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6459200" cy="21945600"/>
  <p:notesSz cx="6858000" cy="9144000"/>
  <p:embeddedFontLst>
    <p:embeddedFont>
      <p:font typeface="Arbutus Slab" panose="02000000000000000000" pitchFamily="2" charset="77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Montserrat" pitchFamily="2" charset="77"/>
      <p:regular r:id="rId23"/>
      <p:bold r:id="rId24"/>
      <p:italic r:id="rId25"/>
      <p:boldItalic r:id="rId26"/>
    </p:embeddedFont>
    <p:embeddedFont>
      <p:font typeface="Montserrat Bold" pitchFamily="2" charset="77"/>
      <p:regular r:id="rId27"/>
    </p:embeddedFont>
    <p:embeddedFont>
      <p:font typeface="Montserrat Extra-Light" pitchFamily="2" charset="77"/>
      <p:regular r:id="rId28"/>
    </p:embeddedFont>
    <p:embeddedFont>
      <p:font typeface="Montserrat Extra-Light Bold" pitchFamily="2" charset="77"/>
      <p:regular r:id="rId29"/>
    </p:embeddedFont>
    <p:embeddedFont>
      <p:font typeface="Montserrat Extra-Light Bold Italics" pitchFamily="2" charset="77"/>
      <p:regular r:id="rId30"/>
      <p:italic r:id="rId31"/>
    </p:embeddedFont>
    <p:embeddedFont>
      <p:font typeface="Open Sans" panose="020B0606030504020204" pitchFamily="34" charset="0"/>
      <p:regular r:id="rId32"/>
      <p:bold r:id="rId33"/>
      <p:italic r:id="rId34"/>
      <p:boldItalic r:id="rId35"/>
    </p:embeddedFont>
    <p:embeddedFont>
      <p:font typeface="Open Sans Light" panose="020B0306030504020204" pitchFamily="34" charset="0"/>
      <p:regular r:id="rId36"/>
      <p: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54" autoAdjust="0"/>
  </p:normalViewPr>
  <p:slideViewPr>
    <p:cSldViewPr>
      <p:cViewPr varScale="1">
        <p:scale>
          <a:sx n="34" d="100"/>
          <a:sy n="34" d="100"/>
        </p:scale>
        <p:origin x="3112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viewProps" Target="viewProps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92.xml"/><Relationship Id="rId7" Type="http://schemas.openxmlformats.org/officeDocument/2006/relationships/tags" Target="../tags/tag96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01.xml"/><Relationship Id="rId4" Type="http://schemas.openxmlformats.org/officeDocument/2006/relationships/tags" Target="../tags/tag10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tags" Target="../tags/tag10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15.xml"/><Relationship Id="rId13" Type="http://schemas.openxmlformats.org/officeDocument/2006/relationships/tags" Target="../tags/tag120.xml"/><Relationship Id="rId18" Type="http://schemas.openxmlformats.org/officeDocument/2006/relationships/slideLayout" Target="../slideLayouts/slideLayout7.xml"/><Relationship Id="rId3" Type="http://schemas.openxmlformats.org/officeDocument/2006/relationships/tags" Target="../tags/tag110.xml"/><Relationship Id="rId21" Type="http://schemas.openxmlformats.org/officeDocument/2006/relationships/image" Target="../media/image22.jpeg"/><Relationship Id="rId7" Type="http://schemas.openxmlformats.org/officeDocument/2006/relationships/tags" Target="../tags/tag114.xml"/><Relationship Id="rId12" Type="http://schemas.openxmlformats.org/officeDocument/2006/relationships/tags" Target="../tags/tag119.xml"/><Relationship Id="rId17" Type="http://schemas.openxmlformats.org/officeDocument/2006/relationships/tags" Target="../tags/tag124.xml"/><Relationship Id="rId2" Type="http://schemas.openxmlformats.org/officeDocument/2006/relationships/tags" Target="../tags/tag109.xml"/><Relationship Id="rId16" Type="http://schemas.openxmlformats.org/officeDocument/2006/relationships/tags" Target="../tags/tag123.xml"/><Relationship Id="rId20" Type="http://schemas.openxmlformats.org/officeDocument/2006/relationships/image" Target="../media/image21.jpeg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11" Type="http://schemas.openxmlformats.org/officeDocument/2006/relationships/tags" Target="../tags/tag118.xml"/><Relationship Id="rId24" Type="http://schemas.openxmlformats.org/officeDocument/2006/relationships/image" Target="../media/image25.jpeg"/><Relationship Id="rId5" Type="http://schemas.openxmlformats.org/officeDocument/2006/relationships/tags" Target="../tags/tag112.xml"/><Relationship Id="rId15" Type="http://schemas.openxmlformats.org/officeDocument/2006/relationships/tags" Target="../tags/tag122.xml"/><Relationship Id="rId23" Type="http://schemas.openxmlformats.org/officeDocument/2006/relationships/image" Target="../media/image24.jpeg"/><Relationship Id="rId10" Type="http://schemas.openxmlformats.org/officeDocument/2006/relationships/tags" Target="../tags/tag117.xml"/><Relationship Id="rId19" Type="http://schemas.openxmlformats.org/officeDocument/2006/relationships/image" Target="../media/image20.jpeg"/><Relationship Id="rId4" Type="http://schemas.openxmlformats.org/officeDocument/2006/relationships/tags" Target="../tags/tag111.xml"/><Relationship Id="rId9" Type="http://schemas.openxmlformats.org/officeDocument/2006/relationships/tags" Target="../tags/tag116.xml"/><Relationship Id="rId14" Type="http://schemas.openxmlformats.org/officeDocument/2006/relationships/tags" Target="../tags/tag121.xml"/><Relationship Id="rId22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tags" Target="../tags/tag127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tags" Target="../tags/tag130.xml"/><Relationship Id="rId5" Type="http://schemas.openxmlformats.org/officeDocument/2006/relationships/tags" Target="../tags/tag129.xml"/><Relationship Id="rId4" Type="http://schemas.openxmlformats.org/officeDocument/2006/relationships/tags" Target="../tags/tag1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133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tags" Target="../tags/tag136.xml"/><Relationship Id="rId5" Type="http://schemas.openxmlformats.org/officeDocument/2006/relationships/tags" Target="../tags/tag135.xml"/><Relationship Id="rId4" Type="http://schemas.openxmlformats.org/officeDocument/2006/relationships/tags" Target="../tags/tag1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41.xml"/><Relationship Id="rId4" Type="http://schemas.openxmlformats.org/officeDocument/2006/relationships/tags" Target="../tags/tag14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tags" Target="../tags/tag18.xml"/><Relationship Id="rId18" Type="http://schemas.openxmlformats.org/officeDocument/2006/relationships/image" Target="../media/image5.png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tags" Target="../tags/tag17.xml"/><Relationship Id="rId17" Type="http://schemas.openxmlformats.org/officeDocument/2006/relationships/image" Target="../media/image4.png"/><Relationship Id="rId2" Type="http://schemas.openxmlformats.org/officeDocument/2006/relationships/tags" Target="../tags/tag7.xml"/><Relationship Id="rId16" Type="http://schemas.openxmlformats.org/officeDocument/2006/relationships/image" Target="../media/image3.png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5" Type="http://schemas.openxmlformats.org/officeDocument/2006/relationships/tags" Target="../tags/tag10.xml"/><Relationship Id="rId15" Type="http://schemas.openxmlformats.org/officeDocument/2006/relationships/image" Target="../media/image2.png"/><Relationship Id="rId10" Type="http://schemas.openxmlformats.org/officeDocument/2006/relationships/tags" Target="../tags/tag15.xml"/><Relationship Id="rId19" Type="http://schemas.openxmlformats.org/officeDocument/2006/relationships/image" Target="../media/image6.png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7" Type="http://schemas.openxmlformats.org/officeDocument/2006/relationships/image" Target="../media/image2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33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39.xml"/><Relationship Id="rId7" Type="http://schemas.openxmlformats.org/officeDocument/2006/relationships/tags" Target="../tags/tag43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tags" Target="../tags/tag56.xml"/><Relationship Id="rId18" Type="http://schemas.openxmlformats.org/officeDocument/2006/relationships/tags" Target="../tags/tag61.xml"/><Relationship Id="rId26" Type="http://schemas.openxmlformats.org/officeDocument/2006/relationships/image" Target="../media/image2.png"/><Relationship Id="rId3" Type="http://schemas.openxmlformats.org/officeDocument/2006/relationships/tags" Target="../tags/tag46.xml"/><Relationship Id="rId21" Type="http://schemas.openxmlformats.org/officeDocument/2006/relationships/tags" Target="../tags/tag64.xml"/><Relationship Id="rId34" Type="http://schemas.openxmlformats.org/officeDocument/2006/relationships/image" Target="../media/image16.png"/><Relationship Id="rId7" Type="http://schemas.openxmlformats.org/officeDocument/2006/relationships/tags" Target="../tags/tag50.xml"/><Relationship Id="rId12" Type="http://schemas.openxmlformats.org/officeDocument/2006/relationships/tags" Target="../tags/tag55.xml"/><Relationship Id="rId17" Type="http://schemas.openxmlformats.org/officeDocument/2006/relationships/tags" Target="../tags/tag60.xml"/><Relationship Id="rId25" Type="http://schemas.openxmlformats.org/officeDocument/2006/relationships/image" Target="../media/image8.jpeg"/><Relationship Id="rId33" Type="http://schemas.openxmlformats.org/officeDocument/2006/relationships/image" Target="../media/image15.png"/><Relationship Id="rId2" Type="http://schemas.openxmlformats.org/officeDocument/2006/relationships/tags" Target="../tags/tag45.xml"/><Relationship Id="rId16" Type="http://schemas.openxmlformats.org/officeDocument/2006/relationships/tags" Target="../tags/tag59.xml"/><Relationship Id="rId20" Type="http://schemas.openxmlformats.org/officeDocument/2006/relationships/tags" Target="../tags/tag63.xml"/><Relationship Id="rId29" Type="http://schemas.openxmlformats.org/officeDocument/2006/relationships/image" Target="../media/image11.jpeg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11" Type="http://schemas.openxmlformats.org/officeDocument/2006/relationships/tags" Target="../tags/tag54.xml"/><Relationship Id="rId24" Type="http://schemas.openxmlformats.org/officeDocument/2006/relationships/slideLayout" Target="../slideLayouts/slideLayout7.xml"/><Relationship Id="rId32" Type="http://schemas.openxmlformats.org/officeDocument/2006/relationships/image" Target="../media/image14.jpeg"/><Relationship Id="rId5" Type="http://schemas.openxmlformats.org/officeDocument/2006/relationships/tags" Target="../tags/tag48.xml"/><Relationship Id="rId15" Type="http://schemas.openxmlformats.org/officeDocument/2006/relationships/tags" Target="../tags/tag58.xml"/><Relationship Id="rId23" Type="http://schemas.openxmlformats.org/officeDocument/2006/relationships/tags" Target="../tags/tag66.xml"/><Relationship Id="rId28" Type="http://schemas.openxmlformats.org/officeDocument/2006/relationships/image" Target="../media/image10.jpeg"/><Relationship Id="rId36" Type="http://schemas.openxmlformats.org/officeDocument/2006/relationships/image" Target="../media/image18.jpeg"/><Relationship Id="rId10" Type="http://schemas.openxmlformats.org/officeDocument/2006/relationships/tags" Target="../tags/tag53.xml"/><Relationship Id="rId19" Type="http://schemas.openxmlformats.org/officeDocument/2006/relationships/tags" Target="../tags/tag62.xml"/><Relationship Id="rId31" Type="http://schemas.openxmlformats.org/officeDocument/2006/relationships/image" Target="../media/image13.jpeg"/><Relationship Id="rId4" Type="http://schemas.openxmlformats.org/officeDocument/2006/relationships/tags" Target="../tags/tag47.xml"/><Relationship Id="rId9" Type="http://schemas.openxmlformats.org/officeDocument/2006/relationships/tags" Target="../tags/tag52.xml"/><Relationship Id="rId14" Type="http://schemas.openxmlformats.org/officeDocument/2006/relationships/tags" Target="../tags/tag57.xml"/><Relationship Id="rId22" Type="http://schemas.openxmlformats.org/officeDocument/2006/relationships/tags" Target="../tags/tag65.xml"/><Relationship Id="rId27" Type="http://schemas.openxmlformats.org/officeDocument/2006/relationships/image" Target="../media/image9.jpeg"/><Relationship Id="rId30" Type="http://schemas.openxmlformats.org/officeDocument/2006/relationships/image" Target="../media/image12.jpeg"/><Relationship Id="rId35" Type="http://schemas.openxmlformats.org/officeDocument/2006/relationships/image" Target="../media/image17.png"/><Relationship Id="rId8" Type="http://schemas.openxmlformats.org/officeDocument/2006/relationships/tags" Target="../tags/tag5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74.xml"/><Relationship Id="rId13" Type="http://schemas.openxmlformats.org/officeDocument/2006/relationships/tags" Target="../tags/tag79.xml"/><Relationship Id="rId3" Type="http://schemas.openxmlformats.org/officeDocument/2006/relationships/tags" Target="../tags/tag69.xml"/><Relationship Id="rId7" Type="http://schemas.openxmlformats.org/officeDocument/2006/relationships/tags" Target="../tags/tag73.xml"/><Relationship Id="rId12" Type="http://schemas.openxmlformats.org/officeDocument/2006/relationships/tags" Target="../tags/tag78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tags" Target="../tags/tag72.xml"/><Relationship Id="rId11" Type="http://schemas.openxmlformats.org/officeDocument/2006/relationships/tags" Target="../tags/tag77.xml"/><Relationship Id="rId5" Type="http://schemas.openxmlformats.org/officeDocument/2006/relationships/tags" Target="../tags/tag71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76.xml"/><Relationship Id="rId4" Type="http://schemas.openxmlformats.org/officeDocument/2006/relationships/tags" Target="../tags/tag70.xml"/><Relationship Id="rId9" Type="http://schemas.openxmlformats.org/officeDocument/2006/relationships/tags" Target="../tags/tag75.xml"/><Relationship Id="rId14" Type="http://schemas.openxmlformats.org/officeDocument/2006/relationships/tags" Target="../tags/tag8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image" Target="../media/image19.jpeg"/><Relationship Id="rId5" Type="http://schemas.openxmlformats.org/officeDocument/2006/relationships/tags" Target="../tags/tag85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84.xml"/><Relationship Id="rId9" Type="http://schemas.openxmlformats.org/officeDocument/2006/relationships/tags" Target="../tags/tag8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C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0" y="5094363"/>
            <a:ext cx="16459200" cy="16078240"/>
            <a:chOff x="0" y="0"/>
            <a:chExt cx="4828540" cy="4716780"/>
          </a:xfrm>
        </p:grpSpPr>
        <p:sp>
          <p:nvSpPr>
            <p:cNvPr id="3" name="Freeform 3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7"/>
              <a:stretch>
                <a:fillRect l="-51087" r="-51087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6459200" cy="21945600"/>
            <a:chOff x="0" y="0"/>
            <a:chExt cx="4657431" cy="62099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57431" cy="6209909"/>
            </a:xfrm>
            <a:custGeom>
              <a:avLst/>
              <a:gdLst/>
              <a:ahLst/>
              <a:cxnLst/>
              <a:rect l="l" t="t" r="r" b="b"/>
              <a:pathLst>
                <a:path w="4657431" h="6209909">
                  <a:moveTo>
                    <a:pt x="4657431" y="279400"/>
                  </a:moveTo>
                  <a:lnTo>
                    <a:pt x="4657431" y="0"/>
                  </a:lnTo>
                  <a:lnTo>
                    <a:pt x="0" y="0"/>
                  </a:lnTo>
                  <a:lnTo>
                    <a:pt x="0" y="6209909"/>
                  </a:lnTo>
                  <a:lnTo>
                    <a:pt x="4657431" y="6209909"/>
                  </a:lnTo>
                  <a:lnTo>
                    <a:pt x="4657431" y="279400"/>
                  </a:lnTo>
                  <a:close/>
                  <a:moveTo>
                    <a:pt x="4578691" y="279400"/>
                  </a:moveTo>
                  <a:lnTo>
                    <a:pt x="4578691" y="6131168"/>
                  </a:lnTo>
                  <a:lnTo>
                    <a:pt x="78740" y="6131168"/>
                  </a:lnTo>
                  <a:lnTo>
                    <a:pt x="78740" y="78740"/>
                  </a:lnTo>
                  <a:lnTo>
                    <a:pt x="4578691" y="78740"/>
                  </a:lnTo>
                  <a:lnTo>
                    <a:pt x="4578691" y="279400"/>
                  </a:lnTo>
                  <a:close/>
                </a:path>
              </a:pathLst>
            </a:custGeom>
            <a:solidFill>
              <a:srgbClr val="7E7A7A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" name="TextBox 6"/>
          <p:cNvSpPr txBox="1"/>
          <p:nvPr>
            <p:custDataLst>
              <p:tags r:id="rId3"/>
            </p:custDataLst>
          </p:nvPr>
        </p:nvSpPr>
        <p:spPr>
          <a:xfrm>
            <a:off x="1340979" y="2256007"/>
            <a:ext cx="13755349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endParaRPr/>
          </a:p>
        </p:txBody>
      </p:sp>
      <p:grpSp>
        <p:nvGrpSpPr>
          <p:cNvPr id="7" name="Group 7"/>
          <p:cNvGrpSpPr/>
          <p:nvPr>
            <p:custDataLst>
              <p:tags r:id="rId4"/>
            </p:custDataLst>
          </p:nvPr>
        </p:nvGrpSpPr>
        <p:grpSpPr>
          <a:xfrm>
            <a:off x="2339024" y="1161632"/>
            <a:ext cx="11781153" cy="3065685"/>
            <a:chOff x="0" y="-114300"/>
            <a:chExt cx="15708204" cy="4087580"/>
          </a:xfrm>
        </p:grpSpPr>
        <p:sp>
          <p:nvSpPr>
            <p:cNvPr id="8" name="TextBox 8"/>
            <p:cNvSpPr txBox="1"/>
            <p:nvPr/>
          </p:nvSpPr>
          <p:spPr>
            <a:xfrm>
              <a:off x="117" y="-114300"/>
              <a:ext cx="15335244" cy="12454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39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72960" y="1279145"/>
              <a:ext cx="15335244" cy="15225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390"/>
                </a:lnSpc>
              </a:pPr>
              <a:r>
                <a:rPr lang="en-US" sz="9354" spc="-187" dirty="0">
                  <a:solidFill>
                    <a:srgbClr val="882A06"/>
                  </a:solidFill>
                  <a:latin typeface="Arbutus Slab"/>
                </a:rPr>
                <a:t>ORANGE DES FEUX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3350557"/>
              <a:ext cx="15335244" cy="622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>
            <p:custDataLst>
              <p:tags r:id="rId5"/>
            </p:custDataLst>
          </p:nvPr>
        </p:nvGrpSpPr>
        <p:grpSpPr>
          <a:xfrm>
            <a:off x="1351873" y="3555852"/>
            <a:ext cx="13755454" cy="1538511"/>
            <a:chOff x="0" y="0"/>
            <a:chExt cx="18340605" cy="2051348"/>
          </a:xfrm>
        </p:grpSpPr>
        <p:sp>
          <p:nvSpPr>
            <p:cNvPr id="12" name="TextBox 12"/>
            <p:cNvSpPr txBox="1"/>
            <p:nvPr/>
          </p:nvSpPr>
          <p:spPr>
            <a:xfrm>
              <a:off x="140" y="-85725"/>
              <a:ext cx="18340465" cy="10094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39"/>
                </a:lnSpc>
              </a:pPr>
              <a:r>
                <a:rPr lang="en-US" sz="4599" spc="459" dirty="0">
                  <a:solidFill>
                    <a:srgbClr val="FFFFFF">
                      <a:alpha val="60000"/>
                    </a:srgbClr>
                  </a:solidFill>
                  <a:latin typeface="Montserrat Bold"/>
                </a:rPr>
                <a:t>ACTIVITÉ DE CRÉATION PÉDAGOGIQUE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428625"/>
              <a:ext cx="18340465" cy="622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C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953613" y="18809700"/>
            <a:ext cx="14530186" cy="2979960"/>
            <a:chOff x="0" y="0"/>
            <a:chExt cx="19373582" cy="3973280"/>
          </a:xfrm>
        </p:grpSpPr>
        <p:sp>
          <p:nvSpPr>
            <p:cNvPr id="3" name="TextBox 3"/>
            <p:cNvSpPr txBox="1"/>
            <p:nvPr/>
          </p:nvSpPr>
          <p:spPr>
            <a:xfrm>
              <a:off x="148" y="-114300"/>
              <a:ext cx="19373434" cy="12454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39"/>
                </a:lnSpc>
              </a:pPr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350557"/>
              <a:ext cx="19373434" cy="622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>
            <p:custDataLst>
              <p:tags r:id="rId2"/>
            </p:custDataLst>
          </p:nvPr>
        </p:nvSpPr>
        <p:spPr>
          <a:xfrm>
            <a:off x="1340979" y="21505438"/>
            <a:ext cx="13755349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endParaRPr/>
          </a:p>
        </p:txBody>
      </p:sp>
      <p:sp>
        <p:nvSpPr>
          <p:cNvPr id="6" name="TextBox 6"/>
          <p:cNvSpPr txBox="1"/>
          <p:nvPr>
            <p:custDataLst>
              <p:tags r:id="rId3"/>
            </p:custDataLst>
          </p:nvPr>
        </p:nvSpPr>
        <p:spPr>
          <a:xfrm>
            <a:off x="609600" y="4376484"/>
            <a:ext cx="15239999" cy="166854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370"/>
              </a:lnSpc>
            </a:pPr>
            <a:r>
              <a:rPr lang="en-US" sz="5264" b="1" spc="737" dirty="0">
                <a:latin typeface="Montserrat Extra-Light Bold"/>
              </a:rPr>
              <a:t>Phase 3 | </a:t>
            </a:r>
            <a:r>
              <a:rPr lang="en-US" sz="5264" b="1" spc="737" dirty="0" err="1">
                <a:latin typeface="Montserrat Extra-Light Bold"/>
              </a:rPr>
              <a:t>Présentation</a:t>
            </a:r>
            <a:r>
              <a:rPr lang="en-US" sz="5264" b="1" spc="737" dirty="0">
                <a:latin typeface="Montserrat Extra-Light Bold"/>
              </a:rPr>
              <a:t> du travail de </a:t>
            </a:r>
            <a:r>
              <a:rPr lang="en-US" sz="5264" b="1" spc="737" dirty="0" err="1">
                <a:latin typeface="Montserrat Extra-Light Bold"/>
              </a:rPr>
              <a:t>l'artiste</a:t>
            </a:r>
            <a:r>
              <a:rPr lang="en-US" sz="5264" b="1" spc="737" dirty="0">
                <a:latin typeface="Montserrat Extra-Light Bold"/>
              </a:rPr>
              <a:t> Andreas </a:t>
            </a:r>
            <a:r>
              <a:rPr lang="en-US" sz="5264" b="1" spc="737" dirty="0" err="1">
                <a:latin typeface="Montserrat Extra-Light Bold"/>
              </a:rPr>
              <a:t>Rutkauskas</a:t>
            </a:r>
            <a:r>
              <a:rPr lang="en-US" sz="5264" b="1" spc="737" dirty="0">
                <a:latin typeface="Montserrat Extra-Light Bold"/>
              </a:rPr>
              <a:t> </a:t>
            </a:r>
          </a:p>
          <a:p>
            <a:pPr algn="r">
              <a:lnSpc>
                <a:spcPts val="7370"/>
              </a:lnSpc>
            </a:pPr>
            <a:r>
              <a:rPr lang="en-US" sz="3600" spc="737" dirty="0">
                <a:solidFill>
                  <a:srgbClr val="635B59"/>
                </a:solidFill>
                <a:latin typeface="Montserrat Extra-Light Bold"/>
              </a:rPr>
              <a:t>60 minutes </a:t>
            </a:r>
            <a:r>
              <a:rPr lang="en-US" sz="3600" spc="737" dirty="0" err="1">
                <a:solidFill>
                  <a:srgbClr val="635B59"/>
                </a:solidFill>
                <a:latin typeface="Montserrat Extra-Light Bold"/>
              </a:rPr>
              <a:t>selon</a:t>
            </a:r>
            <a:r>
              <a:rPr lang="en-US" sz="3600" spc="737" dirty="0">
                <a:solidFill>
                  <a:srgbClr val="635B59"/>
                </a:solidFill>
                <a:latin typeface="Montserrat Extra-Light Bold"/>
              </a:rPr>
              <a:t> </a:t>
            </a:r>
            <a:r>
              <a:rPr lang="en-US" sz="3600" spc="737" dirty="0" err="1">
                <a:solidFill>
                  <a:srgbClr val="635B59"/>
                </a:solidFill>
                <a:latin typeface="Montserrat Extra-Light Bold"/>
              </a:rPr>
              <a:t>votre</a:t>
            </a:r>
            <a:r>
              <a:rPr lang="en-US" sz="3600" spc="737" dirty="0">
                <a:solidFill>
                  <a:srgbClr val="635B59"/>
                </a:solidFill>
                <a:latin typeface="Montserrat Extra-Light Bold"/>
              </a:rPr>
              <a:t> </a:t>
            </a:r>
            <a:r>
              <a:rPr lang="en-US" sz="3600" spc="737" dirty="0" err="1">
                <a:solidFill>
                  <a:srgbClr val="635B59"/>
                </a:solidFill>
                <a:latin typeface="Montserrat Extra-Light Bold"/>
              </a:rPr>
              <a:t>horaire</a:t>
            </a:r>
            <a:endParaRPr lang="en-US" sz="3600" spc="737" dirty="0">
              <a:solidFill>
                <a:srgbClr val="635B59"/>
              </a:solidFill>
              <a:latin typeface="Montserrat Extra-Light Bold"/>
            </a:endParaRPr>
          </a:p>
          <a:p>
            <a:pPr algn="r">
              <a:lnSpc>
                <a:spcPts val="7370"/>
              </a:lnSpc>
            </a:pPr>
            <a:endParaRPr lang="en-US" sz="3600" spc="737" dirty="0">
              <a:solidFill>
                <a:srgbClr val="635B59"/>
              </a:solidFill>
              <a:latin typeface="Montserrat Extra-Light Bold"/>
            </a:endParaRPr>
          </a:p>
          <a:p>
            <a:pPr>
              <a:lnSpc>
                <a:spcPts val="7370"/>
              </a:lnSpc>
            </a:pPr>
            <a:r>
              <a:rPr lang="en-US" sz="4800" spc="737" dirty="0">
                <a:solidFill>
                  <a:srgbClr val="635B59"/>
                </a:solidFill>
                <a:latin typeface="Montserrat Extra-Light Bold"/>
              </a:rPr>
              <a:t>Discussion </a:t>
            </a:r>
            <a:r>
              <a:rPr lang="en-US" sz="4800" spc="737" dirty="0" err="1">
                <a:solidFill>
                  <a:srgbClr val="635B59"/>
                </a:solidFill>
                <a:latin typeface="Montserrat Extra-Light Bold"/>
              </a:rPr>
              <a:t>autour</a:t>
            </a:r>
            <a:r>
              <a:rPr lang="en-US" sz="4800" spc="737" dirty="0">
                <a:solidFill>
                  <a:srgbClr val="635B59"/>
                </a:solidFill>
                <a:latin typeface="Montserrat Extra-Light Bold"/>
              </a:rPr>
              <a:t> des </a:t>
            </a:r>
            <a:r>
              <a:rPr lang="en-US" sz="4800" spc="737" dirty="0" err="1">
                <a:solidFill>
                  <a:srgbClr val="635B59"/>
                </a:solidFill>
                <a:latin typeface="Montserrat Extra-Light Bold"/>
              </a:rPr>
              <a:t>œuvres</a:t>
            </a:r>
            <a:r>
              <a:rPr lang="en-US" sz="4800" spc="737" dirty="0">
                <a:solidFill>
                  <a:srgbClr val="635B59"/>
                </a:solidFill>
                <a:latin typeface="Montserrat Extra-Light Bold"/>
              </a:rPr>
              <a:t> qui </a:t>
            </a:r>
            <a:r>
              <a:rPr lang="en-US" sz="4800" spc="737" dirty="0" err="1">
                <a:solidFill>
                  <a:srgbClr val="635B59"/>
                </a:solidFill>
                <a:latin typeface="Montserrat Extra-Light Bold"/>
              </a:rPr>
              <a:t>traitent</a:t>
            </a:r>
            <a:r>
              <a:rPr lang="en-US" sz="4800" spc="737" dirty="0">
                <a:solidFill>
                  <a:srgbClr val="635B59"/>
                </a:solidFill>
                <a:latin typeface="Montserrat Extra-Light Bold"/>
              </a:rPr>
              <a:t> des </a:t>
            </a:r>
            <a:r>
              <a:rPr lang="en-US" sz="4800" spc="737" dirty="0" err="1">
                <a:solidFill>
                  <a:srgbClr val="635B59"/>
                </a:solidFill>
                <a:latin typeface="Montserrat Extra-Light Bold"/>
              </a:rPr>
              <a:t>incendies</a:t>
            </a:r>
            <a:r>
              <a:rPr lang="en-US" sz="4800" spc="737" dirty="0">
                <a:solidFill>
                  <a:srgbClr val="635B59"/>
                </a:solidFill>
                <a:latin typeface="Montserrat Extra-Light Bold"/>
              </a:rPr>
              <a:t> de </a:t>
            </a:r>
            <a:r>
              <a:rPr lang="en-US" sz="4800" spc="737" dirty="0" err="1">
                <a:solidFill>
                  <a:srgbClr val="635B59"/>
                </a:solidFill>
                <a:latin typeface="Montserrat Extra-Light Bold"/>
              </a:rPr>
              <a:t>forêt</a:t>
            </a:r>
            <a:r>
              <a:rPr lang="en-US" sz="4800" spc="737" dirty="0">
                <a:solidFill>
                  <a:srgbClr val="635B59"/>
                </a:solidFill>
                <a:latin typeface="Montserrat Extra-Light Bold"/>
              </a:rPr>
              <a:t>. </a:t>
            </a:r>
          </a:p>
          <a:p>
            <a:pPr>
              <a:lnSpc>
                <a:spcPts val="7370"/>
              </a:lnSpc>
            </a:pPr>
            <a:r>
              <a:rPr lang="en-US" sz="5264" spc="737" dirty="0">
                <a:solidFill>
                  <a:srgbClr val="635B59"/>
                </a:solidFill>
                <a:latin typeface="Montserrat Extra-Light Bold"/>
              </a:rPr>
              <a:t> </a:t>
            </a:r>
          </a:p>
          <a:p>
            <a:pPr>
              <a:lnSpc>
                <a:spcPts val="3359"/>
              </a:lnSpc>
            </a:pPr>
            <a:endParaRPr lang="en-US" sz="5264" spc="737" dirty="0">
              <a:solidFill>
                <a:srgbClr val="635B59"/>
              </a:solidFill>
              <a:latin typeface="Montserrat Extra-Light Bold"/>
            </a:endParaRPr>
          </a:p>
          <a:p>
            <a:pPr>
              <a:lnSpc>
                <a:spcPts val="7790"/>
              </a:lnSpc>
            </a:pPr>
            <a:r>
              <a:rPr lang="en-US" sz="5564" b="1" spc="779" dirty="0">
                <a:latin typeface="Montserrat Extra-Light"/>
              </a:rPr>
              <a:t>Phase 4 | </a:t>
            </a:r>
            <a:r>
              <a:rPr lang="en-US" sz="5364" b="1" spc="751" dirty="0" err="1">
                <a:latin typeface="Montserrat Extra-Light"/>
              </a:rPr>
              <a:t>L'élève</a:t>
            </a:r>
            <a:r>
              <a:rPr lang="en-US" sz="5364" b="1" spc="751" dirty="0">
                <a:latin typeface="Montserrat Extra-Light"/>
              </a:rPr>
              <a:t> </a:t>
            </a:r>
            <a:r>
              <a:rPr lang="en-US" sz="5364" b="1" spc="751" dirty="0" err="1">
                <a:latin typeface="Montserrat Extra-Light"/>
              </a:rPr>
              <a:t>dessine</a:t>
            </a:r>
            <a:r>
              <a:rPr lang="en-US" sz="5364" b="1" spc="751" dirty="0">
                <a:latin typeface="Montserrat Extra-Light"/>
              </a:rPr>
              <a:t> </a:t>
            </a:r>
            <a:r>
              <a:rPr lang="en-US" sz="5364" b="1" spc="751" dirty="0" err="1">
                <a:latin typeface="Montserrat Extra-Light"/>
              </a:rPr>
              <a:t>directement</a:t>
            </a:r>
            <a:r>
              <a:rPr lang="en-US" sz="5364" b="1" spc="751" dirty="0">
                <a:latin typeface="Montserrat Extra-Light"/>
              </a:rPr>
              <a:t> sur le </a:t>
            </a:r>
            <a:r>
              <a:rPr lang="en-US" sz="5364" b="1" spc="751" dirty="0" err="1">
                <a:latin typeface="Montserrat Extra-Light"/>
              </a:rPr>
              <a:t>canevas</a:t>
            </a:r>
            <a:endParaRPr lang="en-US" sz="5364" b="1" spc="751" dirty="0">
              <a:latin typeface="Montserrat Extra-Light"/>
            </a:endParaRPr>
          </a:p>
          <a:p>
            <a:pPr algn="r">
              <a:lnSpc>
                <a:spcPts val="7510"/>
              </a:lnSpc>
            </a:pPr>
            <a:r>
              <a:rPr lang="en-US" sz="3600" spc="751" dirty="0">
                <a:solidFill>
                  <a:srgbClr val="414B3B"/>
                </a:solidFill>
                <a:latin typeface="Montserrat Extra-Light"/>
              </a:rPr>
              <a:t>60 minutes </a:t>
            </a:r>
            <a:r>
              <a:rPr lang="en-US" sz="3600" spc="751" dirty="0" err="1">
                <a:solidFill>
                  <a:srgbClr val="414B3B"/>
                </a:solidFill>
                <a:latin typeface="Montserrat Extra-Light"/>
              </a:rPr>
              <a:t>selon</a:t>
            </a:r>
            <a:r>
              <a:rPr lang="en-US" sz="3600" spc="751" dirty="0">
                <a:solidFill>
                  <a:srgbClr val="414B3B"/>
                </a:solidFill>
                <a:latin typeface="Montserrat Extra-Light"/>
              </a:rPr>
              <a:t> </a:t>
            </a:r>
            <a:r>
              <a:rPr lang="en-US" sz="3600" spc="751" dirty="0" err="1">
                <a:solidFill>
                  <a:srgbClr val="414B3B"/>
                </a:solidFill>
                <a:latin typeface="Montserrat Extra-Light"/>
              </a:rPr>
              <a:t>votre</a:t>
            </a:r>
            <a:r>
              <a:rPr lang="en-US" sz="3600" spc="751" dirty="0">
                <a:solidFill>
                  <a:srgbClr val="414B3B"/>
                </a:solidFill>
                <a:latin typeface="Montserrat Extra-Light"/>
              </a:rPr>
              <a:t> </a:t>
            </a:r>
            <a:r>
              <a:rPr lang="en-US" sz="3600" spc="751" dirty="0" err="1">
                <a:solidFill>
                  <a:srgbClr val="414B3B"/>
                </a:solidFill>
                <a:latin typeface="Montserrat Extra-Light"/>
              </a:rPr>
              <a:t>horaire</a:t>
            </a:r>
            <a:endParaRPr lang="en-US" sz="3600" spc="751" dirty="0">
              <a:solidFill>
                <a:srgbClr val="414B3B"/>
              </a:solidFill>
              <a:latin typeface="Montserrat Extra-Light"/>
            </a:endParaRPr>
          </a:p>
          <a:p>
            <a:pPr algn="r">
              <a:lnSpc>
                <a:spcPts val="7510"/>
              </a:lnSpc>
            </a:pPr>
            <a:endParaRPr lang="en-US" sz="3600" spc="751" dirty="0">
              <a:solidFill>
                <a:srgbClr val="414B3B"/>
              </a:solidFill>
              <a:latin typeface="Montserrat Extra-Light"/>
            </a:endParaRPr>
          </a:p>
          <a:p>
            <a:pPr>
              <a:lnSpc>
                <a:spcPts val="7510"/>
              </a:lnSpc>
            </a:pPr>
            <a:r>
              <a:rPr lang="en-US" sz="4800" spc="751" dirty="0">
                <a:solidFill>
                  <a:srgbClr val="414B3B"/>
                </a:solidFill>
                <a:latin typeface="Montserrat Extra-Light"/>
              </a:rPr>
              <a:t>Il </a:t>
            </a:r>
            <a:r>
              <a:rPr lang="en-US" sz="4800" spc="751" dirty="0" err="1">
                <a:solidFill>
                  <a:srgbClr val="414B3B"/>
                </a:solidFill>
                <a:latin typeface="Montserrat Extra-Light"/>
              </a:rPr>
              <a:t>tente</a:t>
            </a:r>
            <a:r>
              <a:rPr lang="en-US" sz="4800" spc="751" dirty="0">
                <a:solidFill>
                  <a:srgbClr val="414B3B"/>
                </a:solidFill>
                <a:latin typeface="Montserrat Extra-Light"/>
              </a:rPr>
              <a:t> de </a:t>
            </a:r>
            <a:r>
              <a:rPr lang="en-US" sz="4800" spc="751" dirty="0" err="1">
                <a:solidFill>
                  <a:srgbClr val="414B3B"/>
                </a:solidFill>
                <a:latin typeface="Montserrat Extra-Light"/>
              </a:rPr>
              <a:t>reproduire</a:t>
            </a:r>
            <a:r>
              <a:rPr lang="en-US" sz="4800" spc="751" dirty="0">
                <a:solidFill>
                  <a:srgbClr val="414B3B"/>
                </a:solidFill>
                <a:latin typeface="Montserrat Extra-Light"/>
              </a:rPr>
              <a:t> un feu de </a:t>
            </a:r>
            <a:r>
              <a:rPr lang="en-US" sz="4800" spc="751" dirty="0" err="1">
                <a:solidFill>
                  <a:srgbClr val="414B3B"/>
                </a:solidFill>
                <a:latin typeface="Montserrat Extra-Light"/>
              </a:rPr>
              <a:t>forêt</a:t>
            </a:r>
            <a:r>
              <a:rPr lang="en-US" sz="4800" spc="751" dirty="0">
                <a:solidFill>
                  <a:srgbClr val="414B3B"/>
                </a:solidFill>
                <a:latin typeface="Montserrat Extra-Light"/>
              </a:rPr>
              <a:t> (</a:t>
            </a:r>
            <a:r>
              <a:rPr lang="en-US" sz="4800" spc="751" dirty="0" err="1">
                <a:solidFill>
                  <a:srgbClr val="414B3B"/>
                </a:solidFill>
                <a:latin typeface="Montserrat Extra-Light"/>
              </a:rPr>
              <a:t>seulement</a:t>
            </a:r>
            <a:r>
              <a:rPr lang="en-US" sz="4800" spc="751" dirty="0">
                <a:solidFill>
                  <a:srgbClr val="414B3B"/>
                </a:solidFill>
                <a:latin typeface="Montserrat Extra-Light"/>
              </a:rPr>
              <a:t> les contours à mine </a:t>
            </a:r>
            <a:r>
              <a:rPr lang="en-US" sz="4800" spc="751" dirty="0" err="1">
                <a:solidFill>
                  <a:srgbClr val="414B3B"/>
                </a:solidFill>
                <a:latin typeface="Montserrat Extra-Light"/>
              </a:rPr>
              <a:t>pâle</a:t>
            </a:r>
            <a:r>
              <a:rPr lang="en-US" sz="4800" spc="751" dirty="0">
                <a:solidFill>
                  <a:srgbClr val="414B3B"/>
                </a:solidFill>
                <a:latin typeface="Montserrat Extra-Light"/>
              </a:rPr>
              <a:t>). Il </a:t>
            </a:r>
            <a:r>
              <a:rPr lang="en-US" sz="4800" spc="751" dirty="0" err="1">
                <a:solidFill>
                  <a:srgbClr val="414B3B"/>
                </a:solidFill>
                <a:latin typeface="Montserrat Extra-Light"/>
              </a:rPr>
              <a:t>cherche</a:t>
            </a:r>
            <a:r>
              <a:rPr lang="en-US" sz="4800" spc="751" dirty="0">
                <a:solidFill>
                  <a:srgbClr val="414B3B"/>
                </a:solidFill>
                <a:latin typeface="Montserrat Extra-Light"/>
              </a:rPr>
              <a:t> à </a:t>
            </a:r>
            <a:r>
              <a:rPr lang="en-US" sz="4800" spc="751" dirty="0" err="1">
                <a:solidFill>
                  <a:srgbClr val="414B3B"/>
                </a:solidFill>
                <a:latin typeface="Montserrat Extra-Light"/>
              </a:rPr>
              <a:t>occuper</a:t>
            </a:r>
            <a:r>
              <a:rPr lang="en-US" sz="4800" spc="751" dirty="0">
                <a:solidFill>
                  <a:srgbClr val="414B3B"/>
                </a:solidFill>
                <a:latin typeface="Montserrat Extra-Light"/>
              </a:rPr>
              <a:t> </a:t>
            </a:r>
            <a:r>
              <a:rPr lang="en-US" sz="4800" spc="751" dirty="0" err="1">
                <a:solidFill>
                  <a:srgbClr val="414B3B"/>
                </a:solidFill>
                <a:latin typeface="Montserrat Extra-Light"/>
              </a:rPr>
              <a:t>une</a:t>
            </a:r>
            <a:r>
              <a:rPr lang="en-US" sz="4800" spc="751" dirty="0">
                <a:solidFill>
                  <a:srgbClr val="414B3B"/>
                </a:solidFill>
                <a:latin typeface="Montserrat Extra-Light"/>
              </a:rPr>
              <a:t> </a:t>
            </a:r>
            <a:r>
              <a:rPr lang="en-US" sz="4800" spc="751" dirty="0" err="1">
                <a:solidFill>
                  <a:srgbClr val="414B3B"/>
                </a:solidFill>
                <a:latin typeface="Montserrat Extra-Light"/>
              </a:rPr>
              <a:t>grande</a:t>
            </a:r>
            <a:r>
              <a:rPr lang="en-US" sz="4800" spc="751" dirty="0">
                <a:solidFill>
                  <a:srgbClr val="414B3B"/>
                </a:solidFill>
                <a:latin typeface="Montserrat Extra-Light"/>
              </a:rPr>
              <a:t> place sur </a:t>
            </a:r>
            <a:r>
              <a:rPr lang="en-US" sz="4800" spc="751" dirty="0" err="1">
                <a:solidFill>
                  <a:srgbClr val="414B3B"/>
                </a:solidFill>
                <a:latin typeface="Montserrat Extra-Light"/>
              </a:rPr>
              <a:t>celui</a:t>
            </a:r>
            <a:r>
              <a:rPr lang="en-US" sz="4800" spc="751" dirty="0">
                <a:solidFill>
                  <a:srgbClr val="414B3B"/>
                </a:solidFill>
                <a:latin typeface="Montserrat Extra-Light"/>
              </a:rPr>
              <a:t>-ci et </a:t>
            </a:r>
            <a:r>
              <a:rPr lang="en-US" sz="4800" spc="751" dirty="0" err="1">
                <a:solidFill>
                  <a:srgbClr val="414B3B"/>
                </a:solidFill>
                <a:latin typeface="Montserrat Extra-Light"/>
              </a:rPr>
              <a:t>prend</a:t>
            </a:r>
            <a:r>
              <a:rPr lang="en-US" sz="4800" spc="751" dirty="0">
                <a:solidFill>
                  <a:srgbClr val="414B3B"/>
                </a:solidFill>
                <a:latin typeface="Montserrat Extra-Light"/>
              </a:rPr>
              <a:t> </a:t>
            </a:r>
            <a:r>
              <a:rPr lang="en-US" sz="4800" spc="751" dirty="0" err="1">
                <a:solidFill>
                  <a:srgbClr val="414B3B"/>
                </a:solidFill>
                <a:latin typeface="Montserrat Extra-Light"/>
              </a:rPr>
              <a:t>ainsi</a:t>
            </a:r>
            <a:r>
              <a:rPr lang="en-US" sz="4800" spc="751" dirty="0">
                <a:solidFill>
                  <a:srgbClr val="414B3B"/>
                </a:solidFill>
                <a:latin typeface="Montserrat Extra-Light"/>
              </a:rPr>
              <a:t> possession de </a:t>
            </a:r>
            <a:r>
              <a:rPr lang="en-US" sz="4800" spc="751" dirty="0" err="1">
                <a:solidFill>
                  <a:srgbClr val="414B3B"/>
                </a:solidFill>
                <a:latin typeface="Montserrat Extra-Light"/>
              </a:rPr>
              <a:t>l'espace</a:t>
            </a:r>
            <a:r>
              <a:rPr lang="en-US" sz="4800" spc="751" dirty="0">
                <a:solidFill>
                  <a:srgbClr val="414B3B"/>
                </a:solidFill>
                <a:latin typeface="Montserrat Extra-Light"/>
              </a:rPr>
              <a:t> disponible. Il </a:t>
            </a:r>
            <a:r>
              <a:rPr lang="en-US" sz="4800" spc="751" dirty="0" err="1">
                <a:solidFill>
                  <a:srgbClr val="414B3B"/>
                </a:solidFill>
                <a:latin typeface="Montserrat Extra-Light"/>
              </a:rPr>
              <a:t>construit</a:t>
            </a:r>
            <a:r>
              <a:rPr lang="en-US" sz="4800" spc="751" dirty="0">
                <a:solidFill>
                  <a:srgbClr val="414B3B"/>
                </a:solidFill>
                <a:latin typeface="Montserrat Extra-Light"/>
              </a:rPr>
              <a:t> </a:t>
            </a:r>
            <a:r>
              <a:rPr lang="en-US" sz="4800" spc="751" dirty="0" err="1">
                <a:solidFill>
                  <a:srgbClr val="414B3B"/>
                </a:solidFill>
                <a:latin typeface="Montserrat Extra-Light"/>
              </a:rPr>
              <a:t>une</a:t>
            </a:r>
            <a:r>
              <a:rPr lang="en-US" sz="4800" spc="751" dirty="0">
                <a:solidFill>
                  <a:srgbClr val="414B3B"/>
                </a:solidFill>
                <a:latin typeface="Montserrat Extra-Light"/>
              </a:rPr>
              <a:t> image </a:t>
            </a:r>
            <a:r>
              <a:rPr lang="en-US" sz="4800" spc="751" dirty="0" err="1">
                <a:solidFill>
                  <a:srgbClr val="414B3B"/>
                </a:solidFill>
                <a:latin typeface="Montserrat Extra-Light"/>
              </a:rPr>
              <a:t>réaliste</a:t>
            </a:r>
            <a:r>
              <a:rPr lang="en-US" sz="4800" spc="751" dirty="0">
                <a:solidFill>
                  <a:srgbClr val="414B3B"/>
                </a:solidFill>
                <a:latin typeface="Montserrat Extra-Light"/>
              </a:rPr>
              <a:t>.</a:t>
            </a:r>
            <a:endParaRPr lang="en-US" sz="4800" spc="639" dirty="0">
              <a:solidFill>
                <a:srgbClr val="000000"/>
              </a:solidFill>
              <a:latin typeface="Montserrat Extra-Light"/>
            </a:endParaRPr>
          </a:p>
        </p:txBody>
      </p:sp>
      <p:sp>
        <p:nvSpPr>
          <p:cNvPr id="7" name="TextBox 7"/>
          <p:cNvSpPr txBox="1"/>
          <p:nvPr>
            <p:custDataLst>
              <p:tags r:id="rId4"/>
            </p:custDataLst>
          </p:nvPr>
        </p:nvSpPr>
        <p:spPr>
          <a:xfrm>
            <a:off x="1340979" y="2345542"/>
            <a:ext cx="13755349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endParaRPr/>
          </a:p>
        </p:txBody>
      </p:sp>
      <p:sp>
        <p:nvSpPr>
          <p:cNvPr id="9" name="Freeform 9"/>
          <p:cNvSpPr/>
          <p:nvPr>
            <p:custDataLst>
              <p:tags r:id="rId5"/>
            </p:custDataLst>
          </p:nvPr>
        </p:nvSpPr>
        <p:spPr>
          <a:xfrm>
            <a:off x="-10946" y="18307085"/>
            <a:ext cx="16459200" cy="3467593"/>
          </a:xfrm>
          <a:custGeom>
            <a:avLst/>
            <a:gdLst/>
            <a:ahLst/>
            <a:cxnLst/>
            <a:rect l="l" t="t" r="r" b="b"/>
            <a:pathLst>
              <a:path w="16459200" h="3467593">
                <a:moveTo>
                  <a:pt x="0" y="0"/>
                </a:moveTo>
                <a:lnTo>
                  <a:pt x="16459200" y="0"/>
                </a:lnTo>
                <a:lnTo>
                  <a:pt x="16459200" y="3467593"/>
                </a:lnTo>
                <a:lnTo>
                  <a:pt x="0" y="34675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17000"/>
            </a:blip>
            <a:stretch>
              <a:fillRect t="-136467" b="-74433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0" name="Group 10"/>
          <p:cNvGrpSpPr/>
          <p:nvPr>
            <p:custDataLst>
              <p:tags r:id="rId6"/>
            </p:custDataLst>
          </p:nvPr>
        </p:nvGrpSpPr>
        <p:grpSpPr>
          <a:xfrm>
            <a:off x="0" y="0"/>
            <a:ext cx="16468726" cy="21986768"/>
            <a:chOff x="0" y="0"/>
            <a:chExt cx="4660127" cy="622155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660126" cy="6221557"/>
            </a:xfrm>
            <a:custGeom>
              <a:avLst/>
              <a:gdLst/>
              <a:ahLst/>
              <a:cxnLst/>
              <a:rect l="l" t="t" r="r" b="b"/>
              <a:pathLst>
                <a:path w="4660126" h="6221557">
                  <a:moveTo>
                    <a:pt x="4660126" y="279400"/>
                  </a:moveTo>
                  <a:lnTo>
                    <a:pt x="4660126" y="0"/>
                  </a:lnTo>
                  <a:lnTo>
                    <a:pt x="0" y="0"/>
                  </a:lnTo>
                  <a:lnTo>
                    <a:pt x="0" y="6221557"/>
                  </a:lnTo>
                  <a:lnTo>
                    <a:pt x="4660126" y="6221557"/>
                  </a:lnTo>
                  <a:lnTo>
                    <a:pt x="4660126" y="279400"/>
                  </a:lnTo>
                  <a:close/>
                  <a:moveTo>
                    <a:pt x="4581387" y="279400"/>
                  </a:moveTo>
                  <a:lnTo>
                    <a:pt x="4581387" y="6142817"/>
                  </a:lnTo>
                  <a:lnTo>
                    <a:pt x="78740" y="6142817"/>
                  </a:lnTo>
                  <a:lnTo>
                    <a:pt x="78740" y="78740"/>
                  </a:lnTo>
                  <a:lnTo>
                    <a:pt x="4581387" y="78740"/>
                  </a:lnTo>
                  <a:lnTo>
                    <a:pt x="4581387" y="279400"/>
                  </a:lnTo>
                  <a:close/>
                </a:path>
              </a:pathLst>
            </a:custGeom>
            <a:solidFill>
              <a:srgbClr val="7E7A7A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DD22B22-E4E6-2DC0-0D7E-697484EEFC1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-10947" y="1208069"/>
            <a:ext cx="16459200" cy="2263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32"/>
              </a:lnSpc>
            </a:pPr>
            <a:r>
              <a:rPr lang="en-US" sz="6523" spc="913" dirty="0">
                <a:solidFill>
                  <a:srgbClr val="882A06"/>
                </a:solidFill>
                <a:latin typeface="Arbutus Slab"/>
              </a:rPr>
              <a:t>DÉMARCHE DE CRÉATION ÉTAPES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C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1340979" y="2345542"/>
            <a:ext cx="13755349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endParaRPr/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964507" y="18809700"/>
            <a:ext cx="14530186" cy="2979960"/>
            <a:chOff x="0" y="0"/>
            <a:chExt cx="19373582" cy="3973280"/>
          </a:xfrm>
        </p:grpSpPr>
        <p:sp>
          <p:nvSpPr>
            <p:cNvPr id="4" name="TextBox 4"/>
            <p:cNvSpPr txBox="1"/>
            <p:nvPr/>
          </p:nvSpPr>
          <p:spPr>
            <a:xfrm>
              <a:off x="148" y="-114300"/>
              <a:ext cx="19373434" cy="12454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39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350557"/>
              <a:ext cx="19373434" cy="622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513218" y="2826872"/>
            <a:ext cx="15410869" cy="18602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endParaRPr dirty="0"/>
          </a:p>
          <a:p>
            <a:pPr marL="1122676" lvl="1" indent="-561338">
              <a:lnSpc>
                <a:spcPts val="7279"/>
              </a:lnSpc>
              <a:buFont typeface="Arial"/>
              <a:buChar char="•"/>
            </a:pPr>
            <a:r>
              <a:rPr lang="en-US" sz="4800" spc="727" dirty="0" err="1">
                <a:solidFill>
                  <a:srgbClr val="414B3B"/>
                </a:solidFill>
                <a:latin typeface="Montserrat Extra-Light Bold"/>
              </a:rPr>
              <a:t>L'acrylique</a:t>
            </a:r>
            <a:r>
              <a:rPr lang="en-US" sz="4800" spc="727" dirty="0">
                <a:solidFill>
                  <a:srgbClr val="414B3B"/>
                </a:solidFill>
                <a:latin typeface="Montserrat Extra-Light Bold"/>
              </a:rPr>
              <a:t> </a:t>
            </a:r>
            <a:r>
              <a:rPr lang="en-US" sz="4800" spc="727" dirty="0" err="1">
                <a:solidFill>
                  <a:srgbClr val="414B3B"/>
                </a:solidFill>
                <a:latin typeface="Montserrat Extra-Light Bold"/>
              </a:rPr>
              <a:t>est</a:t>
            </a:r>
            <a:r>
              <a:rPr lang="en-US" sz="4800" spc="727" dirty="0">
                <a:solidFill>
                  <a:srgbClr val="414B3B"/>
                </a:solidFill>
                <a:latin typeface="Montserrat Extra-Light Bold"/>
              </a:rPr>
              <a:t> </a:t>
            </a:r>
            <a:r>
              <a:rPr lang="en-US" sz="4800" spc="727" dirty="0" err="1">
                <a:solidFill>
                  <a:srgbClr val="414B3B"/>
                </a:solidFill>
                <a:latin typeface="Montserrat Extra-Light Bold"/>
              </a:rPr>
              <a:t>une</a:t>
            </a:r>
            <a:r>
              <a:rPr lang="en-US" sz="4800" spc="727" dirty="0">
                <a:solidFill>
                  <a:srgbClr val="414B3B"/>
                </a:solidFill>
                <a:latin typeface="Montserrat Extra-Light Bold"/>
              </a:rPr>
              <a:t> technique qui </a:t>
            </a:r>
            <a:r>
              <a:rPr lang="en-US" sz="4800" spc="727" dirty="0" err="1">
                <a:solidFill>
                  <a:srgbClr val="414B3B"/>
                </a:solidFill>
                <a:latin typeface="Montserrat Extra-Light Bold"/>
              </a:rPr>
              <a:t>permet</a:t>
            </a:r>
            <a:r>
              <a:rPr lang="en-US" sz="4800" spc="727" dirty="0">
                <a:solidFill>
                  <a:srgbClr val="414B3B"/>
                </a:solidFill>
                <a:latin typeface="Montserrat Extra-Light Bold"/>
              </a:rPr>
              <a:t> </a:t>
            </a:r>
            <a:r>
              <a:rPr lang="en-US" sz="4800" spc="727" dirty="0" err="1">
                <a:solidFill>
                  <a:srgbClr val="414B3B"/>
                </a:solidFill>
                <a:latin typeface="Montserrat Extra-Light Bold"/>
              </a:rPr>
              <a:t>certaines</a:t>
            </a:r>
            <a:r>
              <a:rPr lang="en-US" sz="4800" spc="727" dirty="0">
                <a:solidFill>
                  <a:srgbClr val="414B3B"/>
                </a:solidFill>
                <a:latin typeface="Montserrat Extra-Light Bold"/>
              </a:rPr>
              <a:t> transparences.</a:t>
            </a:r>
          </a:p>
          <a:p>
            <a:pPr>
              <a:lnSpc>
                <a:spcPts val="7279"/>
              </a:lnSpc>
            </a:pPr>
            <a:endParaRPr lang="en-US" sz="4800" spc="727" dirty="0">
              <a:solidFill>
                <a:srgbClr val="414B3B"/>
              </a:solidFill>
              <a:latin typeface="Montserrat Extra-Light Bold"/>
            </a:endParaRPr>
          </a:p>
          <a:p>
            <a:pPr marL="1122676" lvl="1" indent="-561338">
              <a:lnSpc>
                <a:spcPts val="7279"/>
              </a:lnSpc>
              <a:buFont typeface="Arial"/>
              <a:buChar char="•"/>
            </a:pPr>
            <a:r>
              <a:rPr lang="en-US" sz="4800" spc="727" dirty="0">
                <a:solidFill>
                  <a:srgbClr val="414B3B"/>
                </a:solidFill>
                <a:latin typeface="Montserrat Extra-Light Bold"/>
              </a:rPr>
              <a:t>La gouache </a:t>
            </a:r>
            <a:r>
              <a:rPr lang="en-US" sz="4800" spc="727" dirty="0" err="1">
                <a:solidFill>
                  <a:srgbClr val="414B3B"/>
                </a:solidFill>
                <a:latin typeface="Montserrat Extra-Light Bold"/>
              </a:rPr>
              <a:t>est</a:t>
            </a:r>
            <a:r>
              <a:rPr lang="en-US" sz="4800" spc="727" dirty="0">
                <a:solidFill>
                  <a:srgbClr val="414B3B"/>
                </a:solidFill>
                <a:latin typeface="Montserrat Extra-Light Bold"/>
              </a:rPr>
              <a:t> un </a:t>
            </a:r>
            <a:r>
              <a:rPr lang="en-US" sz="4800" spc="727" dirty="0" err="1">
                <a:solidFill>
                  <a:srgbClr val="414B3B"/>
                </a:solidFill>
                <a:latin typeface="Montserrat Extra-Light Bold"/>
              </a:rPr>
              <a:t>matériau</a:t>
            </a:r>
            <a:r>
              <a:rPr lang="en-US" sz="4800" spc="727" dirty="0">
                <a:solidFill>
                  <a:srgbClr val="414B3B"/>
                </a:solidFill>
                <a:latin typeface="Montserrat Extra-Light Bold"/>
              </a:rPr>
              <a:t> opaque.</a:t>
            </a:r>
          </a:p>
          <a:p>
            <a:pPr>
              <a:lnSpc>
                <a:spcPts val="7279"/>
              </a:lnSpc>
            </a:pPr>
            <a:endParaRPr lang="en-US" sz="4800" spc="727" dirty="0">
              <a:solidFill>
                <a:srgbClr val="414B3B"/>
              </a:solidFill>
              <a:latin typeface="Montserrat Extra-Light Bold"/>
            </a:endParaRPr>
          </a:p>
          <a:p>
            <a:pPr marL="1122676" lvl="1" indent="-561338">
              <a:lnSpc>
                <a:spcPts val="7279"/>
              </a:lnSpc>
              <a:buFont typeface="Arial"/>
              <a:buChar char="•"/>
            </a:pPr>
            <a:r>
              <a:rPr lang="en-US" sz="4800" spc="727" dirty="0" err="1">
                <a:solidFill>
                  <a:srgbClr val="414B3B"/>
                </a:solidFill>
                <a:latin typeface="Montserrat Extra-Light Bold"/>
              </a:rPr>
              <a:t>Ces</a:t>
            </a:r>
            <a:r>
              <a:rPr lang="en-US" sz="4800" spc="727" dirty="0">
                <a:solidFill>
                  <a:srgbClr val="414B3B"/>
                </a:solidFill>
                <a:latin typeface="Montserrat Extra-Light Bold"/>
              </a:rPr>
              <a:t> deux </a:t>
            </a:r>
            <a:r>
              <a:rPr lang="en-US" sz="4800" spc="727" dirty="0" err="1">
                <a:solidFill>
                  <a:srgbClr val="414B3B"/>
                </a:solidFill>
                <a:latin typeface="Montserrat Extra-Light Bold"/>
              </a:rPr>
              <a:t>matériaux</a:t>
            </a:r>
            <a:r>
              <a:rPr lang="en-US" sz="4800" spc="727" dirty="0">
                <a:solidFill>
                  <a:srgbClr val="414B3B"/>
                </a:solidFill>
                <a:latin typeface="Montserrat Extra-Light Bold"/>
              </a:rPr>
              <a:t> se diluent avec de </a:t>
            </a:r>
            <a:r>
              <a:rPr lang="en-US" sz="4800" spc="727" dirty="0" err="1">
                <a:solidFill>
                  <a:srgbClr val="414B3B"/>
                </a:solidFill>
                <a:latin typeface="Montserrat Extra-Light Bold"/>
              </a:rPr>
              <a:t>l’eau</a:t>
            </a:r>
            <a:r>
              <a:rPr lang="en-US" sz="4800" spc="727" dirty="0">
                <a:solidFill>
                  <a:srgbClr val="414B3B"/>
                </a:solidFill>
                <a:latin typeface="Montserrat Extra-Light Bold"/>
              </a:rPr>
              <a:t>.</a:t>
            </a:r>
          </a:p>
          <a:p>
            <a:pPr>
              <a:lnSpc>
                <a:spcPts val="7279"/>
              </a:lnSpc>
            </a:pPr>
            <a:endParaRPr lang="en-US" sz="5199" spc="727" dirty="0">
              <a:solidFill>
                <a:srgbClr val="414B3B"/>
              </a:solidFill>
              <a:latin typeface="Montserrat Extra-Light Bold"/>
            </a:endParaRPr>
          </a:p>
          <a:p>
            <a:pPr>
              <a:lnSpc>
                <a:spcPts val="7279"/>
              </a:lnSpc>
            </a:pPr>
            <a:r>
              <a:rPr lang="en-US" sz="5199" b="1" spc="727" dirty="0">
                <a:solidFill>
                  <a:srgbClr val="000000"/>
                </a:solidFill>
                <a:latin typeface="Montserrat Extra-Light Bold"/>
              </a:rPr>
              <a:t>Phase 5 | </a:t>
            </a:r>
            <a:r>
              <a:rPr lang="en-US" sz="5199" b="1" spc="727" dirty="0" err="1">
                <a:solidFill>
                  <a:srgbClr val="000000"/>
                </a:solidFill>
                <a:latin typeface="Montserrat Extra-Light Bold"/>
              </a:rPr>
              <a:t>Choisir</a:t>
            </a:r>
            <a:r>
              <a:rPr lang="en-US" sz="5199" b="1" spc="727" dirty="0">
                <a:solidFill>
                  <a:srgbClr val="000000"/>
                </a:solidFill>
                <a:latin typeface="Montserrat Extra-Light Bold"/>
              </a:rPr>
              <a:t> </a:t>
            </a:r>
            <a:r>
              <a:rPr lang="en-US" sz="5199" b="1" spc="727" dirty="0" err="1">
                <a:solidFill>
                  <a:srgbClr val="000000"/>
                </a:solidFill>
                <a:latin typeface="Montserrat Extra-Light Bold"/>
              </a:rPr>
              <a:t>une</a:t>
            </a:r>
            <a:r>
              <a:rPr lang="en-US" sz="5199" b="1" spc="727" dirty="0">
                <a:solidFill>
                  <a:srgbClr val="000000"/>
                </a:solidFill>
                <a:latin typeface="Montserrat Extra-Light Bold"/>
              </a:rPr>
              <a:t> technique et </a:t>
            </a:r>
            <a:r>
              <a:rPr lang="en-US" sz="5199" b="1" spc="727" dirty="0" err="1">
                <a:solidFill>
                  <a:srgbClr val="000000"/>
                </a:solidFill>
                <a:latin typeface="Montserrat Extra-Light Bold"/>
              </a:rPr>
              <a:t>dessiner</a:t>
            </a:r>
            <a:r>
              <a:rPr lang="en-US" sz="5199" b="1" spc="727" dirty="0">
                <a:solidFill>
                  <a:srgbClr val="000000"/>
                </a:solidFill>
                <a:latin typeface="Montserrat Extra-Light Bold"/>
              </a:rPr>
              <a:t> le croquis</a:t>
            </a:r>
          </a:p>
          <a:p>
            <a:pPr algn="r">
              <a:lnSpc>
                <a:spcPts val="7279"/>
              </a:lnSpc>
            </a:pPr>
            <a:r>
              <a:rPr lang="en-US" sz="3600" spc="727" dirty="0">
                <a:solidFill>
                  <a:srgbClr val="545454"/>
                </a:solidFill>
                <a:latin typeface="Montserrat Extra-Light Bold"/>
              </a:rPr>
              <a:t>60 minutes environ, </a:t>
            </a:r>
            <a:r>
              <a:rPr lang="en-US" sz="3600" spc="727" dirty="0" err="1">
                <a:solidFill>
                  <a:srgbClr val="545454"/>
                </a:solidFill>
                <a:latin typeface="Montserrat Extra-Light Bold"/>
              </a:rPr>
              <a:t>selon</a:t>
            </a:r>
            <a:r>
              <a:rPr lang="en-US" sz="3600" spc="727" dirty="0">
                <a:solidFill>
                  <a:srgbClr val="545454"/>
                </a:solidFill>
                <a:latin typeface="Montserrat Extra-Light Bold"/>
              </a:rPr>
              <a:t> </a:t>
            </a:r>
            <a:r>
              <a:rPr lang="en-US" sz="3600" spc="727" dirty="0" err="1">
                <a:solidFill>
                  <a:srgbClr val="545454"/>
                </a:solidFill>
                <a:latin typeface="Montserrat Extra-Light Bold"/>
              </a:rPr>
              <a:t>votre</a:t>
            </a:r>
            <a:r>
              <a:rPr lang="en-US" sz="3600" spc="727" dirty="0">
                <a:solidFill>
                  <a:srgbClr val="545454"/>
                </a:solidFill>
                <a:latin typeface="Montserrat Extra-Light Bold"/>
              </a:rPr>
              <a:t> </a:t>
            </a:r>
            <a:r>
              <a:rPr lang="en-US" sz="3600" spc="727" dirty="0" err="1">
                <a:solidFill>
                  <a:srgbClr val="545454"/>
                </a:solidFill>
                <a:latin typeface="Montserrat Extra-Light Bold"/>
              </a:rPr>
              <a:t>horaire</a:t>
            </a:r>
            <a:endParaRPr lang="en-US" sz="3600" spc="727" dirty="0">
              <a:solidFill>
                <a:srgbClr val="545454"/>
              </a:solidFill>
              <a:latin typeface="Montserrat Extra-Light Bold"/>
            </a:endParaRPr>
          </a:p>
          <a:p>
            <a:pPr algn="r">
              <a:lnSpc>
                <a:spcPts val="7279"/>
              </a:lnSpc>
            </a:pPr>
            <a:r>
              <a:rPr lang="en-US" sz="3600" spc="727" dirty="0">
                <a:solidFill>
                  <a:srgbClr val="545454"/>
                </a:solidFill>
                <a:latin typeface="Montserrat Extra-Light Bold"/>
              </a:rPr>
              <a:t> </a:t>
            </a:r>
          </a:p>
          <a:p>
            <a:pPr>
              <a:lnSpc>
                <a:spcPts val="7279"/>
              </a:lnSpc>
            </a:pPr>
            <a:r>
              <a:rPr lang="en-US" sz="4800" spc="727" dirty="0" err="1">
                <a:solidFill>
                  <a:srgbClr val="414B3B"/>
                </a:solidFill>
                <a:latin typeface="Montserrat Extra-Light Bold"/>
              </a:rPr>
              <a:t>Choisir</a:t>
            </a:r>
            <a:r>
              <a:rPr lang="en-US" sz="4800" spc="727" dirty="0">
                <a:solidFill>
                  <a:srgbClr val="414B3B"/>
                </a:solidFill>
                <a:latin typeface="Montserrat Extra-Light Bold"/>
              </a:rPr>
              <a:t> </a:t>
            </a:r>
            <a:r>
              <a:rPr lang="en-US" sz="4800" spc="727" dirty="0" err="1">
                <a:solidFill>
                  <a:srgbClr val="414B3B"/>
                </a:solidFill>
                <a:latin typeface="Montserrat Extra-Light Bold"/>
              </a:rPr>
              <a:t>une</a:t>
            </a:r>
            <a:r>
              <a:rPr lang="en-US" sz="4800" spc="727" dirty="0">
                <a:solidFill>
                  <a:srgbClr val="414B3B"/>
                </a:solidFill>
                <a:latin typeface="Montserrat Extra-Light Bold"/>
              </a:rPr>
              <a:t> technique (calque, projection, observation). </a:t>
            </a:r>
            <a:r>
              <a:rPr lang="en-US" sz="4800" spc="727" dirty="0" err="1">
                <a:solidFill>
                  <a:srgbClr val="414B3B"/>
                </a:solidFill>
                <a:latin typeface="Montserrat Extra-Light Bold"/>
              </a:rPr>
              <a:t>Dessiner</a:t>
            </a:r>
            <a:r>
              <a:rPr lang="en-US" sz="4800" spc="727" dirty="0">
                <a:solidFill>
                  <a:srgbClr val="414B3B"/>
                </a:solidFill>
                <a:latin typeface="Montserrat Extra-Light Bold"/>
              </a:rPr>
              <a:t> un feu de </a:t>
            </a:r>
            <a:r>
              <a:rPr lang="en-US" sz="4800" spc="727" dirty="0" err="1">
                <a:solidFill>
                  <a:srgbClr val="414B3B"/>
                </a:solidFill>
                <a:latin typeface="Montserrat Extra-Light Bold"/>
              </a:rPr>
              <a:t>forêt</a:t>
            </a:r>
            <a:r>
              <a:rPr lang="en-US" sz="4800" spc="727" dirty="0">
                <a:solidFill>
                  <a:srgbClr val="414B3B"/>
                </a:solidFill>
                <a:latin typeface="Montserrat Extra-Light Bold"/>
              </a:rPr>
              <a:t> à la mine, </a:t>
            </a:r>
            <a:r>
              <a:rPr lang="en-US" sz="4800" spc="727" dirty="0" err="1">
                <a:solidFill>
                  <a:srgbClr val="414B3B"/>
                </a:solidFill>
                <a:latin typeface="Montserrat Extra-Light Bold"/>
              </a:rPr>
              <a:t>pâle</a:t>
            </a:r>
            <a:r>
              <a:rPr lang="en-US" sz="4800" spc="727" dirty="0">
                <a:solidFill>
                  <a:srgbClr val="414B3B"/>
                </a:solidFill>
                <a:latin typeface="Montserrat Extra-Light Bold"/>
              </a:rPr>
              <a:t>, sur le </a:t>
            </a:r>
            <a:r>
              <a:rPr lang="en-US" sz="4800" spc="727" dirty="0" err="1">
                <a:solidFill>
                  <a:srgbClr val="414B3B"/>
                </a:solidFill>
                <a:latin typeface="Montserrat Extra-Light Bold"/>
              </a:rPr>
              <a:t>canevas</a:t>
            </a:r>
            <a:r>
              <a:rPr lang="en-US" sz="4800" spc="727" dirty="0">
                <a:solidFill>
                  <a:srgbClr val="414B3B"/>
                </a:solidFill>
                <a:latin typeface="Montserrat Extra-Light Bold"/>
              </a:rPr>
              <a:t> </a:t>
            </a:r>
            <a:r>
              <a:rPr lang="en-US" sz="4800" spc="727" dirty="0" err="1">
                <a:solidFill>
                  <a:srgbClr val="414B3B"/>
                </a:solidFill>
                <a:latin typeface="Montserrat Extra-Light Bold"/>
              </a:rPr>
              <a:t>vierge</a:t>
            </a:r>
            <a:r>
              <a:rPr lang="en-US" sz="4800" spc="727" dirty="0">
                <a:solidFill>
                  <a:srgbClr val="414B3B"/>
                </a:solidFill>
                <a:latin typeface="Montserrat Extra-Light Bold"/>
              </a:rPr>
              <a:t>. Essayer de </a:t>
            </a:r>
            <a:r>
              <a:rPr lang="en-US" sz="4800" spc="727" dirty="0" err="1">
                <a:solidFill>
                  <a:srgbClr val="414B3B"/>
                </a:solidFill>
                <a:latin typeface="Montserrat Extra-Light Bold"/>
              </a:rPr>
              <a:t>reproduire</a:t>
            </a:r>
            <a:r>
              <a:rPr lang="en-US" sz="4800" spc="727" dirty="0">
                <a:solidFill>
                  <a:srgbClr val="414B3B"/>
                </a:solidFill>
                <a:latin typeface="Montserrat Extra-Light Bold"/>
              </a:rPr>
              <a:t> les </a:t>
            </a:r>
            <a:r>
              <a:rPr lang="en-US" sz="4800" spc="727" dirty="0" err="1">
                <a:solidFill>
                  <a:srgbClr val="414B3B"/>
                </a:solidFill>
                <a:latin typeface="Montserrat Extra-Light Bold"/>
              </a:rPr>
              <a:t>différentes</a:t>
            </a:r>
            <a:r>
              <a:rPr lang="en-US" sz="4800" spc="727" dirty="0">
                <a:solidFill>
                  <a:srgbClr val="414B3B"/>
                </a:solidFill>
                <a:latin typeface="Montserrat Extra-Light Bold"/>
              </a:rPr>
              <a:t> </a:t>
            </a:r>
            <a:r>
              <a:rPr lang="en-US" sz="4800" spc="727" dirty="0" err="1">
                <a:solidFill>
                  <a:srgbClr val="414B3B"/>
                </a:solidFill>
                <a:latin typeface="Montserrat Extra-Light Bold"/>
              </a:rPr>
              <a:t>flammes</a:t>
            </a:r>
            <a:r>
              <a:rPr lang="en-US" sz="4800" spc="727" dirty="0">
                <a:solidFill>
                  <a:srgbClr val="414B3B"/>
                </a:solidFill>
                <a:latin typeface="Montserrat Extra-Light Bold"/>
              </a:rPr>
              <a:t>, branches et </a:t>
            </a:r>
            <a:r>
              <a:rPr lang="en-US" sz="4800" spc="727" dirty="0" err="1">
                <a:solidFill>
                  <a:srgbClr val="414B3B"/>
                </a:solidFill>
                <a:latin typeface="Montserrat Extra-Light Bold"/>
              </a:rPr>
              <a:t>éléments</a:t>
            </a:r>
            <a:r>
              <a:rPr lang="en-US" sz="4800" spc="727" dirty="0">
                <a:solidFill>
                  <a:srgbClr val="414B3B"/>
                </a:solidFill>
                <a:latin typeface="Montserrat Extra-Light Bold"/>
              </a:rPr>
              <a:t> de la nature de manière </a:t>
            </a:r>
            <a:r>
              <a:rPr lang="en-US" sz="4800" spc="727" dirty="0" err="1">
                <a:solidFill>
                  <a:srgbClr val="414B3B"/>
                </a:solidFill>
                <a:latin typeface="Montserrat Extra-Light Bold"/>
              </a:rPr>
              <a:t>réaliste</a:t>
            </a:r>
            <a:r>
              <a:rPr lang="en-US" sz="4800" spc="727" dirty="0">
                <a:solidFill>
                  <a:srgbClr val="414B3B"/>
                </a:solidFill>
                <a:latin typeface="Montserrat Extra-Light Bold"/>
              </a:rPr>
              <a:t>.</a:t>
            </a:r>
          </a:p>
        </p:txBody>
      </p: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0" y="0"/>
            <a:ext cx="16479672" cy="21986768"/>
            <a:chOff x="0" y="0"/>
            <a:chExt cx="4663224" cy="622155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663224" cy="6221557"/>
            </a:xfrm>
            <a:custGeom>
              <a:avLst/>
              <a:gdLst/>
              <a:ahLst/>
              <a:cxnLst/>
              <a:rect l="l" t="t" r="r" b="b"/>
              <a:pathLst>
                <a:path w="4663224" h="6221557">
                  <a:moveTo>
                    <a:pt x="4663224" y="279400"/>
                  </a:moveTo>
                  <a:lnTo>
                    <a:pt x="4663224" y="0"/>
                  </a:lnTo>
                  <a:lnTo>
                    <a:pt x="0" y="0"/>
                  </a:lnTo>
                  <a:lnTo>
                    <a:pt x="0" y="6221557"/>
                  </a:lnTo>
                  <a:lnTo>
                    <a:pt x="4663224" y="6221557"/>
                  </a:lnTo>
                  <a:lnTo>
                    <a:pt x="4663224" y="279400"/>
                  </a:lnTo>
                  <a:close/>
                  <a:moveTo>
                    <a:pt x="4584484" y="279400"/>
                  </a:moveTo>
                  <a:lnTo>
                    <a:pt x="4584484" y="6142817"/>
                  </a:lnTo>
                  <a:lnTo>
                    <a:pt x="78740" y="6142817"/>
                  </a:lnTo>
                  <a:lnTo>
                    <a:pt x="78740" y="78740"/>
                  </a:lnTo>
                  <a:lnTo>
                    <a:pt x="4584484" y="78740"/>
                  </a:lnTo>
                  <a:lnTo>
                    <a:pt x="4584484" y="279400"/>
                  </a:lnTo>
                  <a:close/>
                </a:path>
              </a:pathLst>
            </a:custGeom>
            <a:solidFill>
              <a:srgbClr val="7E7A7A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0" name="TextBox 11">
            <a:extLst>
              <a:ext uri="{FF2B5EF4-FFF2-40B4-BE49-F238E27FC236}">
                <a16:creationId xmlns:a16="http://schemas.microsoft.com/office/drawing/2014/main" id="{FC12BABD-0AB9-99BF-86AC-92704FF9DBB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-10947" y="1208069"/>
            <a:ext cx="16459200" cy="2263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32"/>
              </a:lnSpc>
            </a:pPr>
            <a:r>
              <a:rPr lang="en-US" sz="6523" spc="913" dirty="0">
                <a:solidFill>
                  <a:srgbClr val="882A06"/>
                </a:solidFill>
                <a:latin typeface="Arbutus Slab"/>
              </a:rPr>
              <a:t>DÉMARCHE DE CRÉATION ÉTAPES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C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1340979" y="2345542"/>
            <a:ext cx="13755349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endParaRPr/>
          </a:p>
        </p:txBody>
      </p:sp>
      <p:sp>
        <p:nvSpPr>
          <p:cNvPr id="3" name="TextBox 3"/>
          <p:cNvSpPr txBox="1"/>
          <p:nvPr>
            <p:custDataLst>
              <p:tags r:id="rId2"/>
            </p:custDataLst>
          </p:nvPr>
        </p:nvSpPr>
        <p:spPr>
          <a:xfrm>
            <a:off x="964507" y="21308330"/>
            <a:ext cx="14530075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endParaRPr/>
          </a:p>
        </p:txBody>
      </p:sp>
      <p:sp>
        <p:nvSpPr>
          <p:cNvPr id="4" name="TextBox 4"/>
          <p:cNvSpPr txBox="1"/>
          <p:nvPr>
            <p:custDataLst>
              <p:tags r:id="rId3"/>
            </p:custDataLst>
          </p:nvPr>
        </p:nvSpPr>
        <p:spPr>
          <a:xfrm>
            <a:off x="1340979" y="21505438"/>
            <a:ext cx="13755349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endParaRPr/>
          </a:p>
        </p:txBody>
      </p:sp>
      <p:sp>
        <p:nvSpPr>
          <p:cNvPr id="6" name="TextBox 6"/>
          <p:cNvSpPr txBox="1"/>
          <p:nvPr>
            <p:custDataLst>
              <p:tags r:id="rId4"/>
            </p:custDataLst>
          </p:nvPr>
        </p:nvSpPr>
        <p:spPr>
          <a:xfrm>
            <a:off x="464558" y="3665641"/>
            <a:ext cx="15529971" cy="17978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799" b="1" spc="671" dirty="0">
                <a:latin typeface="Montserrat Extra-Light Bold"/>
              </a:rPr>
              <a:t>Phase 6 | </a:t>
            </a:r>
            <a:r>
              <a:rPr lang="en-US" sz="4799" b="1" spc="671" dirty="0" err="1">
                <a:latin typeface="Montserrat Extra-Light Bold"/>
              </a:rPr>
              <a:t>Présenter</a:t>
            </a:r>
            <a:r>
              <a:rPr lang="en-US" sz="4799" b="1" spc="671" dirty="0">
                <a:latin typeface="Montserrat Extra-Light Bold"/>
              </a:rPr>
              <a:t> à </a:t>
            </a:r>
            <a:r>
              <a:rPr lang="en-US" sz="4799" b="1" spc="671" dirty="0" err="1">
                <a:latin typeface="Montserrat Extra-Light Bold"/>
              </a:rPr>
              <a:t>l'écran</a:t>
            </a:r>
            <a:r>
              <a:rPr lang="en-US" sz="4799" b="1" spc="671" dirty="0">
                <a:latin typeface="Montserrat Extra-Light Bold"/>
              </a:rPr>
              <a:t> la façon de </a:t>
            </a:r>
            <a:r>
              <a:rPr lang="en-US" sz="4799" b="1" spc="671" dirty="0" err="1">
                <a:latin typeface="Montserrat Extra-Light Bold"/>
              </a:rPr>
              <a:t>mélanger</a:t>
            </a:r>
            <a:r>
              <a:rPr lang="en-US" sz="4799" b="1" spc="671" dirty="0">
                <a:latin typeface="Montserrat Extra-Light Bold"/>
              </a:rPr>
              <a:t> les couleurs pour </a:t>
            </a:r>
            <a:r>
              <a:rPr lang="en-US" sz="4799" b="1" spc="671" dirty="0" err="1">
                <a:latin typeface="Montserrat Extra-Light Bold"/>
              </a:rPr>
              <a:t>obtenir</a:t>
            </a:r>
            <a:r>
              <a:rPr lang="en-US" sz="4799" b="1" spc="671" dirty="0">
                <a:latin typeface="Montserrat Extra-Light Bold"/>
              </a:rPr>
              <a:t> </a:t>
            </a:r>
            <a:r>
              <a:rPr lang="en-US" sz="4799" b="1" spc="671" dirty="0" err="1">
                <a:latin typeface="Montserrat Extra-Light Bold"/>
              </a:rPr>
              <a:t>différentes</a:t>
            </a:r>
            <a:r>
              <a:rPr lang="en-US" sz="4799" b="1" spc="671" dirty="0">
                <a:latin typeface="Montserrat Extra-Light Bold"/>
              </a:rPr>
              <a:t> </a:t>
            </a:r>
            <a:r>
              <a:rPr lang="en-US" sz="4799" b="1" spc="671" dirty="0" err="1">
                <a:latin typeface="Montserrat Extra-Light Bold"/>
              </a:rPr>
              <a:t>teintes</a:t>
            </a:r>
            <a:r>
              <a:rPr lang="en-US" sz="4799" b="1" spc="671" dirty="0">
                <a:latin typeface="Montserrat Extra-Light Bold"/>
              </a:rPr>
              <a:t> </a:t>
            </a:r>
          </a:p>
          <a:p>
            <a:pPr>
              <a:lnSpc>
                <a:spcPts val="6719"/>
              </a:lnSpc>
            </a:pPr>
            <a:r>
              <a:rPr lang="en-US" sz="4799" spc="671" dirty="0" err="1">
                <a:solidFill>
                  <a:srgbClr val="414B3B"/>
                </a:solidFill>
                <a:latin typeface="Montserrat Extra-Light Bold"/>
              </a:rPr>
              <a:t>Effectuer</a:t>
            </a:r>
            <a:r>
              <a:rPr lang="en-US" sz="4799" spc="671" dirty="0">
                <a:solidFill>
                  <a:srgbClr val="414B3B"/>
                </a:solidFill>
                <a:latin typeface="Montserrat Extra-Light Bold"/>
              </a:rPr>
              <a:t> </a:t>
            </a:r>
            <a:r>
              <a:rPr lang="en-US" sz="4799" spc="671" dirty="0" err="1">
                <a:solidFill>
                  <a:srgbClr val="414B3B"/>
                </a:solidFill>
                <a:latin typeface="Montserrat Extra-Light Bold"/>
              </a:rPr>
              <a:t>une</a:t>
            </a:r>
            <a:r>
              <a:rPr lang="en-US" sz="4799" spc="671" dirty="0">
                <a:solidFill>
                  <a:srgbClr val="414B3B"/>
                </a:solidFill>
                <a:latin typeface="Montserrat Extra-Light Bold"/>
              </a:rPr>
              <a:t> </a:t>
            </a:r>
            <a:r>
              <a:rPr lang="en-US" sz="4799" spc="671" dirty="0" err="1">
                <a:solidFill>
                  <a:srgbClr val="414B3B"/>
                </a:solidFill>
                <a:latin typeface="Montserrat Extra-Light Bold"/>
              </a:rPr>
              <a:t>démonstration</a:t>
            </a:r>
            <a:r>
              <a:rPr lang="en-US" sz="4799" spc="671" dirty="0">
                <a:solidFill>
                  <a:srgbClr val="414B3B"/>
                </a:solidFill>
                <a:latin typeface="Montserrat Extra-Light Bold"/>
              </a:rPr>
              <a:t> technique pour </a:t>
            </a:r>
            <a:r>
              <a:rPr lang="en-US" sz="4799" spc="671" dirty="0" err="1">
                <a:solidFill>
                  <a:srgbClr val="414B3B"/>
                </a:solidFill>
                <a:latin typeface="Montserrat Extra-Light Bold"/>
              </a:rPr>
              <a:t>montrer</a:t>
            </a:r>
            <a:r>
              <a:rPr lang="en-US" sz="4799" spc="671" dirty="0">
                <a:solidFill>
                  <a:srgbClr val="414B3B"/>
                </a:solidFill>
                <a:latin typeface="Montserrat Extra-Light Bold"/>
              </a:rPr>
              <a:t> comment </a:t>
            </a:r>
            <a:r>
              <a:rPr lang="en-US" sz="4799" spc="671" dirty="0" err="1">
                <a:solidFill>
                  <a:srgbClr val="414B3B"/>
                </a:solidFill>
                <a:latin typeface="Montserrat Extra-Light Bold"/>
              </a:rPr>
              <a:t>peindre</a:t>
            </a:r>
            <a:r>
              <a:rPr lang="en-US" sz="4799" spc="671" dirty="0">
                <a:solidFill>
                  <a:srgbClr val="414B3B"/>
                </a:solidFill>
                <a:latin typeface="Montserrat Extra-Light Bold"/>
              </a:rPr>
              <a:t> et </a:t>
            </a:r>
            <a:r>
              <a:rPr lang="en-US" sz="4799" spc="671" dirty="0" err="1">
                <a:solidFill>
                  <a:srgbClr val="414B3B"/>
                </a:solidFill>
                <a:latin typeface="Montserrat Extra-Light Bold"/>
              </a:rPr>
              <a:t>obtenir</a:t>
            </a:r>
            <a:r>
              <a:rPr lang="en-US" sz="4799" spc="671" dirty="0">
                <a:solidFill>
                  <a:srgbClr val="414B3B"/>
                </a:solidFill>
                <a:latin typeface="Montserrat Extra-Light Bold"/>
              </a:rPr>
              <a:t> les </a:t>
            </a:r>
            <a:r>
              <a:rPr lang="en-US" sz="4799" spc="671" dirty="0" err="1">
                <a:solidFill>
                  <a:srgbClr val="414B3B"/>
                </a:solidFill>
                <a:latin typeface="Montserrat Extra-Light Bold"/>
              </a:rPr>
              <a:t>effets</a:t>
            </a:r>
            <a:r>
              <a:rPr lang="en-US" sz="4799" spc="671" dirty="0">
                <a:solidFill>
                  <a:srgbClr val="414B3B"/>
                </a:solidFill>
                <a:latin typeface="Montserrat Extra-Light Bold"/>
              </a:rPr>
              <a:t> </a:t>
            </a:r>
            <a:r>
              <a:rPr lang="en-US" sz="4799" spc="671" dirty="0" err="1">
                <a:solidFill>
                  <a:srgbClr val="414B3B"/>
                </a:solidFill>
                <a:latin typeface="Montserrat Extra-Light Bold"/>
              </a:rPr>
              <a:t>désirés</a:t>
            </a:r>
            <a:r>
              <a:rPr lang="en-US" sz="4799" spc="671" dirty="0">
                <a:solidFill>
                  <a:srgbClr val="414B3B"/>
                </a:solidFill>
                <a:latin typeface="Montserrat Extra-Light Bold"/>
              </a:rPr>
              <a:t>. </a:t>
            </a:r>
            <a:r>
              <a:rPr lang="en-US" sz="4799" spc="671" dirty="0" err="1">
                <a:solidFill>
                  <a:srgbClr val="414B3B"/>
                </a:solidFill>
                <a:latin typeface="Montserrat Extra-Light Bold"/>
              </a:rPr>
              <a:t>Expliquez</a:t>
            </a:r>
            <a:r>
              <a:rPr lang="en-US" sz="4799" spc="671" dirty="0">
                <a:solidFill>
                  <a:srgbClr val="414B3B"/>
                </a:solidFill>
                <a:latin typeface="Montserrat Extra-Light Bold"/>
              </a:rPr>
              <a:t> bien comment </a:t>
            </a:r>
            <a:r>
              <a:rPr lang="en-US" sz="4799" spc="671" dirty="0" err="1">
                <a:solidFill>
                  <a:srgbClr val="414B3B"/>
                </a:solidFill>
                <a:latin typeface="Montserrat Extra-Light Bold"/>
              </a:rPr>
              <a:t>nettoyer</a:t>
            </a:r>
            <a:r>
              <a:rPr lang="en-US" sz="4799" spc="671" dirty="0">
                <a:solidFill>
                  <a:srgbClr val="414B3B"/>
                </a:solidFill>
                <a:latin typeface="Montserrat Extra-Light Bold"/>
              </a:rPr>
              <a:t> le tout et identifier un lieu pour le </a:t>
            </a:r>
            <a:r>
              <a:rPr lang="en-US" sz="4799" spc="671" dirty="0" err="1">
                <a:solidFill>
                  <a:srgbClr val="414B3B"/>
                </a:solidFill>
                <a:latin typeface="Montserrat Extra-Light Bold"/>
              </a:rPr>
              <a:t>séchage</a:t>
            </a:r>
            <a:r>
              <a:rPr lang="en-US" sz="4799" spc="671" dirty="0">
                <a:solidFill>
                  <a:srgbClr val="414B3B"/>
                </a:solidFill>
                <a:latin typeface="Montserrat Extra-Light Bold"/>
              </a:rPr>
              <a:t> </a:t>
            </a:r>
            <a:r>
              <a:rPr lang="en-US" sz="4799" spc="671" dirty="0" err="1">
                <a:solidFill>
                  <a:srgbClr val="414B3B"/>
                </a:solidFill>
                <a:latin typeface="Montserrat Extra-Light Bold"/>
              </a:rPr>
              <a:t>ou</a:t>
            </a:r>
            <a:r>
              <a:rPr lang="en-US" sz="4799" spc="671" dirty="0">
                <a:solidFill>
                  <a:srgbClr val="414B3B"/>
                </a:solidFill>
                <a:latin typeface="Montserrat Extra-Light Bold"/>
              </a:rPr>
              <a:t> le </a:t>
            </a:r>
            <a:r>
              <a:rPr lang="en-US" sz="4799" spc="671" dirty="0" err="1">
                <a:solidFill>
                  <a:srgbClr val="414B3B"/>
                </a:solidFill>
                <a:latin typeface="Montserrat Extra-Light Bold"/>
              </a:rPr>
              <a:t>rangement</a:t>
            </a:r>
            <a:r>
              <a:rPr lang="en-US" sz="4799" spc="671" dirty="0">
                <a:solidFill>
                  <a:srgbClr val="414B3B"/>
                </a:solidFill>
                <a:latin typeface="Montserrat Extra-Light Bold"/>
              </a:rPr>
              <a:t> des tableaux à la fin. </a:t>
            </a:r>
          </a:p>
          <a:p>
            <a:pPr>
              <a:lnSpc>
                <a:spcPts val="6719"/>
              </a:lnSpc>
            </a:pPr>
            <a:r>
              <a:rPr lang="en-US" sz="4799" spc="671" dirty="0" err="1">
                <a:solidFill>
                  <a:srgbClr val="414B3B"/>
                </a:solidFill>
                <a:latin typeface="Montserrat Extra-Light Bold"/>
              </a:rPr>
              <a:t>Préparer</a:t>
            </a:r>
            <a:r>
              <a:rPr lang="en-US" sz="4799" spc="671" dirty="0">
                <a:solidFill>
                  <a:srgbClr val="414B3B"/>
                </a:solidFill>
                <a:latin typeface="Montserrat Extra-Light Bold"/>
              </a:rPr>
              <a:t> les seaux </a:t>
            </a:r>
            <a:r>
              <a:rPr lang="en-US" sz="4799" spc="671" dirty="0" err="1">
                <a:solidFill>
                  <a:srgbClr val="414B3B"/>
                </a:solidFill>
                <a:latin typeface="Montserrat Extra-Light Bold"/>
              </a:rPr>
              <a:t>d'eau</a:t>
            </a:r>
            <a:r>
              <a:rPr lang="en-US" sz="4799" spc="671" dirty="0">
                <a:solidFill>
                  <a:srgbClr val="414B3B"/>
                </a:solidFill>
                <a:latin typeface="Montserrat Extra-Light Bold"/>
              </a:rPr>
              <a:t> </a:t>
            </a:r>
            <a:r>
              <a:rPr lang="en-US" sz="4799" spc="671" dirty="0" err="1">
                <a:solidFill>
                  <a:srgbClr val="414B3B"/>
                </a:solidFill>
                <a:latin typeface="Montserrat Extra-Light Bold"/>
              </a:rPr>
              <a:t>avant</a:t>
            </a:r>
            <a:r>
              <a:rPr lang="en-US" sz="4799" spc="671" dirty="0">
                <a:solidFill>
                  <a:srgbClr val="414B3B"/>
                </a:solidFill>
                <a:latin typeface="Montserrat Extra-Light Bold"/>
              </a:rPr>
              <a:t> </a:t>
            </a:r>
            <a:r>
              <a:rPr lang="en-US" sz="4799" spc="671" dirty="0" err="1">
                <a:solidFill>
                  <a:srgbClr val="414B3B"/>
                </a:solidFill>
                <a:latin typeface="Montserrat Extra-Light Bold"/>
              </a:rPr>
              <a:t>l'arrivée</a:t>
            </a:r>
            <a:r>
              <a:rPr lang="en-US" sz="4799" spc="671" dirty="0">
                <a:solidFill>
                  <a:srgbClr val="414B3B"/>
                </a:solidFill>
                <a:latin typeface="Montserrat Extra-Light Bold"/>
              </a:rPr>
              <a:t> des </a:t>
            </a:r>
            <a:r>
              <a:rPr lang="en-US" sz="4799" spc="671" dirty="0" err="1">
                <a:solidFill>
                  <a:srgbClr val="414B3B"/>
                </a:solidFill>
                <a:latin typeface="Montserrat Extra-Light Bold"/>
              </a:rPr>
              <a:t>élèves</a:t>
            </a:r>
            <a:r>
              <a:rPr lang="en-US" sz="4799" spc="671" dirty="0">
                <a:solidFill>
                  <a:srgbClr val="414B3B"/>
                </a:solidFill>
                <a:latin typeface="Montserrat Extra-Light Bold"/>
              </a:rPr>
              <a:t>. </a:t>
            </a:r>
            <a:r>
              <a:rPr lang="en-US" sz="4799" spc="671" dirty="0" err="1">
                <a:solidFill>
                  <a:srgbClr val="414B3B"/>
                </a:solidFill>
                <a:latin typeface="Montserrat Extra-Light Bold"/>
              </a:rPr>
              <a:t>Mettre</a:t>
            </a:r>
            <a:r>
              <a:rPr lang="en-US" sz="4799" spc="671" dirty="0">
                <a:solidFill>
                  <a:srgbClr val="414B3B"/>
                </a:solidFill>
                <a:latin typeface="Montserrat Extra-Light Bold"/>
              </a:rPr>
              <a:t> à disposition les </a:t>
            </a:r>
            <a:r>
              <a:rPr lang="en-US" sz="4799" spc="671" dirty="0" err="1">
                <a:solidFill>
                  <a:srgbClr val="414B3B"/>
                </a:solidFill>
                <a:latin typeface="Montserrat Extra-Light Bold"/>
              </a:rPr>
              <a:t>outils</a:t>
            </a:r>
            <a:r>
              <a:rPr lang="en-US" sz="4799" spc="671" dirty="0">
                <a:solidFill>
                  <a:srgbClr val="414B3B"/>
                </a:solidFill>
                <a:latin typeface="Montserrat Extra-Light Bold"/>
              </a:rPr>
              <a:t> et </a:t>
            </a:r>
            <a:r>
              <a:rPr lang="en-US" sz="4799" spc="671" dirty="0" err="1">
                <a:solidFill>
                  <a:srgbClr val="414B3B"/>
                </a:solidFill>
                <a:latin typeface="Montserrat Extra-Light Bold"/>
              </a:rPr>
              <a:t>préparer</a:t>
            </a:r>
            <a:r>
              <a:rPr lang="en-US" sz="4799" spc="671" dirty="0">
                <a:solidFill>
                  <a:srgbClr val="414B3B"/>
                </a:solidFill>
                <a:latin typeface="Montserrat Extra-Light Bold"/>
              </a:rPr>
              <a:t> les palettes de </a:t>
            </a:r>
            <a:r>
              <a:rPr lang="en-US" sz="4799" spc="671" dirty="0" err="1">
                <a:solidFill>
                  <a:srgbClr val="414B3B"/>
                </a:solidFill>
                <a:latin typeface="Montserrat Extra-Light Bold"/>
              </a:rPr>
              <a:t>peinture</a:t>
            </a:r>
            <a:r>
              <a:rPr lang="en-US" sz="4799" spc="671" dirty="0">
                <a:solidFill>
                  <a:srgbClr val="414B3B"/>
                </a:solidFill>
                <a:latin typeface="Montserrat Extra-Light Bold"/>
              </a:rPr>
              <a:t> </a:t>
            </a:r>
            <a:r>
              <a:rPr lang="en-US" sz="4799" spc="671" dirty="0" err="1">
                <a:solidFill>
                  <a:srgbClr val="414B3B"/>
                </a:solidFill>
                <a:latin typeface="Montserrat Extra-Light Bold"/>
              </a:rPr>
              <a:t>afin</a:t>
            </a:r>
            <a:r>
              <a:rPr lang="en-US" sz="4799" spc="671" dirty="0">
                <a:solidFill>
                  <a:srgbClr val="414B3B"/>
                </a:solidFill>
                <a:latin typeface="Montserrat Extra-Light Bold"/>
              </a:rPr>
              <a:t> </a:t>
            </a:r>
            <a:r>
              <a:rPr lang="en-US" sz="4799" spc="671" dirty="0" err="1">
                <a:solidFill>
                  <a:srgbClr val="414B3B"/>
                </a:solidFill>
                <a:latin typeface="Montserrat Extra-Light Bold"/>
              </a:rPr>
              <a:t>d'éviter</a:t>
            </a:r>
            <a:r>
              <a:rPr lang="en-US" sz="4799" spc="671" dirty="0">
                <a:solidFill>
                  <a:srgbClr val="414B3B"/>
                </a:solidFill>
                <a:latin typeface="Montserrat Extra-Light Bold"/>
              </a:rPr>
              <a:t> le </a:t>
            </a:r>
            <a:r>
              <a:rPr lang="en-US" sz="4799" spc="671" dirty="0" err="1">
                <a:solidFill>
                  <a:srgbClr val="414B3B"/>
                </a:solidFill>
                <a:latin typeface="Montserrat Extra-Light Bold"/>
              </a:rPr>
              <a:t>gaspillage</a:t>
            </a:r>
            <a:r>
              <a:rPr lang="en-US" sz="4799" spc="671" dirty="0">
                <a:solidFill>
                  <a:srgbClr val="414B3B"/>
                </a:solidFill>
                <a:latin typeface="Montserrat Extra-Light Bold"/>
              </a:rPr>
              <a:t>. Assister les </a:t>
            </a:r>
            <a:r>
              <a:rPr lang="en-US" sz="4799" spc="671" dirty="0" err="1">
                <a:solidFill>
                  <a:srgbClr val="414B3B"/>
                </a:solidFill>
                <a:latin typeface="Montserrat Extra-Light Bold"/>
              </a:rPr>
              <a:t>élèves</a:t>
            </a:r>
            <a:r>
              <a:rPr lang="en-US" sz="4799" spc="671" dirty="0">
                <a:solidFill>
                  <a:srgbClr val="414B3B"/>
                </a:solidFill>
                <a:latin typeface="Montserrat Extra-Light Bold"/>
              </a:rPr>
              <a:t> dans la distribution de la </a:t>
            </a:r>
            <a:r>
              <a:rPr lang="en-US" sz="4799" spc="671" dirty="0" err="1">
                <a:solidFill>
                  <a:srgbClr val="414B3B"/>
                </a:solidFill>
                <a:latin typeface="Montserrat Extra-Light Bold"/>
              </a:rPr>
              <a:t>peinture</a:t>
            </a:r>
            <a:r>
              <a:rPr lang="en-US" sz="4799" spc="671" dirty="0">
                <a:solidFill>
                  <a:srgbClr val="414B3B"/>
                </a:solidFill>
                <a:latin typeface="Montserrat Extra-Light Bold"/>
              </a:rPr>
              <a:t>.</a:t>
            </a:r>
          </a:p>
          <a:p>
            <a:pPr>
              <a:lnSpc>
                <a:spcPts val="6719"/>
              </a:lnSpc>
            </a:pPr>
            <a:endParaRPr lang="en-US" sz="4799" spc="671" dirty="0">
              <a:solidFill>
                <a:srgbClr val="414B3B"/>
              </a:solidFill>
              <a:latin typeface="Montserrat Extra-Light Bold"/>
            </a:endParaRPr>
          </a:p>
          <a:p>
            <a:pPr marL="0" lvl="1" algn="ctr">
              <a:lnSpc>
                <a:spcPts val="6719"/>
              </a:lnSpc>
            </a:pPr>
            <a:r>
              <a:rPr lang="en-US" sz="4799" b="1" i="1" spc="671" dirty="0">
                <a:solidFill>
                  <a:srgbClr val="414B3B"/>
                </a:solidFill>
                <a:latin typeface="Montserrat Extra-Light Bold"/>
              </a:rPr>
              <a:t>Pour </a:t>
            </a:r>
            <a:r>
              <a:rPr lang="en-US" sz="4799" b="1" i="1" spc="671" dirty="0" err="1">
                <a:solidFill>
                  <a:srgbClr val="414B3B"/>
                </a:solidFill>
                <a:latin typeface="Montserrat Extra-Light Bold"/>
              </a:rPr>
              <a:t>être</a:t>
            </a:r>
            <a:r>
              <a:rPr lang="en-US" sz="4799" b="1" i="1" spc="671" dirty="0">
                <a:solidFill>
                  <a:srgbClr val="414B3B"/>
                </a:solidFill>
                <a:latin typeface="Montserrat Extra-Light Bold"/>
              </a:rPr>
              <a:t> </a:t>
            </a:r>
            <a:r>
              <a:rPr lang="en-US" sz="4799" b="1" i="1" spc="671" dirty="0" err="1">
                <a:solidFill>
                  <a:srgbClr val="414B3B"/>
                </a:solidFill>
                <a:latin typeface="Montserrat Extra-Light Bold"/>
              </a:rPr>
              <a:t>vécues</a:t>
            </a:r>
            <a:r>
              <a:rPr lang="en-US" sz="4799" b="1" i="1" spc="671" dirty="0">
                <a:solidFill>
                  <a:srgbClr val="414B3B"/>
                </a:solidFill>
                <a:latin typeface="Montserrat Extra-Light Bold"/>
              </a:rPr>
              <a:t> </a:t>
            </a:r>
            <a:r>
              <a:rPr lang="en-US" sz="4799" b="1" i="1" spc="671" dirty="0" err="1">
                <a:solidFill>
                  <a:srgbClr val="414B3B"/>
                </a:solidFill>
                <a:latin typeface="Montserrat Extra-Light Bold"/>
              </a:rPr>
              <a:t>harmonieusement</a:t>
            </a:r>
            <a:r>
              <a:rPr lang="en-US" sz="4799" b="1" i="1" spc="671" dirty="0">
                <a:solidFill>
                  <a:srgbClr val="414B3B"/>
                </a:solidFill>
                <a:latin typeface="Montserrat Extra-Light Bold"/>
              </a:rPr>
              <a:t>, les </a:t>
            </a:r>
            <a:r>
              <a:rPr lang="en-US" sz="4799" b="1" i="1" spc="671" dirty="0" err="1">
                <a:solidFill>
                  <a:srgbClr val="414B3B"/>
                </a:solidFill>
                <a:latin typeface="Montserrat Extra-Light Bold"/>
              </a:rPr>
              <a:t>activités</a:t>
            </a:r>
            <a:r>
              <a:rPr lang="en-US" sz="4799" b="1" i="1" spc="671" dirty="0">
                <a:solidFill>
                  <a:srgbClr val="414B3B"/>
                </a:solidFill>
                <a:latin typeface="Montserrat Extra-Light Bold"/>
              </a:rPr>
              <a:t> de </a:t>
            </a:r>
            <a:r>
              <a:rPr lang="en-US" sz="4799" b="1" i="1" spc="671" dirty="0" err="1">
                <a:solidFill>
                  <a:srgbClr val="414B3B"/>
                </a:solidFill>
                <a:latin typeface="Montserrat Extra-Light Bold"/>
              </a:rPr>
              <a:t>peinture</a:t>
            </a:r>
            <a:r>
              <a:rPr lang="en-US" sz="4799" b="1" i="1" spc="671" dirty="0">
                <a:solidFill>
                  <a:srgbClr val="414B3B"/>
                </a:solidFill>
                <a:latin typeface="Montserrat Extra-Light Bold"/>
              </a:rPr>
              <a:t> exigent temps et collaboration à la fin de la </a:t>
            </a:r>
            <a:r>
              <a:rPr lang="en-US" sz="4799" b="1" i="1" spc="671" dirty="0" err="1">
                <a:solidFill>
                  <a:srgbClr val="414B3B"/>
                </a:solidFill>
                <a:latin typeface="Montserrat Extra-Light Bold"/>
              </a:rPr>
              <a:t>période</a:t>
            </a:r>
            <a:r>
              <a:rPr lang="en-US" sz="4799" b="1" i="1" spc="671" dirty="0">
                <a:solidFill>
                  <a:srgbClr val="414B3B"/>
                </a:solidFill>
                <a:latin typeface="Montserrat Extra-Light Bold"/>
              </a:rPr>
              <a:t> pour tout </a:t>
            </a:r>
            <a:r>
              <a:rPr lang="en-US" sz="4799" b="1" i="1" spc="671" dirty="0" err="1">
                <a:solidFill>
                  <a:srgbClr val="414B3B"/>
                </a:solidFill>
                <a:latin typeface="Montserrat Extra-Light Bold"/>
              </a:rPr>
              <a:t>nettoyer</a:t>
            </a:r>
            <a:r>
              <a:rPr lang="en-US" sz="4799" b="1" i="1" spc="671" dirty="0">
                <a:solidFill>
                  <a:srgbClr val="414B3B"/>
                </a:solidFill>
                <a:latin typeface="Montserrat Extra-Light Bold"/>
              </a:rPr>
              <a:t> et tout ranger : </a:t>
            </a:r>
            <a:r>
              <a:rPr lang="en-US" sz="4799" b="1" i="1" spc="671" dirty="0" err="1">
                <a:solidFill>
                  <a:srgbClr val="414B3B"/>
                </a:solidFill>
                <a:latin typeface="Montserrat Extra-Light Bold"/>
              </a:rPr>
              <a:t>mieux</a:t>
            </a:r>
            <a:r>
              <a:rPr lang="en-US" sz="4799" b="1" i="1" spc="671" dirty="0">
                <a:solidFill>
                  <a:srgbClr val="414B3B"/>
                </a:solidFill>
                <a:latin typeface="Montserrat Extra-Light Bold"/>
              </a:rPr>
              <a:t> </a:t>
            </a:r>
            <a:r>
              <a:rPr lang="en-US" sz="4799" b="1" i="1" spc="671" dirty="0" err="1">
                <a:solidFill>
                  <a:srgbClr val="414B3B"/>
                </a:solidFill>
                <a:latin typeface="Montserrat Extra-Light Bold"/>
              </a:rPr>
              <a:t>vaut</a:t>
            </a:r>
            <a:r>
              <a:rPr lang="en-US" sz="4799" b="1" i="1" spc="671" dirty="0">
                <a:solidFill>
                  <a:srgbClr val="414B3B"/>
                </a:solidFill>
                <a:latin typeface="Montserrat Extra-Light Bold"/>
              </a:rPr>
              <a:t> </a:t>
            </a:r>
            <a:r>
              <a:rPr lang="en-US" sz="4799" b="1" i="1" spc="671" dirty="0" err="1">
                <a:solidFill>
                  <a:srgbClr val="414B3B"/>
                </a:solidFill>
                <a:latin typeface="Montserrat Extra-Light Bold"/>
              </a:rPr>
              <a:t>avoir</a:t>
            </a:r>
            <a:r>
              <a:rPr lang="en-US" sz="4799" b="1" i="1" spc="671" dirty="0">
                <a:solidFill>
                  <a:srgbClr val="414B3B"/>
                </a:solidFill>
                <a:latin typeface="Montserrat Extra-Light Bold"/>
              </a:rPr>
              <a:t> </a:t>
            </a:r>
            <a:r>
              <a:rPr lang="en-US" sz="4799" b="1" i="1" spc="671" dirty="0" err="1">
                <a:solidFill>
                  <a:srgbClr val="414B3B"/>
                </a:solidFill>
                <a:latin typeface="Montserrat Extra-Light Bold"/>
              </a:rPr>
              <a:t>quelques</a:t>
            </a:r>
            <a:r>
              <a:rPr lang="en-US" sz="4799" b="1" i="1" spc="671" dirty="0">
                <a:solidFill>
                  <a:srgbClr val="414B3B"/>
                </a:solidFill>
                <a:latin typeface="Montserrat Extra-Light Bold"/>
              </a:rPr>
              <a:t> minutes de trop! 😉 </a:t>
            </a:r>
          </a:p>
        </p:txBody>
      </p:sp>
      <p:grpSp>
        <p:nvGrpSpPr>
          <p:cNvPr id="7" name="Group 7"/>
          <p:cNvGrpSpPr/>
          <p:nvPr>
            <p:custDataLst>
              <p:tags r:id="rId5"/>
            </p:custDataLst>
          </p:nvPr>
        </p:nvGrpSpPr>
        <p:grpSpPr>
          <a:xfrm>
            <a:off x="-31418" y="0"/>
            <a:ext cx="16479672" cy="21986768"/>
            <a:chOff x="0" y="0"/>
            <a:chExt cx="4663224" cy="622155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63224" cy="6221557"/>
            </a:xfrm>
            <a:custGeom>
              <a:avLst/>
              <a:gdLst/>
              <a:ahLst/>
              <a:cxnLst/>
              <a:rect l="l" t="t" r="r" b="b"/>
              <a:pathLst>
                <a:path w="4663224" h="6221557">
                  <a:moveTo>
                    <a:pt x="4663224" y="279400"/>
                  </a:moveTo>
                  <a:lnTo>
                    <a:pt x="4663224" y="0"/>
                  </a:lnTo>
                  <a:lnTo>
                    <a:pt x="0" y="0"/>
                  </a:lnTo>
                  <a:lnTo>
                    <a:pt x="0" y="6221557"/>
                  </a:lnTo>
                  <a:lnTo>
                    <a:pt x="4663224" y="6221557"/>
                  </a:lnTo>
                  <a:lnTo>
                    <a:pt x="4663224" y="279400"/>
                  </a:lnTo>
                  <a:close/>
                  <a:moveTo>
                    <a:pt x="4584484" y="279400"/>
                  </a:moveTo>
                  <a:lnTo>
                    <a:pt x="4584484" y="6142817"/>
                  </a:lnTo>
                  <a:lnTo>
                    <a:pt x="78740" y="6142817"/>
                  </a:lnTo>
                  <a:lnTo>
                    <a:pt x="78740" y="78740"/>
                  </a:lnTo>
                  <a:lnTo>
                    <a:pt x="4584484" y="78740"/>
                  </a:lnTo>
                  <a:lnTo>
                    <a:pt x="4584484" y="279400"/>
                  </a:lnTo>
                  <a:close/>
                </a:path>
              </a:pathLst>
            </a:custGeom>
            <a:solidFill>
              <a:srgbClr val="7E7A7A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9" name="TextBox 11">
            <a:extLst>
              <a:ext uri="{FF2B5EF4-FFF2-40B4-BE49-F238E27FC236}">
                <a16:creationId xmlns:a16="http://schemas.microsoft.com/office/drawing/2014/main" id="{08E52300-1856-1313-AD6A-44DB0F01B9C1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10947" y="1208069"/>
            <a:ext cx="16459200" cy="2263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32"/>
              </a:lnSpc>
            </a:pPr>
            <a:r>
              <a:rPr lang="en-US" sz="6523" spc="913" dirty="0">
                <a:solidFill>
                  <a:srgbClr val="882A06"/>
                </a:solidFill>
                <a:latin typeface="Arbutus Slab"/>
              </a:rPr>
              <a:t>DÉMARCHE DE CRÉATION ÉTAPES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C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12290" y="0"/>
            <a:ext cx="16448254" cy="21774678"/>
            <a:chOff x="0" y="0"/>
            <a:chExt cx="4654334" cy="61615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54334" cy="6161543"/>
            </a:xfrm>
            <a:custGeom>
              <a:avLst/>
              <a:gdLst/>
              <a:ahLst/>
              <a:cxnLst/>
              <a:rect l="l" t="t" r="r" b="b"/>
              <a:pathLst>
                <a:path w="4654334" h="6161543">
                  <a:moveTo>
                    <a:pt x="4654334" y="279400"/>
                  </a:moveTo>
                  <a:lnTo>
                    <a:pt x="4654334" y="0"/>
                  </a:lnTo>
                  <a:lnTo>
                    <a:pt x="0" y="0"/>
                  </a:lnTo>
                  <a:lnTo>
                    <a:pt x="0" y="6161543"/>
                  </a:lnTo>
                  <a:lnTo>
                    <a:pt x="4654334" y="6161543"/>
                  </a:lnTo>
                  <a:lnTo>
                    <a:pt x="4654334" y="279400"/>
                  </a:lnTo>
                  <a:close/>
                  <a:moveTo>
                    <a:pt x="4575594" y="279400"/>
                  </a:moveTo>
                  <a:lnTo>
                    <a:pt x="4575594" y="6082803"/>
                  </a:lnTo>
                  <a:lnTo>
                    <a:pt x="78740" y="6082803"/>
                  </a:lnTo>
                  <a:lnTo>
                    <a:pt x="78740" y="78740"/>
                  </a:lnTo>
                  <a:lnTo>
                    <a:pt x="4575594" y="78740"/>
                  </a:lnTo>
                  <a:lnTo>
                    <a:pt x="4575594" y="279400"/>
                  </a:lnTo>
                  <a:close/>
                </a:path>
              </a:pathLst>
            </a:custGeom>
            <a:solidFill>
              <a:srgbClr val="7E7A7A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" name="TextBox 4"/>
          <p:cNvSpPr txBox="1"/>
          <p:nvPr>
            <p:custDataLst>
              <p:tags r:id="rId2"/>
            </p:custDataLst>
          </p:nvPr>
        </p:nvSpPr>
        <p:spPr>
          <a:xfrm>
            <a:off x="1340979" y="21505438"/>
            <a:ext cx="13755349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endParaRPr/>
          </a:p>
        </p:txBody>
      </p:sp>
      <p:grpSp>
        <p:nvGrpSpPr>
          <p:cNvPr id="5" name="Group 5"/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909842" y="3925715"/>
            <a:ext cx="4150822" cy="4150805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9"/>
              <a:stretch>
                <a:fillRect l="-24999" r="-24999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7" name="Group 7"/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6154189" y="11138449"/>
            <a:ext cx="4150822" cy="4150805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0"/>
              <a:stretch>
                <a:fillRect l="-40851" r="-6749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9" name="Group 9"/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6143296" y="3877028"/>
            <a:ext cx="4150822" cy="4150805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1"/>
              <a:stretch>
                <a:fillRect l="-5525" r="-44473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1" name="Group 11"/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909842" y="10976103"/>
            <a:ext cx="4144216" cy="4144200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2"/>
              <a:stretch>
                <a:fillRect l="-26463" t="-58476" b="-31219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3" name="Group 13"/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11392559" y="3925715"/>
            <a:ext cx="4102134" cy="4102118"/>
            <a:chOff x="0" y="0"/>
            <a:chExt cx="6350000" cy="634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3"/>
              <a:stretch>
                <a:fillRect l="-27002" t="-841" r="-24069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5" name="Group 15"/>
          <p:cNvGrpSpPr>
            <a:grpSpLocks noChangeAspect="1"/>
          </p:cNvGrpSpPr>
          <p:nvPr>
            <p:custDataLst>
              <p:tags r:id="rId8"/>
            </p:custDataLst>
          </p:nvPr>
        </p:nvGrpSpPr>
        <p:grpSpPr>
          <a:xfrm>
            <a:off x="11392559" y="11141752"/>
            <a:ext cx="4147519" cy="4147502"/>
            <a:chOff x="0" y="0"/>
            <a:chExt cx="6350000" cy="63499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4"/>
              <a:stretch>
                <a:fillRect t="-13932" b="-13932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7" name="TextBox 17"/>
          <p:cNvSpPr txBox="1"/>
          <p:nvPr>
            <p:custDataLst>
              <p:tags r:id="rId9"/>
            </p:custDataLst>
          </p:nvPr>
        </p:nvSpPr>
        <p:spPr>
          <a:xfrm>
            <a:off x="1340979" y="2345542"/>
            <a:ext cx="13755349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endParaRPr/>
          </a:p>
        </p:txBody>
      </p:sp>
      <p:sp>
        <p:nvSpPr>
          <p:cNvPr id="18" name="TextBox 18"/>
          <p:cNvSpPr txBox="1"/>
          <p:nvPr>
            <p:custDataLst>
              <p:tags r:id="rId10"/>
            </p:custDataLst>
          </p:nvPr>
        </p:nvSpPr>
        <p:spPr>
          <a:xfrm>
            <a:off x="359671" y="8034783"/>
            <a:ext cx="5251164" cy="2941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Montserrat Extra-Light"/>
              </a:rPr>
              <a:t>Dessiner sur 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Montserrat Extra-Light"/>
              </a:rPr>
              <a:t>une feuille 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Montserrat Extra-Light"/>
              </a:rPr>
              <a:t>Dessiner sur le canevas</a:t>
            </a:r>
          </a:p>
        </p:txBody>
      </p:sp>
      <p:sp>
        <p:nvSpPr>
          <p:cNvPr id="19" name="TextBox 19"/>
          <p:cNvSpPr txBox="1"/>
          <p:nvPr>
            <p:custDataLst>
              <p:tags r:id="rId11"/>
            </p:custDataLst>
          </p:nvPr>
        </p:nvSpPr>
        <p:spPr>
          <a:xfrm>
            <a:off x="5339158" y="8088123"/>
            <a:ext cx="5794518" cy="145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Montserrat Extra-Light"/>
              </a:rPr>
              <a:t>Préparer ses couleurs 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Montserrat Extra-Light"/>
              </a:rPr>
              <a:t>Faire des mélanges</a:t>
            </a:r>
          </a:p>
        </p:txBody>
      </p:sp>
      <p:sp>
        <p:nvSpPr>
          <p:cNvPr id="20" name="TextBox 20"/>
          <p:cNvSpPr txBox="1"/>
          <p:nvPr>
            <p:custDataLst>
              <p:tags r:id="rId12"/>
            </p:custDataLst>
          </p:nvPr>
        </p:nvSpPr>
        <p:spPr>
          <a:xfrm>
            <a:off x="10818044" y="7291833"/>
            <a:ext cx="5251164" cy="3684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endParaRPr/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Montserrat Extra-Light"/>
              </a:rPr>
              <a:t>N'utilisez pas 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Montserrat Extra-Light"/>
              </a:rPr>
              <a:t>de noir : 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Montserrat Extra-Light"/>
              </a:rPr>
              <a:t>Évitez de rompre les couleurs </a:t>
            </a:r>
          </a:p>
        </p:txBody>
      </p:sp>
      <p:sp>
        <p:nvSpPr>
          <p:cNvPr id="21" name="TextBox 21"/>
          <p:cNvSpPr txBox="1"/>
          <p:nvPr>
            <p:custDataLst>
              <p:tags r:id="rId13"/>
            </p:custDataLst>
          </p:nvPr>
        </p:nvSpPr>
        <p:spPr>
          <a:xfrm>
            <a:off x="359671" y="15437631"/>
            <a:ext cx="5251164" cy="2198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Montserrat Extra-Light"/>
              </a:rPr>
              <a:t>Élaborer une palette de 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Montserrat Extra-Light"/>
              </a:rPr>
              <a:t>couleurs chaudes </a:t>
            </a:r>
          </a:p>
        </p:txBody>
      </p:sp>
      <p:sp>
        <p:nvSpPr>
          <p:cNvPr id="22" name="TextBox 22"/>
          <p:cNvSpPr txBox="1"/>
          <p:nvPr>
            <p:custDataLst>
              <p:tags r:id="rId14"/>
            </p:custDataLst>
          </p:nvPr>
        </p:nvSpPr>
        <p:spPr>
          <a:xfrm>
            <a:off x="5604018" y="15437631"/>
            <a:ext cx="5251164" cy="2941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Montserrat Extra-Light"/>
              </a:rPr>
              <a:t>Peindre à l'aide de couleurs diluées 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Montserrat Extra-Light"/>
              </a:rPr>
              <a:t>au début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Montserrat Extra-Light"/>
              </a:rPr>
              <a:t> </a:t>
            </a:r>
          </a:p>
        </p:txBody>
      </p:sp>
      <p:sp>
        <p:nvSpPr>
          <p:cNvPr id="23" name="TextBox 23"/>
          <p:cNvSpPr txBox="1"/>
          <p:nvPr>
            <p:custDataLst>
              <p:tags r:id="rId15"/>
            </p:custDataLst>
          </p:nvPr>
        </p:nvSpPr>
        <p:spPr>
          <a:xfrm>
            <a:off x="10818044" y="15437631"/>
            <a:ext cx="5251164" cy="2941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Montserrat Extra-Light"/>
              </a:rPr>
              <a:t>Superposer les couleurs et frotter-les lors de l'application </a:t>
            </a:r>
          </a:p>
        </p:txBody>
      </p:sp>
      <p:sp>
        <p:nvSpPr>
          <p:cNvPr id="24" name="TextBox 24"/>
          <p:cNvSpPr txBox="1"/>
          <p:nvPr>
            <p:custDataLst>
              <p:tags r:id="rId16"/>
            </p:custDataLst>
          </p:nvPr>
        </p:nvSpPr>
        <p:spPr>
          <a:xfrm>
            <a:off x="10818044" y="12821168"/>
            <a:ext cx="5251164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EFEFE"/>
                </a:solidFill>
                <a:latin typeface="Montserrat Extra-Light"/>
              </a:rPr>
              <a:t>Détail</a:t>
            </a: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D5C6F502-BC13-2D35-93A9-41FD9FDB8E27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-10947" y="1208069"/>
            <a:ext cx="16459200" cy="2257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32"/>
              </a:lnSpc>
            </a:pPr>
            <a:r>
              <a:rPr lang="en-US" sz="6523" spc="913" dirty="0">
                <a:solidFill>
                  <a:schemeClr val="bg1"/>
                </a:solidFill>
                <a:latin typeface="Arbutus Slab"/>
              </a:rPr>
              <a:t>DÉMARCHE DE CRÉATION </a:t>
            </a:r>
            <a:br>
              <a:rPr lang="en-US" sz="6523" spc="913" dirty="0">
                <a:solidFill>
                  <a:schemeClr val="bg1"/>
                </a:solidFill>
                <a:latin typeface="Arbutus Slab"/>
              </a:rPr>
            </a:br>
            <a:r>
              <a:rPr lang="en-US" sz="6523" spc="913" dirty="0">
                <a:solidFill>
                  <a:schemeClr val="bg1"/>
                </a:solidFill>
                <a:latin typeface="Arbutus Slab"/>
              </a:rPr>
              <a:t>EN IMAGES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C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>
            <p:custDataLst>
              <p:tags r:id="rId1"/>
            </p:custDataLst>
          </p:nvPr>
        </p:nvSpPr>
        <p:spPr>
          <a:xfrm>
            <a:off x="1340979" y="21505438"/>
            <a:ext cx="13755349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endParaRPr/>
          </a:p>
        </p:txBody>
      </p:sp>
      <p:sp>
        <p:nvSpPr>
          <p:cNvPr id="4" name="AutoShape 4"/>
          <p:cNvSpPr/>
          <p:nvPr>
            <p:custDataLst>
              <p:tags r:id="rId2"/>
            </p:custDataLst>
          </p:nvPr>
        </p:nvSpPr>
        <p:spPr>
          <a:xfrm>
            <a:off x="106270" y="5558871"/>
            <a:ext cx="16394937" cy="0"/>
          </a:xfrm>
          <a:prstGeom prst="line">
            <a:avLst/>
          </a:prstGeom>
          <a:ln w="476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" name="AutoShape 5"/>
          <p:cNvSpPr/>
          <p:nvPr>
            <p:custDataLst>
              <p:tags r:id="rId3"/>
            </p:custDataLst>
          </p:nvPr>
        </p:nvSpPr>
        <p:spPr>
          <a:xfrm>
            <a:off x="-208893" y="19241808"/>
            <a:ext cx="16565470" cy="0"/>
          </a:xfrm>
          <a:prstGeom prst="line">
            <a:avLst/>
          </a:prstGeom>
          <a:ln w="476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>
            <p:custDataLst>
              <p:tags r:id="rId4"/>
            </p:custDataLst>
          </p:nvPr>
        </p:nvSpPr>
        <p:spPr>
          <a:xfrm>
            <a:off x="1340979" y="2011633"/>
            <a:ext cx="13755349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endParaRPr/>
          </a:p>
        </p:txBody>
      </p:sp>
      <p:sp>
        <p:nvSpPr>
          <p:cNvPr id="8" name="TextBox 8"/>
          <p:cNvSpPr txBox="1"/>
          <p:nvPr>
            <p:custDataLst>
              <p:tags r:id="rId5"/>
            </p:custDataLst>
          </p:nvPr>
        </p:nvSpPr>
        <p:spPr>
          <a:xfrm>
            <a:off x="304799" y="1106758"/>
            <a:ext cx="15945507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520" spc="895" dirty="0">
                <a:solidFill>
                  <a:srgbClr val="FFFFFF"/>
                </a:solidFill>
                <a:latin typeface="Arbutus Slab"/>
              </a:rPr>
              <a:t>PROTOTYPE TERMINÉ</a:t>
            </a:r>
            <a:r>
              <a:rPr lang="en-US" sz="6520" spc="532" dirty="0">
                <a:solidFill>
                  <a:srgbClr val="FFFFFF"/>
                </a:solidFill>
                <a:latin typeface="Montserrat Extra-Light"/>
              </a:rPr>
              <a:t> </a:t>
            </a:r>
          </a:p>
        </p:txBody>
      </p:sp>
      <p:grpSp>
        <p:nvGrpSpPr>
          <p:cNvPr id="9" name="Group 9"/>
          <p:cNvGrpSpPr/>
          <p:nvPr>
            <p:custDataLst>
              <p:tags r:id="rId6"/>
            </p:custDataLst>
          </p:nvPr>
        </p:nvGrpSpPr>
        <p:grpSpPr>
          <a:xfrm>
            <a:off x="-10946" y="0"/>
            <a:ext cx="16459200" cy="21986768"/>
            <a:chOff x="0" y="0"/>
            <a:chExt cx="4657431" cy="622155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657431" cy="6221557"/>
            </a:xfrm>
            <a:custGeom>
              <a:avLst/>
              <a:gdLst/>
              <a:ahLst/>
              <a:cxnLst/>
              <a:rect l="l" t="t" r="r" b="b"/>
              <a:pathLst>
                <a:path w="4657431" h="6221557">
                  <a:moveTo>
                    <a:pt x="4657431" y="279400"/>
                  </a:moveTo>
                  <a:lnTo>
                    <a:pt x="4657431" y="0"/>
                  </a:lnTo>
                  <a:lnTo>
                    <a:pt x="0" y="0"/>
                  </a:lnTo>
                  <a:lnTo>
                    <a:pt x="0" y="6221557"/>
                  </a:lnTo>
                  <a:lnTo>
                    <a:pt x="4657431" y="6221557"/>
                  </a:lnTo>
                  <a:lnTo>
                    <a:pt x="4657431" y="279400"/>
                  </a:lnTo>
                  <a:close/>
                  <a:moveTo>
                    <a:pt x="4578691" y="279400"/>
                  </a:moveTo>
                  <a:lnTo>
                    <a:pt x="4578691" y="6142817"/>
                  </a:lnTo>
                  <a:lnTo>
                    <a:pt x="78740" y="6142817"/>
                  </a:lnTo>
                  <a:lnTo>
                    <a:pt x="78740" y="78740"/>
                  </a:lnTo>
                  <a:lnTo>
                    <a:pt x="4578691" y="78740"/>
                  </a:lnTo>
                  <a:lnTo>
                    <a:pt x="4578691" y="279400"/>
                  </a:lnTo>
                  <a:close/>
                </a:path>
              </a:pathLst>
            </a:custGeom>
            <a:solidFill>
              <a:srgbClr val="7E7A7A"/>
            </a:solidFill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EAD3795-01E4-CACE-DE4D-300F45AE5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512" y="5005421"/>
            <a:ext cx="14014451" cy="1426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AA2F654-1D24-2063-1619-46B7DB8FFA22}"/>
              </a:ext>
            </a:extLst>
          </p:cNvPr>
          <p:cNvSpPr txBox="1"/>
          <p:nvPr/>
        </p:nvSpPr>
        <p:spPr>
          <a:xfrm>
            <a:off x="1485900" y="18673464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>
                    <a:lumMod val="85000"/>
                  </a:schemeClr>
                </a:solidFill>
              </a:rPr>
              <a:t>Prototype par </a:t>
            </a:r>
            <a:r>
              <a:rPr lang="fr-FR" sz="2400" dirty="0" err="1">
                <a:solidFill>
                  <a:schemeClr val="bg1">
                    <a:lumMod val="85000"/>
                  </a:schemeClr>
                </a:solidFill>
              </a:rPr>
              <a:t>Clhoé</a:t>
            </a:r>
            <a:r>
              <a:rPr lang="fr-FR" sz="2400" dirty="0">
                <a:solidFill>
                  <a:schemeClr val="bg1">
                    <a:lumMod val="85000"/>
                  </a:schemeClr>
                </a:solidFill>
              </a:rPr>
              <a:t> Lachance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C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1340979" y="2345542"/>
            <a:ext cx="13755349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endParaRPr/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953613" y="18532720"/>
            <a:ext cx="14530186" cy="2979960"/>
            <a:chOff x="0" y="0"/>
            <a:chExt cx="19373582" cy="3973280"/>
          </a:xfrm>
        </p:grpSpPr>
        <p:sp>
          <p:nvSpPr>
            <p:cNvPr id="4" name="TextBox 4"/>
            <p:cNvSpPr txBox="1"/>
            <p:nvPr/>
          </p:nvSpPr>
          <p:spPr>
            <a:xfrm>
              <a:off x="148" y="-114300"/>
              <a:ext cx="19373434" cy="12454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39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350557"/>
              <a:ext cx="19373434" cy="622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>
            <p:custDataLst>
              <p:tags r:id="rId3"/>
            </p:custDataLst>
          </p:nvPr>
        </p:nvSpPr>
        <p:spPr>
          <a:xfrm>
            <a:off x="1340979" y="21505438"/>
            <a:ext cx="13755349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endParaRPr/>
          </a:p>
        </p:txBody>
      </p:sp>
      <p:sp>
        <p:nvSpPr>
          <p:cNvPr id="7" name="TextBox 7"/>
          <p:cNvSpPr txBox="1"/>
          <p:nvPr>
            <p:custDataLst>
              <p:tags r:id="rId4"/>
            </p:custDataLst>
          </p:nvPr>
        </p:nvSpPr>
        <p:spPr>
          <a:xfrm>
            <a:off x="276226" y="1239684"/>
            <a:ext cx="15925800" cy="269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6520" spc="699" dirty="0">
                <a:solidFill>
                  <a:srgbClr val="882A06"/>
                </a:solidFill>
                <a:latin typeface="Arbutus Slab"/>
              </a:rPr>
              <a:t>LIENS AVEC LE PROGRAMME DE FORMATION DE L'ÉCOLE QUÉBÉCOISE (PFEQ) </a:t>
            </a:r>
          </a:p>
        </p:txBody>
      </p:sp>
      <p:sp>
        <p:nvSpPr>
          <p:cNvPr id="8" name="TextBox 8"/>
          <p:cNvSpPr txBox="1"/>
          <p:nvPr>
            <p:custDataLst>
              <p:tags r:id="rId5"/>
            </p:custDataLst>
          </p:nvPr>
        </p:nvSpPr>
        <p:spPr>
          <a:xfrm>
            <a:off x="640646" y="4876080"/>
            <a:ext cx="15156016" cy="15694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72"/>
              </a:lnSpc>
            </a:pPr>
            <a:r>
              <a:rPr lang="en-US" sz="5123" spc="717">
                <a:solidFill>
                  <a:srgbClr val="414B3B"/>
                </a:solidFill>
                <a:latin typeface="Montserrat Bold"/>
              </a:rPr>
              <a:t>Visée de formation</a:t>
            </a:r>
            <a:r>
              <a:rPr lang="en-US" sz="5123" spc="717">
                <a:solidFill>
                  <a:srgbClr val="414B3B"/>
                </a:solidFill>
                <a:latin typeface="Montserrat"/>
              </a:rPr>
              <a:t> </a:t>
            </a:r>
          </a:p>
          <a:p>
            <a:pPr>
              <a:lnSpc>
                <a:spcPts val="3219"/>
              </a:lnSpc>
            </a:pPr>
            <a:endParaRPr lang="en-US" sz="5123" spc="717">
              <a:solidFill>
                <a:srgbClr val="414B3B"/>
              </a:solidFill>
              <a:latin typeface="Montserrat"/>
            </a:endParaRPr>
          </a:p>
          <a:p>
            <a:pPr>
              <a:lnSpc>
                <a:spcPts val="7172"/>
              </a:lnSpc>
            </a:pPr>
            <a:r>
              <a:rPr lang="en-US" sz="5123" spc="717">
                <a:solidFill>
                  <a:srgbClr val="414B3B"/>
                </a:solidFill>
                <a:latin typeface="Montserrat Extra-Light"/>
              </a:rPr>
              <a:t>Construction d'une vision du monde </a:t>
            </a:r>
          </a:p>
          <a:p>
            <a:pPr>
              <a:lnSpc>
                <a:spcPts val="7172"/>
              </a:lnSpc>
            </a:pPr>
            <a:endParaRPr lang="en-US" sz="5123" spc="717">
              <a:solidFill>
                <a:srgbClr val="414B3B"/>
              </a:solidFill>
              <a:latin typeface="Montserrat Extra-Light"/>
            </a:endParaRPr>
          </a:p>
          <a:p>
            <a:pPr>
              <a:lnSpc>
                <a:spcPts val="7172"/>
              </a:lnSpc>
            </a:pPr>
            <a:r>
              <a:rPr lang="en-US" sz="5123" spc="717">
                <a:solidFill>
                  <a:srgbClr val="414B3B"/>
                </a:solidFill>
                <a:latin typeface="Montserrat Bold"/>
              </a:rPr>
              <a:t>Domaines généraux de formation</a:t>
            </a:r>
          </a:p>
          <a:p>
            <a:pPr>
              <a:lnSpc>
                <a:spcPts val="3219"/>
              </a:lnSpc>
            </a:pPr>
            <a:endParaRPr lang="en-US" sz="5123" spc="717">
              <a:solidFill>
                <a:srgbClr val="414B3B"/>
              </a:solidFill>
              <a:latin typeface="Montserrat Bold"/>
            </a:endParaRPr>
          </a:p>
          <a:p>
            <a:pPr>
              <a:lnSpc>
                <a:spcPts val="7172"/>
              </a:lnSpc>
            </a:pPr>
            <a:r>
              <a:rPr lang="en-US" sz="5123" spc="717">
                <a:solidFill>
                  <a:srgbClr val="414B3B"/>
                </a:solidFill>
                <a:latin typeface="Montserrat Extra-Light"/>
              </a:rPr>
              <a:t>Environnement et consommation</a:t>
            </a:r>
          </a:p>
          <a:p>
            <a:pPr>
              <a:lnSpc>
                <a:spcPts val="7172"/>
              </a:lnSpc>
            </a:pPr>
            <a:r>
              <a:rPr lang="en-US" sz="5123" spc="717">
                <a:solidFill>
                  <a:srgbClr val="414B3B"/>
                </a:solidFill>
                <a:latin typeface="Montserrat Extra-Light"/>
              </a:rPr>
              <a:t>Santé et bien-être</a:t>
            </a:r>
          </a:p>
          <a:p>
            <a:pPr>
              <a:lnSpc>
                <a:spcPts val="7172"/>
              </a:lnSpc>
            </a:pPr>
            <a:r>
              <a:rPr lang="en-US" sz="5123" spc="717">
                <a:solidFill>
                  <a:srgbClr val="414B3B"/>
                </a:solidFill>
                <a:latin typeface="Montserrat Extra-Light"/>
              </a:rPr>
              <a:t>Orientation et entrepreunariat</a:t>
            </a:r>
          </a:p>
          <a:p>
            <a:pPr>
              <a:lnSpc>
                <a:spcPts val="3639"/>
              </a:lnSpc>
            </a:pPr>
            <a:endParaRPr lang="en-US" sz="5123" spc="717">
              <a:solidFill>
                <a:srgbClr val="414B3B"/>
              </a:solidFill>
              <a:latin typeface="Montserrat Extra-Light"/>
            </a:endParaRPr>
          </a:p>
          <a:p>
            <a:pPr>
              <a:lnSpc>
                <a:spcPts val="7172"/>
              </a:lnSpc>
            </a:pPr>
            <a:r>
              <a:rPr lang="en-US" sz="5123" spc="717">
                <a:solidFill>
                  <a:srgbClr val="414B3B"/>
                </a:solidFill>
                <a:latin typeface="Montserrat Bold"/>
              </a:rPr>
              <a:t>Compétences transversales</a:t>
            </a:r>
          </a:p>
          <a:p>
            <a:pPr>
              <a:lnSpc>
                <a:spcPts val="3219"/>
              </a:lnSpc>
            </a:pPr>
            <a:endParaRPr lang="en-US" sz="5123" spc="717">
              <a:solidFill>
                <a:srgbClr val="414B3B"/>
              </a:solidFill>
              <a:latin typeface="Montserrat Bold"/>
            </a:endParaRPr>
          </a:p>
          <a:p>
            <a:pPr>
              <a:lnSpc>
                <a:spcPts val="7172"/>
              </a:lnSpc>
            </a:pPr>
            <a:r>
              <a:rPr lang="en-US" sz="5123" spc="717">
                <a:solidFill>
                  <a:srgbClr val="414B3B"/>
                </a:solidFill>
                <a:latin typeface="Montserrat Extra-Light"/>
              </a:rPr>
              <a:t>Mettre en oeuvre sa pensée créatrice</a:t>
            </a:r>
          </a:p>
          <a:p>
            <a:pPr>
              <a:lnSpc>
                <a:spcPts val="7172"/>
              </a:lnSpc>
            </a:pPr>
            <a:r>
              <a:rPr lang="en-US" sz="5123" spc="717">
                <a:solidFill>
                  <a:srgbClr val="414B3B"/>
                </a:solidFill>
                <a:latin typeface="Montserrat Extra-Light"/>
              </a:rPr>
              <a:t>Développer son jugement critique</a:t>
            </a:r>
          </a:p>
          <a:p>
            <a:pPr>
              <a:lnSpc>
                <a:spcPts val="7172"/>
              </a:lnSpc>
            </a:pPr>
            <a:r>
              <a:rPr lang="en-US" sz="5123" spc="717">
                <a:solidFill>
                  <a:srgbClr val="414B3B"/>
                </a:solidFill>
                <a:latin typeface="Montserrat Extra-Light"/>
              </a:rPr>
              <a:t>Se donner des méthodes de travail efficaces</a:t>
            </a:r>
          </a:p>
          <a:p>
            <a:pPr>
              <a:lnSpc>
                <a:spcPts val="7172"/>
              </a:lnSpc>
            </a:pPr>
            <a:r>
              <a:rPr lang="en-US" sz="5123" spc="717">
                <a:solidFill>
                  <a:srgbClr val="414B3B"/>
                </a:solidFill>
                <a:latin typeface="Montserrat Extra-Light"/>
              </a:rPr>
              <a:t>Communiquer de façon appropriée</a:t>
            </a:r>
          </a:p>
          <a:p>
            <a:pPr>
              <a:lnSpc>
                <a:spcPts val="7172"/>
              </a:lnSpc>
            </a:pPr>
            <a:endParaRPr lang="en-US" sz="5123" spc="717">
              <a:solidFill>
                <a:srgbClr val="414B3B"/>
              </a:solidFill>
              <a:latin typeface="Montserrat Extra-Light"/>
            </a:endParaRPr>
          </a:p>
          <a:p>
            <a:pPr>
              <a:lnSpc>
                <a:spcPts val="3639"/>
              </a:lnSpc>
            </a:pPr>
            <a:endParaRPr lang="en-US" sz="5123" spc="717">
              <a:solidFill>
                <a:srgbClr val="414B3B"/>
              </a:solidFill>
              <a:latin typeface="Montserrat Extra-Light"/>
            </a:endParaRPr>
          </a:p>
          <a:p>
            <a:pPr>
              <a:lnSpc>
                <a:spcPts val="3639"/>
              </a:lnSpc>
            </a:pPr>
            <a:r>
              <a:rPr lang="en-US" sz="2599" spc="363">
                <a:solidFill>
                  <a:srgbClr val="414B3B"/>
                </a:solidFill>
                <a:latin typeface="Open Sans Light"/>
              </a:rPr>
              <a:t> </a:t>
            </a:r>
          </a:p>
          <a:p>
            <a:pPr>
              <a:lnSpc>
                <a:spcPts val="3639"/>
              </a:lnSpc>
              <a:spcBef>
                <a:spcPct val="0"/>
              </a:spcBef>
            </a:pPr>
            <a:endParaRPr lang="en-US" sz="2599" spc="363">
              <a:solidFill>
                <a:srgbClr val="414B3B"/>
              </a:solidFill>
              <a:latin typeface="Open Sans Light"/>
            </a:endParaRPr>
          </a:p>
        </p:txBody>
      </p:sp>
      <p:grpSp>
        <p:nvGrpSpPr>
          <p:cNvPr id="9" name="Group 9"/>
          <p:cNvGrpSpPr/>
          <p:nvPr>
            <p:custDataLst>
              <p:tags r:id="rId6"/>
            </p:custDataLst>
          </p:nvPr>
        </p:nvGrpSpPr>
        <p:grpSpPr>
          <a:xfrm>
            <a:off x="9526" y="0"/>
            <a:ext cx="16459200" cy="21986768"/>
            <a:chOff x="0" y="0"/>
            <a:chExt cx="4657431" cy="622155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657431" cy="6221557"/>
            </a:xfrm>
            <a:custGeom>
              <a:avLst/>
              <a:gdLst/>
              <a:ahLst/>
              <a:cxnLst/>
              <a:rect l="l" t="t" r="r" b="b"/>
              <a:pathLst>
                <a:path w="4657431" h="6221557">
                  <a:moveTo>
                    <a:pt x="4657431" y="279400"/>
                  </a:moveTo>
                  <a:lnTo>
                    <a:pt x="4657431" y="0"/>
                  </a:lnTo>
                  <a:lnTo>
                    <a:pt x="0" y="0"/>
                  </a:lnTo>
                  <a:lnTo>
                    <a:pt x="0" y="6221557"/>
                  </a:lnTo>
                  <a:lnTo>
                    <a:pt x="4657431" y="6221557"/>
                  </a:lnTo>
                  <a:lnTo>
                    <a:pt x="4657431" y="279400"/>
                  </a:lnTo>
                  <a:close/>
                  <a:moveTo>
                    <a:pt x="4578691" y="279400"/>
                  </a:moveTo>
                  <a:lnTo>
                    <a:pt x="4578691" y="6142817"/>
                  </a:lnTo>
                  <a:lnTo>
                    <a:pt x="78740" y="6142817"/>
                  </a:lnTo>
                  <a:lnTo>
                    <a:pt x="78740" y="78740"/>
                  </a:lnTo>
                  <a:lnTo>
                    <a:pt x="4578691" y="78740"/>
                  </a:lnTo>
                  <a:lnTo>
                    <a:pt x="4578691" y="279400"/>
                  </a:lnTo>
                  <a:close/>
                </a:path>
              </a:pathLst>
            </a:custGeom>
            <a:solidFill>
              <a:srgbClr val="7E7A7A"/>
            </a:solidFill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C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953613" y="18532720"/>
            <a:ext cx="14530186" cy="2979960"/>
            <a:chOff x="0" y="0"/>
            <a:chExt cx="19373582" cy="3973280"/>
          </a:xfrm>
        </p:grpSpPr>
        <p:sp>
          <p:nvSpPr>
            <p:cNvPr id="3" name="TextBox 3"/>
            <p:cNvSpPr txBox="1"/>
            <p:nvPr/>
          </p:nvSpPr>
          <p:spPr>
            <a:xfrm>
              <a:off x="148" y="-114300"/>
              <a:ext cx="19373434" cy="12454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39"/>
                </a:lnSpc>
              </a:pPr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350557"/>
              <a:ext cx="19373434" cy="622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>
            <p:custDataLst>
              <p:tags r:id="rId2"/>
            </p:custDataLst>
          </p:nvPr>
        </p:nvSpPr>
        <p:spPr>
          <a:xfrm>
            <a:off x="1340979" y="21505438"/>
            <a:ext cx="13755349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endParaRPr/>
          </a:p>
        </p:txBody>
      </p:sp>
      <p:sp>
        <p:nvSpPr>
          <p:cNvPr id="6" name="TextBox 6"/>
          <p:cNvSpPr txBox="1"/>
          <p:nvPr>
            <p:custDataLst>
              <p:tags r:id="rId3"/>
            </p:custDataLst>
          </p:nvPr>
        </p:nvSpPr>
        <p:spPr>
          <a:xfrm>
            <a:off x="0" y="890905"/>
            <a:ext cx="16459200" cy="75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400" spc="615">
                <a:solidFill>
                  <a:srgbClr val="FFFFFF"/>
                </a:solidFill>
                <a:latin typeface="Arbutus Slab"/>
              </a:rPr>
              <a:t>INFORMATIONS UTILES ET SUGGESTIONS</a:t>
            </a:r>
          </a:p>
        </p:txBody>
      </p:sp>
      <p:sp>
        <p:nvSpPr>
          <p:cNvPr id="7" name="TextBox 7"/>
          <p:cNvSpPr txBox="1"/>
          <p:nvPr>
            <p:custDataLst>
              <p:tags r:id="rId4"/>
            </p:custDataLst>
          </p:nvPr>
        </p:nvSpPr>
        <p:spPr>
          <a:xfrm>
            <a:off x="953613" y="2264020"/>
            <a:ext cx="14743587" cy="17253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en-US" sz="3799" spc="531" dirty="0">
                <a:solidFill>
                  <a:srgbClr val="882A06"/>
                </a:solidFill>
                <a:latin typeface="Montserrat Extra-Light Bold"/>
              </a:rPr>
              <a:t>Pour </a:t>
            </a:r>
            <a:r>
              <a:rPr lang="en-US" sz="3799" spc="531" dirty="0" err="1">
                <a:solidFill>
                  <a:srgbClr val="882A06"/>
                </a:solidFill>
                <a:latin typeface="Montserrat Extra-Light Bold"/>
              </a:rPr>
              <a:t>l'enseignant∙e</a:t>
            </a:r>
            <a:r>
              <a:rPr lang="en-US" sz="3799" spc="531" dirty="0">
                <a:solidFill>
                  <a:srgbClr val="882A06"/>
                </a:solidFill>
                <a:latin typeface="Montserrat Extra-Light Bold"/>
              </a:rPr>
              <a:t> :</a:t>
            </a:r>
          </a:p>
          <a:p>
            <a:pPr>
              <a:lnSpc>
                <a:spcPts val="1679"/>
              </a:lnSpc>
            </a:pPr>
            <a:endParaRPr lang="en-US" sz="3799" spc="531" dirty="0">
              <a:solidFill>
                <a:srgbClr val="882A06"/>
              </a:solidFill>
              <a:latin typeface="Montserrat Extra-Light Bold"/>
            </a:endParaRPr>
          </a:p>
          <a:p>
            <a:pPr>
              <a:lnSpc>
                <a:spcPts val="5319"/>
              </a:lnSpc>
            </a:pPr>
            <a:r>
              <a:rPr lang="en-US" sz="3799" spc="531" dirty="0" err="1">
                <a:solidFill>
                  <a:srgbClr val="000000"/>
                </a:solidFill>
                <a:latin typeface="Montserrat Extra-Light Bold"/>
              </a:rPr>
              <a:t>Gouvernement</a:t>
            </a:r>
            <a:r>
              <a:rPr lang="en-US" sz="3799" spc="531" dirty="0">
                <a:solidFill>
                  <a:srgbClr val="000000"/>
                </a:solidFill>
                <a:latin typeface="Montserrat Extra-Light Bold"/>
              </a:rPr>
              <a:t> du Canada</a:t>
            </a:r>
          </a:p>
          <a:p>
            <a:pPr>
              <a:lnSpc>
                <a:spcPts val="1679"/>
              </a:lnSpc>
            </a:pPr>
            <a:endParaRPr lang="en-US" sz="3799" spc="531" dirty="0">
              <a:solidFill>
                <a:srgbClr val="000000"/>
              </a:solidFill>
              <a:latin typeface="Montserrat Extra-Light Bold"/>
            </a:endParaRPr>
          </a:p>
          <a:p>
            <a:pPr>
              <a:lnSpc>
                <a:spcPts val="5319"/>
              </a:lnSpc>
            </a:pPr>
            <a:r>
              <a:rPr lang="en-US" sz="3799" spc="531" dirty="0">
                <a:solidFill>
                  <a:srgbClr val="414B3B"/>
                </a:solidFill>
                <a:latin typeface="Montserrat Extra-Light Bold"/>
              </a:rPr>
              <a:t>https://</a:t>
            </a:r>
            <a:r>
              <a:rPr lang="en-US" sz="3799" spc="531" dirty="0" err="1">
                <a:solidFill>
                  <a:srgbClr val="414B3B"/>
                </a:solidFill>
                <a:latin typeface="Montserrat Extra-Light Bold"/>
              </a:rPr>
              <a:t>www.rncan.gc.ca</a:t>
            </a:r>
            <a:r>
              <a:rPr lang="en-US" sz="3799" spc="531" dirty="0">
                <a:solidFill>
                  <a:srgbClr val="414B3B"/>
                </a:solidFill>
                <a:latin typeface="Montserrat Extra-Light Bold"/>
              </a:rPr>
              <a:t>/</a:t>
            </a:r>
            <a:r>
              <a:rPr lang="en-US" sz="3799" spc="531" dirty="0" err="1">
                <a:solidFill>
                  <a:srgbClr val="414B3B"/>
                </a:solidFill>
                <a:latin typeface="Montserrat Extra-Light Bold"/>
              </a:rPr>
              <a:t>nos-ressources-naturelles</a:t>
            </a:r>
            <a:r>
              <a:rPr lang="en-US" sz="3799" spc="531" dirty="0">
                <a:solidFill>
                  <a:srgbClr val="414B3B"/>
                </a:solidFill>
                <a:latin typeface="Montserrat Extra-Light Bold"/>
              </a:rPr>
              <a:t>/</a:t>
            </a:r>
            <a:r>
              <a:rPr lang="en-US" sz="3799" spc="531" dirty="0" err="1">
                <a:solidFill>
                  <a:srgbClr val="414B3B"/>
                </a:solidFill>
                <a:latin typeface="Montserrat Extra-Light Bold"/>
              </a:rPr>
              <a:t>forets</a:t>
            </a:r>
            <a:r>
              <a:rPr lang="en-US" sz="3799" spc="531" dirty="0">
                <a:solidFill>
                  <a:srgbClr val="414B3B"/>
                </a:solidFill>
                <a:latin typeface="Montserrat Extra-Light Bold"/>
              </a:rPr>
              <a:t>/</a:t>
            </a:r>
            <a:r>
              <a:rPr lang="en-US" sz="3799" spc="531" dirty="0" err="1">
                <a:solidFill>
                  <a:srgbClr val="414B3B"/>
                </a:solidFill>
                <a:latin typeface="Montserrat Extra-Light Bold"/>
              </a:rPr>
              <a:t>feux</a:t>
            </a:r>
            <a:r>
              <a:rPr lang="en-US" sz="3799" spc="531" dirty="0">
                <a:solidFill>
                  <a:srgbClr val="414B3B"/>
                </a:solidFill>
                <a:latin typeface="Montserrat Extra-Light Bold"/>
              </a:rPr>
              <a:t>-</a:t>
            </a:r>
            <a:r>
              <a:rPr lang="en-US" sz="3799" spc="531" dirty="0" err="1">
                <a:solidFill>
                  <a:srgbClr val="414B3B"/>
                </a:solidFill>
                <a:latin typeface="Montserrat Extra-Light Bold"/>
              </a:rPr>
              <a:t>insectes</a:t>
            </a:r>
            <a:r>
              <a:rPr lang="en-US" sz="3799" spc="531" dirty="0">
                <a:solidFill>
                  <a:srgbClr val="414B3B"/>
                </a:solidFill>
                <a:latin typeface="Montserrat Extra-Light Bold"/>
              </a:rPr>
              <a:t>-perturbations/</a:t>
            </a:r>
            <a:r>
              <a:rPr lang="en-US" sz="3799" spc="531" dirty="0" err="1">
                <a:solidFill>
                  <a:srgbClr val="414B3B"/>
                </a:solidFill>
                <a:latin typeface="Montserrat Extra-Light Bold"/>
              </a:rPr>
              <a:t>feux-foret</a:t>
            </a:r>
            <a:r>
              <a:rPr lang="en-US" sz="3799" spc="531" dirty="0">
                <a:solidFill>
                  <a:srgbClr val="414B3B"/>
                </a:solidFill>
                <a:latin typeface="Montserrat Extra-Light Bold"/>
              </a:rPr>
              <a:t>/13144</a:t>
            </a:r>
          </a:p>
          <a:p>
            <a:pPr>
              <a:lnSpc>
                <a:spcPts val="1959"/>
              </a:lnSpc>
            </a:pPr>
            <a:endParaRPr lang="en-US" sz="3799" spc="531" dirty="0">
              <a:solidFill>
                <a:srgbClr val="414B3B"/>
              </a:solidFill>
              <a:latin typeface="Montserrat Extra-Light Bold"/>
            </a:endParaRPr>
          </a:p>
          <a:p>
            <a:pPr>
              <a:lnSpc>
                <a:spcPts val="5319"/>
              </a:lnSpc>
            </a:pPr>
            <a:r>
              <a:rPr lang="en-US" sz="3799" spc="531" dirty="0">
                <a:solidFill>
                  <a:srgbClr val="414B3B"/>
                </a:solidFill>
                <a:latin typeface="Montserrat Extra-Light Bold"/>
              </a:rPr>
              <a:t>https://</a:t>
            </a:r>
            <a:r>
              <a:rPr lang="en-US" sz="3799" spc="531" dirty="0" err="1">
                <a:solidFill>
                  <a:srgbClr val="414B3B"/>
                </a:solidFill>
                <a:latin typeface="Montserrat Extra-Light Bold"/>
              </a:rPr>
              <a:t>www.ic.gc.ca</a:t>
            </a:r>
            <a:r>
              <a:rPr lang="en-US" sz="3799" spc="531" dirty="0">
                <a:solidFill>
                  <a:srgbClr val="414B3B"/>
                </a:solidFill>
                <a:latin typeface="Montserrat Extra-Light Bold"/>
              </a:rPr>
              <a:t>/</a:t>
            </a:r>
            <a:r>
              <a:rPr lang="en-US" sz="3799" spc="531" dirty="0" err="1">
                <a:solidFill>
                  <a:srgbClr val="414B3B"/>
                </a:solidFill>
                <a:latin typeface="Montserrat Extra-Light Bold"/>
              </a:rPr>
              <a:t>eic</a:t>
            </a:r>
            <a:r>
              <a:rPr lang="en-US" sz="3799" spc="531" dirty="0">
                <a:solidFill>
                  <a:srgbClr val="414B3B"/>
                </a:solidFill>
                <a:latin typeface="Montserrat Extra-Light Bold"/>
              </a:rPr>
              <a:t>/site/063.nsf/</a:t>
            </a:r>
            <a:r>
              <a:rPr lang="en-US" sz="3799" spc="531" dirty="0" err="1">
                <a:solidFill>
                  <a:srgbClr val="414B3B"/>
                </a:solidFill>
                <a:latin typeface="Montserrat Extra-Light Bold"/>
              </a:rPr>
              <a:t>fra</a:t>
            </a:r>
            <a:r>
              <a:rPr lang="en-US" sz="3799" spc="531" dirty="0">
                <a:solidFill>
                  <a:srgbClr val="414B3B"/>
                </a:solidFill>
                <a:latin typeface="Montserrat Extra-Light Bold"/>
              </a:rPr>
              <a:t>/98044.html</a:t>
            </a:r>
          </a:p>
          <a:p>
            <a:pPr>
              <a:lnSpc>
                <a:spcPts val="1679"/>
              </a:lnSpc>
            </a:pPr>
            <a:endParaRPr lang="en-US" sz="3799" spc="531" dirty="0">
              <a:solidFill>
                <a:srgbClr val="414B3B"/>
              </a:solidFill>
              <a:latin typeface="Montserrat Extra-Light Bold"/>
            </a:endParaRPr>
          </a:p>
          <a:p>
            <a:pPr>
              <a:lnSpc>
                <a:spcPts val="1679"/>
              </a:lnSpc>
            </a:pPr>
            <a:endParaRPr lang="en-US" sz="3799" spc="531" dirty="0">
              <a:solidFill>
                <a:srgbClr val="414B3B"/>
              </a:solidFill>
              <a:latin typeface="Montserrat Extra-Light Bold"/>
            </a:endParaRPr>
          </a:p>
          <a:p>
            <a:pPr>
              <a:lnSpc>
                <a:spcPts val="5319"/>
              </a:lnSpc>
            </a:pPr>
            <a:r>
              <a:rPr lang="en-US" sz="3799" spc="531" dirty="0" err="1">
                <a:solidFill>
                  <a:srgbClr val="000000"/>
                </a:solidFill>
                <a:latin typeface="Montserrat Extra-Light Bold"/>
              </a:rPr>
              <a:t>Ministère</a:t>
            </a:r>
            <a:r>
              <a:rPr lang="en-US" sz="3799" spc="531" dirty="0">
                <a:solidFill>
                  <a:srgbClr val="000000"/>
                </a:solidFill>
                <a:latin typeface="Montserrat Extra-Light Bold"/>
              </a:rPr>
              <a:t> de </a:t>
            </a:r>
            <a:r>
              <a:rPr lang="en-US" sz="3799" spc="531" dirty="0" err="1">
                <a:solidFill>
                  <a:srgbClr val="000000"/>
                </a:solidFill>
                <a:latin typeface="Montserrat Extra-Light Bold"/>
              </a:rPr>
              <a:t>l'Environnement</a:t>
            </a:r>
            <a:r>
              <a:rPr lang="en-US" sz="3799" spc="531" dirty="0">
                <a:solidFill>
                  <a:srgbClr val="000000"/>
                </a:solidFill>
                <a:latin typeface="Montserrat Extra-Light Bold"/>
              </a:rPr>
              <a:t> et de la </a:t>
            </a:r>
            <a:r>
              <a:rPr lang="en-US" sz="3799" spc="531" dirty="0" err="1">
                <a:solidFill>
                  <a:srgbClr val="000000"/>
                </a:solidFill>
                <a:latin typeface="Montserrat Extra-Light Bold"/>
              </a:rPr>
              <a:t>Lutte</a:t>
            </a:r>
            <a:r>
              <a:rPr lang="en-US" sz="3799" spc="531" dirty="0">
                <a:solidFill>
                  <a:srgbClr val="000000"/>
                </a:solidFill>
                <a:latin typeface="Montserrat Extra-Light Bold"/>
              </a:rPr>
              <a:t> </a:t>
            </a:r>
            <a:r>
              <a:rPr lang="en-US" sz="3799" spc="531" dirty="0" err="1">
                <a:solidFill>
                  <a:srgbClr val="000000"/>
                </a:solidFill>
                <a:latin typeface="Montserrat Extra-Light Bold"/>
              </a:rPr>
              <a:t>contre</a:t>
            </a:r>
            <a:r>
              <a:rPr lang="en-US" sz="3799" spc="531" dirty="0">
                <a:solidFill>
                  <a:srgbClr val="000000"/>
                </a:solidFill>
                <a:latin typeface="Montserrat Extra-Light Bold"/>
              </a:rPr>
              <a:t> les </a:t>
            </a:r>
            <a:r>
              <a:rPr lang="en-US" sz="3799" spc="531" dirty="0" err="1">
                <a:solidFill>
                  <a:srgbClr val="000000"/>
                </a:solidFill>
                <a:latin typeface="Montserrat Extra-Light Bold"/>
              </a:rPr>
              <a:t>changements</a:t>
            </a:r>
            <a:r>
              <a:rPr lang="en-US" sz="3799" spc="531" dirty="0">
                <a:solidFill>
                  <a:srgbClr val="000000"/>
                </a:solidFill>
                <a:latin typeface="Montserrat Extra-Light Bold"/>
              </a:rPr>
              <a:t> </a:t>
            </a:r>
            <a:r>
              <a:rPr lang="en-US" sz="3799" spc="531" dirty="0" err="1">
                <a:solidFill>
                  <a:srgbClr val="000000"/>
                </a:solidFill>
                <a:latin typeface="Montserrat Extra-Light Bold"/>
              </a:rPr>
              <a:t>climatiques</a:t>
            </a:r>
            <a:r>
              <a:rPr lang="en-US" sz="3799" spc="531" dirty="0">
                <a:solidFill>
                  <a:srgbClr val="000000"/>
                </a:solidFill>
                <a:latin typeface="Montserrat Extra-Light Bold"/>
              </a:rPr>
              <a:t>:</a:t>
            </a:r>
          </a:p>
          <a:p>
            <a:pPr>
              <a:lnSpc>
                <a:spcPts val="5319"/>
              </a:lnSpc>
            </a:pPr>
            <a:r>
              <a:rPr lang="en-US" sz="3799" spc="531" dirty="0">
                <a:solidFill>
                  <a:srgbClr val="414B3B"/>
                </a:solidFill>
                <a:latin typeface="Montserrat Extra-Light Bold"/>
              </a:rPr>
              <a:t>https://www.environnement.gouv.qc.ca/air/feux-foret/index.htm</a:t>
            </a:r>
          </a:p>
          <a:p>
            <a:pPr>
              <a:lnSpc>
                <a:spcPts val="1679"/>
              </a:lnSpc>
            </a:pPr>
            <a:endParaRPr lang="en-US" sz="3799" spc="531" dirty="0">
              <a:solidFill>
                <a:srgbClr val="414B3B"/>
              </a:solidFill>
              <a:latin typeface="Montserrat Extra-Light Bold"/>
            </a:endParaRPr>
          </a:p>
          <a:p>
            <a:pPr>
              <a:lnSpc>
                <a:spcPts val="5319"/>
              </a:lnSpc>
            </a:pPr>
            <a:r>
              <a:rPr lang="en-US" sz="3799" spc="531" dirty="0">
                <a:solidFill>
                  <a:srgbClr val="000000"/>
                </a:solidFill>
                <a:latin typeface="Montserrat Extra-Light Bold"/>
              </a:rPr>
              <a:t>Consulter la fiche de </a:t>
            </a:r>
            <a:r>
              <a:rPr lang="en-US" sz="3799" spc="531" dirty="0" err="1">
                <a:solidFill>
                  <a:srgbClr val="000000"/>
                </a:solidFill>
                <a:latin typeface="Montserrat Extra-Light Bold"/>
              </a:rPr>
              <a:t>l'artiste</a:t>
            </a:r>
            <a:endParaRPr lang="en-US" sz="3799" spc="531" dirty="0">
              <a:solidFill>
                <a:srgbClr val="000000"/>
              </a:solidFill>
              <a:latin typeface="Montserrat Extra-Light Bold"/>
            </a:endParaRPr>
          </a:p>
          <a:p>
            <a:pPr>
              <a:lnSpc>
                <a:spcPts val="1959"/>
              </a:lnSpc>
            </a:pPr>
            <a:endParaRPr lang="en-US" sz="3799" spc="531" dirty="0">
              <a:solidFill>
                <a:srgbClr val="000000"/>
              </a:solidFill>
              <a:latin typeface="Montserrat Extra-Light Bold"/>
            </a:endParaRPr>
          </a:p>
          <a:p>
            <a:pPr>
              <a:lnSpc>
                <a:spcPts val="5319"/>
              </a:lnSpc>
            </a:pPr>
            <a:r>
              <a:rPr lang="en-US" sz="3799" spc="531" dirty="0" err="1">
                <a:solidFill>
                  <a:srgbClr val="414B3B"/>
                </a:solidFill>
                <a:latin typeface="Montserrat Extra-Light Bold"/>
              </a:rPr>
              <a:t>Visiter</a:t>
            </a:r>
            <a:r>
              <a:rPr lang="en-US" sz="3799" spc="531" dirty="0">
                <a:solidFill>
                  <a:srgbClr val="414B3B"/>
                </a:solidFill>
                <a:latin typeface="Montserrat Extra-Light Bold"/>
              </a:rPr>
              <a:t> </a:t>
            </a:r>
            <a:r>
              <a:rPr lang="en-US" sz="3799" spc="531" dirty="0" err="1">
                <a:solidFill>
                  <a:srgbClr val="414B3B"/>
                </a:solidFill>
                <a:latin typeface="Montserrat Extra-Light Bold"/>
              </a:rPr>
              <a:t>L’exposition</a:t>
            </a:r>
            <a:r>
              <a:rPr lang="en-US" sz="3799" spc="531" dirty="0">
                <a:solidFill>
                  <a:srgbClr val="414B3B"/>
                </a:solidFill>
                <a:latin typeface="Montserrat Extra-Light Bold"/>
              </a:rPr>
              <a:t> </a:t>
            </a:r>
            <a:r>
              <a:rPr lang="en-US" sz="3799" spc="531" dirty="0" err="1">
                <a:solidFill>
                  <a:srgbClr val="414B3B"/>
                </a:solidFill>
                <a:latin typeface="Montserrat Extra-Light Bold"/>
              </a:rPr>
              <a:t>d’Andreas</a:t>
            </a:r>
            <a:r>
              <a:rPr lang="en-US" sz="3799" spc="531" dirty="0">
                <a:solidFill>
                  <a:srgbClr val="414B3B"/>
                </a:solidFill>
                <a:latin typeface="Montserrat Extra-Light Bold"/>
              </a:rPr>
              <a:t> </a:t>
            </a:r>
            <a:r>
              <a:rPr lang="en-US" sz="3799" spc="531" dirty="0" err="1">
                <a:solidFill>
                  <a:srgbClr val="414B3B"/>
                </a:solidFill>
                <a:latin typeface="Montserrat Extra-Light Bold"/>
              </a:rPr>
              <a:t>Rutkauskas</a:t>
            </a:r>
            <a:r>
              <a:rPr lang="en-US" sz="3799" spc="531" dirty="0">
                <a:solidFill>
                  <a:srgbClr val="414B3B"/>
                </a:solidFill>
                <a:latin typeface="Montserrat Extra-Light Bold"/>
              </a:rPr>
              <a:t> </a:t>
            </a:r>
            <a:r>
              <a:rPr lang="en-US" sz="3799" spc="531" dirty="0" err="1">
                <a:solidFill>
                  <a:srgbClr val="414B3B"/>
                </a:solidFill>
                <a:latin typeface="Montserrat Extra-Light Bold"/>
              </a:rPr>
              <a:t>intitulée</a:t>
            </a:r>
            <a:r>
              <a:rPr lang="en-US" sz="3799" spc="531" dirty="0">
                <a:solidFill>
                  <a:srgbClr val="414B3B"/>
                </a:solidFill>
                <a:latin typeface="Montserrat Extra-Light Bold"/>
              </a:rPr>
              <a:t> Refuge : Après </a:t>
            </a:r>
            <a:r>
              <a:rPr lang="en-US" sz="3799" spc="531" dirty="0" err="1">
                <a:solidFill>
                  <a:srgbClr val="414B3B"/>
                </a:solidFill>
                <a:latin typeface="Montserrat Extra-Light Bold"/>
              </a:rPr>
              <a:t>l’incendie</a:t>
            </a:r>
            <a:r>
              <a:rPr lang="en-US" sz="3799" spc="531" dirty="0">
                <a:solidFill>
                  <a:srgbClr val="414B3B"/>
                </a:solidFill>
                <a:latin typeface="Montserrat Extra-Light Bold"/>
              </a:rPr>
              <a:t> / After the Fire sera </a:t>
            </a:r>
            <a:r>
              <a:rPr lang="en-US" sz="3799" spc="531" dirty="0" err="1">
                <a:solidFill>
                  <a:srgbClr val="414B3B"/>
                </a:solidFill>
                <a:latin typeface="Montserrat Extra-Light Bold"/>
              </a:rPr>
              <a:t>présentée</a:t>
            </a:r>
            <a:r>
              <a:rPr lang="en-US" sz="3799" spc="531" dirty="0">
                <a:solidFill>
                  <a:srgbClr val="414B3B"/>
                </a:solidFill>
                <a:latin typeface="Montserrat Extra-Light Bold"/>
              </a:rPr>
              <a:t> du 23 </a:t>
            </a:r>
            <a:r>
              <a:rPr lang="en-US" sz="3799" spc="531" dirty="0" err="1">
                <a:solidFill>
                  <a:srgbClr val="414B3B"/>
                </a:solidFill>
                <a:latin typeface="Montserrat Extra-Light Bold"/>
              </a:rPr>
              <a:t>septembre</a:t>
            </a:r>
            <a:r>
              <a:rPr lang="en-US" sz="3799" spc="531" dirty="0">
                <a:solidFill>
                  <a:srgbClr val="414B3B"/>
                </a:solidFill>
                <a:latin typeface="Montserrat Extra-Light Bold"/>
              </a:rPr>
              <a:t> au 28 </a:t>
            </a:r>
            <a:r>
              <a:rPr lang="en-US" sz="3799" spc="531" dirty="0" err="1">
                <a:solidFill>
                  <a:srgbClr val="414B3B"/>
                </a:solidFill>
                <a:latin typeface="Montserrat Extra-Light Bold"/>
              </a:rPr>
              <a:t>novembre</a:t>
            </a:r>
            <a:r>
              <a:rPr lang="en-US" sz="3799" spc="531" dirty="0">
                <a:solidFill>
                  <a:srgbClr val="414B3B"/>
                </a:solidFill>
                <a:latin typeface="Montserrat Extra-Light Bold"/>
              </a:rPr>
              <a:t> 2021 </a:t>
            </a:r>
            <a:r>
              <a:rPr lang="en-US" sz="3799" spc="531" dirty="0" err="1">
                <a:solidFill>
                  <a:srgbClr val="414B3B"/>
                </a:solidFill>
                <a:latin typeface="Montserrat Extra-Light Bold"/>
              </a:rPr>
              <a:t>à</a:t>
            </a:r>
            <a:r>
              <a:rPr lang="en-US" sz="3799" spc="531" dirty="0">
                <a:solidFill>
                  <a:srgbClr val="414B3B"/>
                </a:solidFill>
                <a:latin typeface="Montserrat Extra-Light Bold"/>
              </a:rPr>
              <a:t> la </a:t>
            </a:r>
            <a:r>
              <a:rPr lang="en-US" sz="3799" spc="531" dirty="0" err="1">
                <a:solidFill>
                  <a:srgbClr val="414B3B"/>
                </a:solidFill>
                <a:latin typeface="Montserrat Extra-Light Bold"/>
              </a:rPr>
              <a:t>Fondation</a:t>
            </a:r>
            <a:r>
              <a:rPr lang="en-US" sz="3799" spc="531" dirty="0">
                <a:solidFill>
                  <a:srgbClr val="414B3B"/>
                </a:solidFill>
                <a:latin typeface="Montserrat Extra-Light Bold"/>
              </a:rPr>
              <a:t> Grantham</a:t>
            </a:r>
          </a:p>
          <a:p>
            <a:pPr>
              <a:lnSpc>
                <a:spcPts val="1959"/>
              </a:lnSpc>
            </a:pPr>
            <a:endParaRPr lang="en-US" sz="3799" spc="531" dirty="0">
              <a:solidFill>
                <a:srgbClr val="414B3B"/>
              </a:solidFill>
              <a:latin typeface="Montserrat Extra-Light Bold"/>
            </a:endParaRPr>
          </a:p>
          <a:p>
            <a:pPr>
              <a:lnSpc>
                <a:spcPts val="1679"/>
              </a:lnSpc>
            </a:pPr>
            <a:endParaRPr lang="en-US" sz="3799" spc="531" dirty="0">
              <a:solidFill>
                <a:srgbClr val="414B3B"/>
              </a:solidFill>
              <a:latin typeface="Montserrat Extra-Light Bold"/>
            </a:endParaRPr>
          </a:p>
          <a:p>
            <a:pPr>
              <a:lnSpc>
                <a:spcPts val="5319"/>
              </a:lnSpc>
            </a:pPr>
            <a:r>
              <a:rPr lang="en-US" sz="3799" spc="531" dirty="0">
                <a:solidFill>
                  <a:srgbClr val="882A06"/>
                </a:solidFill>
                <a:latin typeface="Montserrat Extra-Light Bold"/>
              </a:rPr>
              <a:t>Pour </a:t>
            </a:r>
            <a:r>
              <a:rPr lang="en-US" sz="3799" spc="531" dirty="0" err="1">
                <a:solidFill>
                  <a:srgbClr val="882A06"/>
                </a:solidFill>
                <a:latin typeface="Montserrat Extra-Light Bold"/>
              </a:rPr>
              <a:t>L'élève</a:t>
            </a:r>
            <a:r>
              <a:rPr lang="en-US" sz="3799" spc="531" dirty="0">
                <a:solidFill>
                  <a:srgbClr val="882A06"/>
                </a:solidFill>
                <a:latin typeface="Montserrat Extra-Light Bold"/>
              </a:rPr>
              <a:t> :</a:t>
            </a:r>
          </a:p>
          <a:p>
            <a:pPr>
              <a:lnSpc>
                <a:spcPts val="1959"/>
              </a:lnSpc>
            </a:pPr>
            <a:endParaRPr lang="en-US" sz="3799" spc="531" dirty="0">
              <a:solidFill>
                <a:srgbClr val="882A06"/>
              </a:solidFill>
              <a:latin typeface="Montserrat Extra-Light Bold"/>
            </a:endParaRPr>
          </a:p>
          <a:p>
            <a:pPr>
              <a:lnSpc>
                <a:spcPts val="5319"/>
              </a:lnSpc>
            </a:pPr>
            <a:r>
              <a:rPr lang="en-US" sz="3799" spc="531" dirty="0">
                <a:solidFill>
                  <a:srgbClr val="000000"/>
                </a:solidFill>
                <a:latin typeface="Montserrat Extra-Light Bold"/>
              </a:rPr>
              <a:t>Le Soleil numérique</a:t>
            </a:r>
          </a:p>
          <a:p>
            <a:pPr>
              <a:lnSpc>
                <a:spcPts val="1679"/>
              </a:lnSpc>
            </a:pPr>
            <a:endParaRPr lang="en-US" sz="3799" spc="531" dirty="0">
              <a:solidFill>
                <a:srgbClr val="000000"/>
              </a:solidFill>
              <a:latin typeface="Montserrat Extra-Light Bold"/>
            </a:endParaRPr>
          </a:p>
          <a:p>
            <a:pPr>
              <a:lnSpc>
                <a:spcPts val="5319"/>
              </a:lnSpc>
            </a:pPr>
            <a:r>
              <a:rPr lang="en-US" sz="3799" spc="531" dirty="0">
                <a:solidFill>
                  <a:srgbClr val="414B3B"/>
                </a:solidFill>
                <a:latin typeface="Montserrat Extra-Light Bold"/>
              </a:rPr>
              <a:t>https://www.lesoleil.com/le-mag/les-incendies-de-foret-expliques-aux-enfants-775a661881bc359f12429304b9337eda</a:t>
            </a:r>
            <a:endParaRPr lang="en-US" sz="2599" spc="363" dirty="0">
              <a:solidFill>
                <a:srgbClr val="414B3B"/>
              </a:solidFill>
              <a:latin typeface="Montserrat Extra-Light"/>
            </a:endParaRPr>
          </a:p>
        </p:txBody>
      </p:sp>
      <p:grpSp>
        <p:nvGrpSpPr>
          <p:cNvPr id="8" name="Group 8"/>
          <p:cNvGrpSpPr/>
          <p:nvPr>
            <p:custDataLst>
              <p:tags r:id="rId5"/>
            </p:custDataLst>
          </p:nvPr>
        </p:nvGrpSpPr>
        <p:grpSpPr>
          <a:xfrm>
            <a:off x="0" y="0"/>
            <a:ext cx="16459200" cy="21986768"/>
            <a:chOff x="0" y="0"/>
            <a:chExt cx="4657431" cy="622155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657431" cy="6221557"/>
            </a:xfrm>
            <a:custGeom>
              <a:avLst/>
              <a:gdLst/>
              <a:ahLst/>
              <a:cxnLst/>
              <a:rect l="l" t="t" r="r" b="b"/>
              <a:pathLst>
                <a:path w="4657431" h="6221557">
                  <a:moveTo>
                    <a:pt x="4657431" y="279400"/>
                  </a:moveTo>
                  <a:lnTo>
                    <a:pt x="4657431" y="0"/>
                  </a:lnTo>
                  <a:lnTo>
                    <a:pt x="0" y="0"/>
                  </a:lnTo>
                  <a:lnTo>
                    <a:pt x="0" y="6221557"/>
                  </a:lnTo>
                  <a:lnTo>
                    <a:pt x="4657431" y="6221557"/>
                  </a:lnTo>
                  <a:lnTo>
                    <a:pt x="4657431" y="279400"/>
                  </a:lnTo>
                  <a:close/>
                  <a:moveTo>
                    <a:pt x="4578691" y="279400"/>
                  </a:moveTo>
                  <a:lnTo>
                    <a:pt x="4578691" y="6142817"/>
                  </a:lnTo>
                  <a:lnTo>
                    <a:pt x="78740" y="6142817"/>
                  </a:lnTo>
                  <a:lnTo>
                    <a:pt x="78740" y="78740"/>
                  </a:lnTo>
                  <a:lnTo>
                    <a:pt x="4578691" y="78740"/>
                  </a:lnTo>
                  <a:lnTo>
                    <a:pt x="4578691" y="279400"/>
                  </a:lnTo>
                  <a:close/>
                </a:path>
              </a:pathLst>
            </a:custGeom>
            <a:solidFill>
              <a:srgbClr val="7E7A7A"/>
            </a:solidFill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C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-262013" y="-216685"/>
            <a:ext cx="16961439" cy="22426596"/>
            <a:chOff x="0" y="0"/>
            <a:chExt cx="4799549" cy="63460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99549" cy="6346015"/>
            </a:xfrm>
            <a:custGeom>
              <a:avLst/>
              <a:gdLst/>
              <a:ahLst/>
              <a:cxnLst/>
              <a:rect l="l" t="t" r="r" b="b"/>
              <a:pathLst>
                <a:path w="4799549" h="6346015">
                  <a:moveTo>
                    <a:pt x="4799549" y="279400"/>
                  </a:moveTo>
                  <a:lnTo>
                    <a:pt x="4799549" y="0"/>
                  </a:lnTo>
                  <a:lnTo>
                    <a:pt x="0" y="0"/>
                  </a:lnTo>
                  <a:lnTo>
                    <a:pt x="0" y="6346015"/>
                  </a:lnTo>
                  <a:lnTo>
                    <a:pt x="4799549" y="6346015"/>
                  </a:lnTo>
                  <a:lnTo>
                    <a:pt x="4799549" y="279400"/>
                  </a:lnTo>
                  <a:close/>
                  <a:moveTo>
                    <a:pt x="4720809" y="279400"/>
                  </a:moveTo>
                  <a:lnTo>
                    <a:pt x="4720809" y="6267275"/>
                  </a:lnTo>
                  <a:lnTo>
                    <a:pt x="78740" y="6267275"/>
                  </a:lnTo>
                  <a:lnTo>
                    <a:pt x="78740" y="78740"/>
                  </a:lnTo>
                  <a:lnTo>
                    <a:pt x="4720809" y="78740"/>
                  </a:lnTo>
                  <a:lnTo>
                    <a:pt x="4720809" y="279400"/>
                  </a:lnTo>
                  <a:close/>
                </a:path>
              </a:pathLst>
            </a:custGeom>
            <a:solidFill>
              <a:srgbClr val="7E7A7A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" name="Freeform 4"/>
          <p:cNvSpPr/>
          <p:nvPr>
            <p:custDataLst>
              <p:tags r:id="rId2"/>
            </p:custDataLst>
          </p:nvPr>
        </p:nvSpPr>
        <p:spPr>
          <a:xfrm>
            <a:off x="0" y="15971021"/>
            <a:ext cx="16459200" cy="5974579"/>
          </a:xfrm>
          <a:custGeom>
            <a:avLst/>
            <a:gdLst/>
            <a:ahLst/>
            <a:cxnLst/>
            <a:rect l="l" t="t" r="r" b="b"/>
            <a:pathLst>
              <a:path w="16459200" h="5974579">
                <a:moveTo>
                  <a:pt x="0" y="0"/>
                </a:moveTo>
                <a:lnTo>
                  <a:pt x="16459200" y="0"/>
                </a:lnTo>
                <a:lnTo>
                  <a:pt x="16459200" y="5974579"/>
                </a:lnTo>
                <a:lnTo>
                  <a:pt x="0" y="597457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17000"/>
            </a:blip>
            <a:stretch>
              <a:fillRect t="-74022" b="-642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>
            <p:custDataLst>
              <p:tags r:id="rId3"/>
            </p:custDataLst>
          </p:nvPr>
        </p:nvSpPr>
        <p:spPr>
          <a:xfrm>
            <a:off x="7090637" y="12009741"/>
            <a:ext cx="2277926" cy="7014311"/>
          </a:xfrm>
          <a:custGeom>
            <a:avLst/>
            <a:gdLst/>
            <a:ahLst/>
            <a:cxnLst/>
            <a:rect l="l" t="t" r="r" b="b"/>
            <a:pathLst>
              <a:path w="2277926" h="7014311">
                <a:moveTo>
                  <a:pt x="0" y="0"/>
                </a:moveTo>
                <a:lnTo>
                  <a:pt x="2277926" y="0"/>
                </a:lnTo>
                <a:lnTo>
                  <a:pt x="2277926" y="7014311"/>
                </a:lnTo>
                <a:lnTo>
                  <a:pt x="0" y="701431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4265" r="-33307" b="-30762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>
            <p:custDataLst>
              <p:tags r:id="rId4"/>
            </p:custDataLst>
          </p:nvPr>
        </p:nvSpPr>
        <p:spPr>
          <a:xfrm>
            <a:off x="3608772" y="1669733"/>
            <a:ext cx="6458864" cy="20275867"/>
          </a:xfrm>
          <a:custGeom>
            <a:avLst/>
            <a:gdLst/>
            <a:ahLst/>
            <a:cxnLst/>
            <a:rect l="l" t="t" r="r" b="b"/>
            <a:pathLst>
              <a:path w="6458864" h="20275867">
                <a:moveTo>
                  <a:pt x="0" y="0"/>
                </a:moveTo>
                <a:lnTo>
                  <a:pt x="6458864" y="0"/>
                </a:lnTo>
                <a:lnTo>
                  <a:pt x="6458864" y="20275867"/>
                </a:lnTo>
                <a:lnTo>
                  <a:pt x="0" y="2027586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 amt="46000"/>
            </a:blip>
            <a:stretch>
              <a:fillRect l="-4347" r="-434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>
            <p:custDataLst>
              <p:tags r:id="rId5"/>
            </p:custDataLst>
          </p:nvPr>
        </p:nvSpPr>
        <p:spPr>
          <a:xfrm>
            <a:off x="7090637" y="15200161"/>
            <a:ext cx="3690292" cy="7516300"/>
          </a:xfrm>
          <a:custGeom>
            <a:avLst/>
            <a:gdLst/>
            <a:ahLst/>
            <a:cxnLst/>
            <a:rect l="l" t="t" r="r" b="b"/>
            <a:pathLst>
              <a:path w="3690292" h="7516300">
                <a:moveTo>
                  <a:pt x="0" y="0"/>
                </a:moveTo>
                <a:lnTo>
                  <a:pt x="3690292" y="0"/>
                </a:lnTo>
                <a:lnTo>
                  <a:pt x="3690292" y="7516300"/>
                </a:lnTo>
                <a:lnTo>
                  <a:pt x="0" y="75163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71000"/>
            </a:blip>
            <a:stretch>
              <a:fillRect l="-2604" t="-43953" b="-3488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>
            <p:custDataLst>
              <p:tags r:id="rId6"/>
            </p:custDataLst>
          </p:nvPr>
        </p:nvSpPr>
        <p:spPr>
          <a:xfrm>
            <a:off x="10580769" y="14693610"/>
            <a:ext cx="2656460" cy="7251990"/>
          </a:xfrm>
          <a:custGeom>
            <a:avLst/>
            <a:gdLst/>
            <a:ahLst/>
            <a:cxnLst/>
            <a:rect l="l" t="t" r="r" b="b"/>
            <a:pathLst>
              <a:path w="2656460" h="7251990">
                <a:moveTo>
                  <a:pt x="0" y="0"/>
                </a:moveTo>
                <a:lnTo>
                  <a:pt x="2656460" y="0"/>
                </a:lnTo>
                <a:lnTo>
                  <a:pt x="2656460" y="7251990"/>
                </a:lnTo>
                <a:lnTo>
                  <a:pt x="0" y="725199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4043" t="-15881" r="-4043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TextBox 9"/>
          <p:cNvSpPr txBox="1"/>
          <p:nvPr>
            <p:custDataLst>
              <p:tags r:id="rId7"/>
            </p:custDataLst>
          </p:nvPr>
        </p:nvSpPr>
        <p:spPr>
          <a:xfrm>
            <a:off x="439126" y="12155333"/>
            <a:ext cx="15580949" cy="1269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60"/>
              </a:lnSpc>
            </a:pPr>
            <a:r>
              <a:rPr lang="en-US" sz="7400" spc="1036" dirty="0">
                <a:solidFill>
                  <a:srgbClr val="882A06"/>
                </a:solidFill>
                <a:latin typeface="Arbutus Slab"/>
              </a:rPr>
              <a:t>Question </a:t>
            </a:r>
            <a:r>
              <a:rPr lang="en-US" sz="7400" spc="1036" dirty="0" err="1">
                <a:solidFill>
                  <a:srgbClr val="882A06"/>
                </a:solidFill>
                <a:latin typeface="Arbutus Slab"/>
              </a:rPr>
              <a:t>mobilisatrice</a:t>
            </a:r>
            <a:r>
              <a:rPr lang="en-US" sz="7400" spc="1036" dirty="0">
                <a:solidFill>
                  <a:srgbClr val="882A06"/>
                </a:solidFill>
                <a:latin typeface="Arbutus Slab"/>
              </a:rPr>
              <a:t> </a:t>
            </a:r>
          </a:p>
        </p:txBody>
      </p:sp>
      <p:sp>
        <p:nvSpPr>
          <p:cNvPr id="10" name="Freeform 10"/>
          <p:cNvSpPr/>
          <p:nvPr>
            <p:custDataLst>
              <p:tags r:id="rId8"/>
            </p:custDataLst>
          </p:nvPr>
        </p:nvSpPr>
        <p:spPr>
          <a:xfrm>
            <a:off x="2972156" y="14404917"/>
            <a:ext cx="2236534" cy="4665289"/>
          </a:xfrm>
          <a:custGeom>
            <a:avLst/>
            <a:gdLst/>
            <a:ahLst/>
            <a:cxnLst/>
            <a:rect l="l" t="t" r="r" b="b"/>
            <a:pathLst>
              <a:path w="2236534" h="4665289">
                <a:moveTo>
                  <a:pt x="0" y="0"/>
                </a:moveTo>
                <a:lnTo>
                  <a:pt x="2236534" y="0"/>
                </a:lnTo>
                <a:lnTo>
                  <a:pt x="2236534" y="4665289"/>
                </a:lnTo>
                <a:lnTo>
                  <a:pt x="0" y="466528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alphaModFix amt="46000"/>
            </a:blip>
            <a:stretch>
              <a:fillRect t="-6574" b="-3373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TextBox 11"/>
          <p:cNvSpPr txBox="1"/>
          <p:nvPr>
            <p:custDataLst>
              <p:tags r:id="rId9"/>
            </p:custDataLst>
          </p:nvPr>
        </p:nvSpPr>
        <p:spPr>
          <a:xfrm>
            <a:off x="690992" y="13818028"/>
            <a:ext cx="15077215" cy="3860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23"/>
              </a:lnSpc>
            </a:pPr>
            <a:r>
              <a:rPr lang="en-US" sz="5100" spc="110" dirty="0">
                <a:solidFill>
                  <a:srgbClr val="000000"/>
                </a:solidFill>
                <a:latin typeface="Montserrat Extra-Light"/>
              </a:rPr>
              <a:t>Comment </a:t>
            </a:r>
            <a:r>
              <a:rPr lang="en-US" sz="5100" spc="110" dirty="0" err="1">
                <a:solidFill>
                  <a:srgbClr val="000000"/>
                </a:solidFill>
                <a:latin typeface="Montserrat Extra-Light"/>
              </a:rPr>
              <a:t>peindre</a:t>
            </a:r>
            <a:r>
              <a:rPr lang="en-US" sz="5100" spc="110" dirty="0">
                <a:solidFill>
                  <a:srgbClr val="000000"/>
                </a:solidFill>
                <a:latin typeface="Montserrat Extra-Light"/>
              </a:rPr>
              <a:t> et </a:t>
            </a:r>
            <a:r>
              <a:rPr lang="en-US" sz="5100" spc="110" dirty="0" err="1">
                <a:solidFill>
                  <a:srgbClr val="000000"/>
                </a:solidFill>
                <a:latin typeface="Montserrat Extra-Light"/>
              </a:rPr>
              <a:t>rendre</a:t>
            </a:r>
            <a:r>
              <a:rPr lang="en-US" sz="5100" spc="110" dirty="0">
                <a:solidFill>
                  <a:srgbClr val="000000"/>
                </a:solidFill>
                <a:latin typeface="Montserrat Extra-Light"/>
              </a:rPr>
              <a:t> </a:t>
            </a:r>
            <a:r>
              <a:rPr lang="en-US" sz="5100" spc="110" dirty="0" err="1">
                <a:solidFill>
                  <a:srgbClr val="000000"/>
                </a:solidFill>
                <a:latin typeface="Montserrat Extra-Light"/>
              </a:rPr>
              <a:t>compte</a:t>
            </a:r>
            <a:r>
              <a:rPr lang="en-US" sz="5100" spc="110" dirty="0">
                <a:solidFill>
                  <a:srgbClr val="000000"/>
                </a:solidFill>
                <a:latin typeface="Montserrat Extra-Light"/>
              </a:rPr>
              <a:t> des </a:t>
            </a:r>
          </a:p>
          <a:p>
            <a:pPr algn="ctr">
              <a:lnSpc>
                <a:spcPts val="7723"/>
              </a:lnSpc>
            </a:pPr>
            <a:r>
              <a:rPr lang="en-US" sz="5100" spc="110" dirty="0">
                <a:solidFill>
                  <a:srgbClr val="000000"/>
                </a:solidFill>
                <a:latin typeface="Montserrat Extra-Light"/>
              </a:rPr>
              <a:t>multiples </a:t>
            </a:r>
            <a:r>
              <a:rPr lang="en-US" sz="5100" spc="110" dirty="0" err="1">
                <a:solidFill>
                  <a:srgbClr val="000000"/>
                </a:solidFill>
                <a:latin typeface="Montserrat Extra-Light"/>
              </a:rPr>
              <a:t>orangés</a:t>
            </a:r>
            <a:r>
              <a:rPr lang="en-US" sz="5100" spc="110" dirty="0">
                <a:solidFill>
                  <a:srgbClr val="000000"/>
                </a:solidFill>
                <a:latin typeface="Montserrat Extra-Light"/>
              </a:rPr>
              <a:t> </a:t>
            </a:r>
            <a:r>
              <a:rPr lang="en-US" sz="5100" spc="110" dirty="0" err="1">
                <a:solidFill>
                  <a:srgbClr val="000000"/>
                </a:solidFill>
                <a:latin typeface="Montserrat Extra-Light"/>
              </a:rPr>
              <a:t>contenus</a:t>
            </a:r>
            <a:r>
              <a:rPr lang="en-US" sz="5100" spc="110" dirty="0">
                <a:solidFill>
                  <a:srgbClr val="000000"/>
                </a:solidFill>
                <a:latin typeface="Montserrat Extra-Light"/>
              </a:rPr>
              <a:t> dans les </a:t>
            </a:r>
            <a:r>
              <a:rPr lang="en-US" sz="5100" spc="110" dirty="0" err="1">
                <a:solidFill>
                  <a:srgbClr val="000000"/>
                </a:solidFill>
                <a:latin typeface="Montserrat Extra-Light"/>
              </a:rPr>
              <a:t>flammes</a:t>
            </a:r>
            <a:r>
              <a:rPr lang="en-US" sz="5100" spc="110" dirty="0">
                <a:solidFill>
                  <a:srgbClr val="000000"/>
                </a:solidFill>
                <a:latin typeface="Montserrat Extra-Light"/>
              </a:rPr>
              <a:t> qui </a:t>
            </a:r>
            <a:r>
              <a:rPr lang="en-US" sz="5100" spc="110" dirty="0" err="1">
                <a:solidFill>
                  <a:srgbClr val="000000"/>
                </a:solidFill>
                <a:latin typeface="Montserrat Extra-Light"/>
              </a:rPr>
              <a:t>semblent</a:t>
            </a:r>
            <a:r>
              <a:rPr lang="en-US" sz="5100" spc="110" dirty="0">
                <a:solidFill>
                  <a:srgbClr val="000000"/>
                </a:solidFill>
                <a:latin typeface="Montserrat Extra-Light"/>
              </a:rPr>
              <a:t> </a:t>
            </a:r>
            <a:r>
              <a:rPr lang="en-US" sz="5100" spc="110" dirty="0" err="1">
                <a:solidFill>
                  <a:srgbClr val="000000"/>
                </a:solidFill>
                <a:latin typeface="Montserrat Extra-Light"/>
              </a:rPr>
              <a:t>danser</a:t>
            </a:r>
            <a:r>
              <a:rPr lang="en-US" sz="5100" spc="110" dirty="0">
                <a:solidFill>
                  <a:srgbClr val="000000"/>
                </a:solidFill>
                <a:latin typeface="Montserrat Extra-Light"/>
              </a:rPr>
              <a:t>, se </a:t>
            </a:r>
            <a:r>
              <a:rPr lang="en-US" sz="5100" spc="110" dirty="0" err="1">
                <a:solidFill>
                  <a:srgbClr val="000000"/>
                </a:solidFill>
                <a:latin typeface="Montserrat Extra-Light"/>
              </a:rPr>
              <a:t>tortiller</a:t>
            </a:r>
            <a:r>
              <a:rPr lang="en-US" sz="5100" spc="110" dirty="0">
                <a:solidFill>
                  <a:srgbClr val="000000"/>
                </a:solidFill>
                <a:latin typeface="Montserrat Extra-Light"/>
              </a:rPr>
              <a:t> et se </a:t>
            </a:r>
            <a:r>
              <a:rPr lang="en-US" sz="5100" spc="110" dirty="0" err="1">
                <a:solidFill>
                  <a:srgbClr val="000000"/>
                </a:solidFill>
                <a:latin typeface="Montserrat Extra-Light"/>
              </a:rPr>
              <a:t>fondre</a:t>
            </a:r>
            <a:r>
              <a:rPr lang="en-US" sz="5100" spc="110" dirty="0">
                <a:solidFill>
                  <a:srgbClr val="000000"/>
                </a:solidFill>
                <a:latin typeface="Montserrat Extra-Light"/>
              </a:rPr>
              <a:t> les </a:t>
            </a:r>
            <a:r>
              <a:rPr lang="en-US" sz="5100" spc="110" dirty="0" err="1">
                <a:solidFill>
                  <a:srgbClr val="000000"/>
                </a:solidFill>
                <a:latin typeface="Montserrat Extra-Light"/>
              </a:rPr>
              <a:t>unes</a:t>
            </a:r>
            <a:r>
              <a:rPr lang="en-US" sz="5100" spc="110" dirty="0">
                <a:solidFill>
                  <a:srgbClr val="000000"/>
                </a:solidFill>
                <a:latin typeface="Montserrat Extra-Light"/>
              </a:rPr>
              <a:t> dans les </a:t>
            </a:r>
            <a:r>
              <a:rPr lang="en-US" sz="5100" spc="110" dirty="0" err="1">
                <a:solidFill>
                  <a:srgbClr val="000000"/>
                </a:solidFill>
                <a:latin typeface="Montserrat Extra-Light"/>
              </a:rPr>
              <a:t>autres</a:t>
            </a:r>
            <a:r>
              <a:rPr lang="en-US" sz="5100" spc="110" dirty="0">
                <a:solidFill>
                  <a:srgbClr val="000000"/>
                </a:solidFill>
                <a:latin typeface="Montserrat Extra-Light"/>
              </a:rPr>
              <a:t> ?</a:t>
            </a:r>
            <a:r>
              <a:rPr lang="en-US" sz="5100" spc="110" dirty="0">
                <a:solidFill>
                  <a:srgbClr val="414B3B"/>
                </a:solidFill>
                <a:latin typeface="Montserrat Extra-Light"/>
              </a:rPr>
              <a:t> </a:t>
            </a:r>
          </a:p>
        </p:txBody>
      </p:sp>
      <p:sp>
        <p:nvSpPr>
          <p:cNvPr id="12" name="TextBox 12"/>
          <p:cNvSpPr txBox="1"/>
          <p:nvPr>
            <p:custDataLst>
              <p:tags r:id="rId10"/>
            </p:custDataLst>
          </p:nvPr>
        </p:nvSpPr>
        <p:spPr>
          <a:xfrm>
            <a:off x="1340979" y="2256007"/>
            <a:ext cx="13755349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endParaRPr/>
          </a:p>
        </p:txBody>
      </p:sp>
      <p:sp>
        <p:nvSpPr>
          <p:cNvPr id="13" name="TextBox 13"/>
          <p:cNvSpPr txBox="1"/>
          <p:nvPr>
            <p:custDataLst>
              <p:tags r:id="rId11"/>
            </p:custDataLst>
          </p:nvPr>
        </p:nvSpPr>
        <p:spPr>
          <a:xfrm>
            <a:off x="690992" y="3964803"/>
            <a:ext cx="15077215" cy="72047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099" dirty="0">
                <a:solidFill>
                  <a:srgbClr val="000000"/>
                </a:solidFill>
                <a:latin typeface="Montserrat Extra-Light"/>
              </a:rPr>
              <a:t>Les </a:t>
            </a:r>
            <a:r>
              <a:rPr lang="en-US" sz="5099" dirty="0" err="1">
                <a:solidFill>
                  <a:srgbClr val="000000"/>
                </a:solidFill>
                <a:latin typeface="Montserrat Extra-Light"/>
              </a:rPr>
              <a:t>élèves</a:t>
            </a:r>
            <a:r>
              <a:rPr lang="en-US" sz="5099" dirty="0">
                <a:solidFill>
                  <a:srgbClr val="000000"/>
                </a:solidFill>
                <a:latin typeface="Montserrat Extra-Light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Montserrat Extra-Light"/>
              </a:rPr>
              <a:t>peindront</a:t>
            </a:r>
            <a:r>
              <a:rPr lang="en-US" sz="5099" dirty="0">
                <a:solidFill>
                  <a:srgbClr val="000000"/>
                </a:solidFill>
                <a:latin typeface="Montserrat Extra-Light"/>
              </a:rPr>
              <a:t> un tableau qui </a:t>
            </a:r>
            <a:r>
              <a:rPr lang="en-US" sz="5099" dirty="0" err="1">
                <a:solidFill>
                  <a:srgbClr val="000000"/>
                </a:solidFill>
                <a:latin typeface="Montserrat Extra-Light"/>
              </a:rPr>
              <a:t>représente</a:t>
            </a:r>
            <a:r>
              <a:rPr lang="en-US" sz="5099" dirty="0">
                <a:solidFill>
                  <a:srgbClr val="000000"/>
                </a:solidFill>
                <a:latin typeface="Montserrat Extra-Light"/>
              </a:rPr>
              <a:t> un feu de </a:t>
            </a:r>
            <a:r>
              <a:rPr lang="en-US" sz="5099" dirty="0" err="1">
                <a:solidFill>
                  <a:srgbClr val="000000"/>
                </a:solidFill>
                <a:latin typeface="Montserrat Extra-Light"/>
              </a:rPr>
              <a:t>forêt</a:t>
            </a:r>
            <a:r>
              <a:rPr lang="en-US" sz="5099" dirty="0">
                <a:solidFill>
                  <a:srgbClr val="000000"/>
                </a:solidFill>
                <a:latin typeface="Montserrat Extra-Light"/>
              </a:rPr>
              <a:t> en </a:t>
            </a:r>
            <a:r>
              <a:rPr lang="en-US" sz="5099" dirty="0" err="1">
                <a:solidFill>
                  <a:srgbClr val="000000"/>
                </a:solidFill>
                <a:latin typeface="Montserrat Extra-Light"/>
              </a:rPr>
              <a:t>portant</a:t>
            </a:r>
            <a:r>
              <a:rPr lang="en-US" sz="5099" dirty="0">
                <a:solidFill>
                  <a:srgbClr val="000000"/>
                </a:solidFill>
                <a:latin typeface="Montserrat Extra-Light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Montserrat Extra-Light"/>
              </a:rPr>
              <a:t>une</a:t>
            </a:r>
            <a:r>
              <a:rPr lang="en-US" sz="5099" dirty="0">
                <a:solidFill>
                  <a:srgbClr val="000000"/>
                </a:solidFill>
                <a:latin typeface="Montserrat Extra-Light"/>
              </a:rPr>
              <a:t> attention </a:t>
            </a:r>
            <a:r>
              <a:rPr lang="en-US" sz="5099" dirty="0" err="1">
                <a:solidFill>
                  <a:srgbClr val="000000"/>
                </a:solidFill>
                <a:latin typeface="Montserrat Extra-Light"/>
              </a:rPr>
              <a:t>particulière</a:t>
            </a:r>
            <a:r>
              <a:rPr lang="en-US" sz="5099" dirty="0">
                <a:solidFill>
                  <a:srgbClr val="000000"/>
                </a:solidFill>
                <a:latin typeface="Montserrat Extra-Light"/>
              </a:rPr>
              <a:t>  aux </a:t>
            </a:r>
            <a:r>
              <a:rPr lang="en-US" sz="5099" dirty="0" err="1">
                <a:solidFill>
                  <a:srgbClr val="000000"/>
                </a:solidFill>
                <a:latin typeface="Montserrat Extra-Light"/>
              </a:rPr>
              <a:t>formes</a:t>
            </a:r>
            <a:r>
              <a:rPr lang="en-US" sz="5099" dirty="0">
                <a:solidFill>
                  <a:srgbClr val="000000"/>
                </a:solidFill>
                <a:latin typeface="Montserrat Extra-Light"/>
              </a:rPr>
              <a:t> complexes des </a:t>
            </a:r>
            <a:r>
              <a:rPr lang="en-US" sz="5099" dirty="0" err="1">
                <a:solidFill>
                  <a:srgbClr val="000000"/>
                </a:solidFill>
                <a:latin typeface="Montserrat Extra-Light"/>
              </a:rPr>
              <a:t>flammes</a:t>
            </a:r>
            <a:r>
              <a:rPr lang="en-US" sz="5099" dirty="0">
                <a:solidFill>
                  <a:srgbClr val="000000"/>
                </a:solidFill>
                <a:latin typeface="Montserrat Extra-Light"/>
              </a:rPr>
              <a:t>, </a:t>
            </a:r>
            <a:r>
              <a:rPr lang="en-US" sz="5099" dirty="0" err="1">
                <a:solidFill>
                  <a:srgbClr val="000000"/>
                </a:solidFill>
                <a:latin typeface="Montserrat Extra-Light"/>
              </a:rPr>
              <a:t>ainsi</a:t>
            </a:r>
            <a:r>
              <a:rPr lang="en-US" sz="5099" dirty="0">
                <a:solidFill>
                  <a:srgbClr val="000000"/>
                </a:solidFill>
                <a:latin typeface="Montserrat Extra-Light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Montserrat Extra-Light"/>
              </a:rPr>
              <a:t>qu'aux</a:t>
            </a:r>
            <a:r>
              <a:rPr lang="en-US" sz="5099" dirty="0">
                <a:solidFill>
                  <a:srgbClr val="000000"/>
                </a:solidFill>
                <a:latin typeface="Montserrat Extra-Light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Montserrat Extra-Light"/>
              </a:rPr>
              <a:t>différentes</a:t>
            </a:r>
            <a:r>
              <a:rPr lang="en-US" sz="5099" dirty="0">
                <a:solidFill>
                  <a:srgbClr val="000000"/>
                </a:solidFill>
                <a:latin typeface="Montserrat Extra-Light"/>
              </a:rPr>
              <a:t> nuances </a:t>
            </a:r>
            <a:r>
              <a:rPr lang="en-US" sz="5099" dirty="0" err="1">
                <a:solidFill>
                  <a:srgbClr val="000000"/>
                </a:solidFill>
                <a:latin typeface="Montserrat Extra-Light"/>
              </a:rPr>
              <a:t>d'orangés</a:t>
            </a:r>
            <a:r>
              <a:rPr lang="en-US" sz="5099" dirty="0">
                <a:solidFill>
                  <a:srgbClr val="000000"/>
                </a:solidFill>
                <a:latin typeface="Montserrat Extra-Light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Montserrat Extra-Light"/>
              </a:rPr>
              <a:t>qu'elles</a:t>
            </a:r>
            <a:r>
              <a:rPr lang="en-US" sz="5099" dirty="0">
                <a:solidFill>
                  <a:srgbClr val="000000"/>
                </a:solidFill>
                <a:latin typeface="Montserrat Extra-Light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Montserrat Extra-Light"/>
              </a:rPr>
              <a:t>contiennent</a:t>
            </a:r>
            <a:r>
              <a:rPr lang="en-US" sz="5099" dirty="0">
                <a:solidFill>
                  <a:srgbClr val="000000"/>
                </a:solidFill>
                <a:latin typeface="Montserrat Extra-Light"/>
              </a:rPr>
              <a:t>. Ce </a:t>
            </a:r>
            <a:r>
              <a:rPr lang="en-US" sz="5099" dirty="0" err="1">
                <a:solidFill>
                  <a:srgbClr val="000000"/>
                </a:solidFill>
                <a:latin typeface="Montserrat Extra-Light"/>
              </a:rPr>
              <a:t>sujet</a:t>
            </a:r>
            <a:r>
              <a:rPr lang="en-US" sz="5099" dirty="0">
                <a:solidFill>
                  <a:srgbClr val="000000"/>
                </a:solidFill>
                <a:latin typeface="Montserrat Extra-Light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Montserrat Extra-Light"/>
              </a:rPr>
              <a:t>d'actualité</a:t>
            </a:r>
            <a:r>
              <a:rPr lang="en-US" sz="5099" dirty="0">
                <a:solidFill>
                  <a:srgbClr val="000000"/>
                </a:solidFill>
                <a:latin typeface="Montserrat Extra-Light"/>
              </a:rPr>
              <a:t> sera </a:t>
            </a:r>
            <a:r>
              <a:rPr lang="en-US" sz="5099" dirty="0" err="1">
                <a:solidFill>
                  <a:srgbClr val="000000"/>
                </a:solidFill>
                <a:latin typeface="Montserrat Extra-Light"/>
              </a:rPr>
              <a:t>abordé</a:t>
            </a:r>
            <a:r>
              <a:rPr lang="en-US" sz="5099" dirty="0">
                <a:solidFill>
                  <a:srgbClr val="000000"/>
                </a:solidFill>
                <a:latin typeface="Montserrat Extra-Light"/>
              </a:rPr>
              <a:t> avec douceur, en </a:t>
            </a:r>
            <a:r>
              <a:rPr lang="en-US" sz="5099" dirty="0" err="1">
                <a:solidFill>
                  <a:srgbClr val="000000"/>
                </a:solidFill>
                <a:latin typeface="Montserrat Extra-Light"/>
              </a:rPr>
              <a:t>insistant</a:t>
            </a:r>
            <a:r>
              <a:rPr lang="en-US" sz="5099" dirty="0">
                <a:solidFill>
                  <a:srgbClr val="000000"/>
                </a:solidFill>
                <a:latin typeface="Montserrat Extra-Light"/>
              </a:rPr>
              <a:t> sur la </a:t>
            </a:r>
            <a:r>
              <a:rPr lang="en-US" sz="5099" dirty="0" err="1">
                <a:solidFill>
                  <a:srgbClr val="000000"/>
                </a:solidFill>
                <a:latin typeface="Montserrat Extra-Light"/>
              </a:rPr>
              <a:t>beauté</a:t>
            </a:r>
            <a:r>
              <a:rPr lang="en-US" sz="5099" dirty="0">
                <a:solidFill>
                  <a:srgbClr val="000000"/>
                </a:solidFill>
                <a:latin typeface="Montserrat Extra-Light"/>
              </a:rPr>
              <a:t>, la puissance et le </a:t>
            </a:r>
            <a:r>
              <a:rPr lang="en-US" sz="5099" dirty="0" err="1">
                <a:solidFill>
                  <a:srgbClr val="000000"/>
                </a:solidFill>
                <a:latin typeface="Montserrat Extra-Light"/>
              </a:rPr>
              <a:t>rôle</a:t>
            </a:r>
            <a:r>
              <a:rPr lang="en-US" sz="5099" dirty="0">
                <a:solidFill>
                  <a:srgbClr val="000000"/>
                </a:solidFill>
                <a:latin typeface="Montserrat Extra-Light"/>
              </a:rPr>
              <a:t> du feu en tant </a:t>
            </a:r>
            <a:r>
              <a:rPr lang="en-US" sz="5099" dirty="0" err="1">
                <a:solidFill>
                  <a:srgbClr val="000000"/>
                </a:solidFill>
                <a:latin typeface="Montserrat Extra-Light"/>
              </a:rPr>
              <a:t>qu'élément</a:t>
            </a:r>
            <a:r>
              <a:rPr lang="en-US" sz="5099" dirty="0">
                <a:solidFill>
                  <a:srgbClr val="000000"/>
                </a:solidFill>
                <a:latin typeface="Montserrat Extra-Light"/>
              </a:rPr>
              <a:t> nature</a:t>
            </a:r>
            <a:r>
              <a:rPr lang="en-US" sz="5099" dirty="0">
                <a:solidFill>
                  <a:srgbClr val="3D3C3C"/>
                </a:solidFill>
                <a:latin typeface="Montserrat Extra-Light"/>
              </a:rPr>
              <a:t>l.</a:t>
            </a:r>
          </a:p>
        </p:txBody>
      </p:sp>
      <p:sp>
        <p:nvSpPr>
          <p:cNvPr id="14" name="TextBox 14"/>
          <p:cNvSpPr txBox="1"/>
          <p:nvPr>
            <p:custDataLst>
              <p:tags r:id="rId12"/>
            </p:custDataLst>
          </p:nvPr>
        </p:nvSpPr>
        <p:spPr>
          <a:xfrm>
            <a:off x="439126" y="994897"/>
            <a:ext cx="15580949" cy="2503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400" spc="1008" dirty="0">
                <a:solidFill>
                  <a:srgbClr val="882A06"/>
                </a:solidFill>
                <a:latin typeface="Arbutus Slab"/>
              </a:rPr>
              <a:t>PROPOSITION DE CRÉATION </a:t>
            </a:r>
          </a:p>
        </p:txBody>
      </p:sp>
      <p:grpSp>
        <p:nvGrpSpPr>
          <p:cNvPr id="15" name="Group 15"/>
          <p:cNvGrpSpPr/>
          <p:nvPr>
            <p:custDataLst>
              <p:tags r:id="rId13"/>
            </p:custDataLst>
          </p:nvPr>
        </p:nvGrpSpPr>
        <p:grpSpPr>
          <a:xfrm>
            <a:off x="-10946" y="23812"/>
            <a:ext cx="16459200" cy="21945600"/>
            <a:chOff x="0" y="0"/>
            <a:chExt cx="4657431" cy="620990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657431" cy="6209909"/>
            </a:xfrm>
            <a:custGeom>
              <a:avLst/>
              <a:gdLst/>
              <a:ahLst/>
              <a:cxnLst/>
              <a:rect l="l" t="t" r="r" b="b"/>
              <a:pathLst>
                <a:path w="4657431" h="6209909">
                  <a:moveTo>
                    <a:pt x="4657431" y="279400"/>
                  </a:moveTo>
                  <a:lnTo>
                    <a:pt x="4657431" y="0"/>
                  </a:lnTo>
                  <a:lnTo>
                    <a:pt x="0" y="0"/>
                  </a:lnTo>
                  <a:lnTo>
                    <a:pt x="0" y="6209909"/>
                  </a:lnTo>
                  <a:lnTo>
                    <a:pt x="4657431" y="6209909"/>
                  </a:lnTo>
                  <a:lnTo>
                    <a:pt x="4657431" y="279400"/>
                  </a:lnTo>
                  <a:close/>
                  <a:moveTo>
                    <a:pt x="4578691" y="279400"/>
                  </a:moveTo>
                  <a:lnTo>
                    <a:pt x="4578691" y="6131168"/>
                  </a:lnTo>
                  <a:lnTo>
                    <a:pt x="78740" y="6131168"/>
                  </a:lnTo>
                  <a:lnTo>
                    <a:pt x="78740" y="78740"/>
                  </a:lnTo>
                  <a:lnTo>
                    <a:pt x="4578691" y="78740"/>
                  </a:lnTo>
                  <a:lnTo>
                    <a:pt x="4578691" y="279400"/>
                  </a:lnTo>
                  <a:close/>
                </a:path>
              </a:pathLst>
            </a:custGeom>
            <a:solidFill>
              <a:srgbClr val="7E7A7A"/>
            </a:solidFill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C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15162502"/>
            <a:ext cx="16459200" cy="6824265"/>
          </a:xfrm>
          <a:custGeom>
            <a:avLst/>
            <a:gdLst/>
            <a:ahLst/>
            <a:cxnLst/>
            <a:rect l="l" t="t" r="r" b="b"/>
            <a:pathLst>
              <a:path w="16459200" h="6824265">
                <a:moveTo>
                  <a:pt x="0" y="0"/>
                </a:moveTo>
                <a:lnTo>
                  <a:pt x="16459200" y="0"/>
                </a:lnTo>
                <a:lnTo>
                  <a:pt x="16459200" y="6824266"/>
                </a:lnTo>
                <a:lnTo>
                  <a:pt x="0" y="68242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15000"/>
            </a:blip>
            <a:stretch>
              <a:fillRect t="-23866" b="-36522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>
            <p:custDataLst>
              <p:tags r:id="rId2"/>
            </p:custDataLst>
          </p:nvPr>
        </p:nvSpPr>
        <p:spPr>
          <a:xfrm>
            <a:off x="1340979" y="21505438"/>
            <a:ext cx="13755349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endParaRPr/>
          </a:p>
        </p:txBody>
      </p:sp>
      <p:sp>
        <p:nvSpPr>
          <p:cNvPr id="4" name="TextBox 4"/>
          <p:cNvSpPr txBox="1"/>
          <p:nvPr>
            <p:custDataLst>
              <p:tags r:id="rId3"/>
            </p:custDataLst>
          </p:nvPr>
        </p:nvSpPr>
        <p:spPr>
          <a:xfrm>
            <a:off x="914400" y="1415768"/>
            <a:ext cx="7605819" cy="795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80"/>
              </a:lnSpc>
            </a:pPr>
            <a:r>
              <a:rPr lang="en-US" sz="4700">
                <a:solidFill>
                  <a:srgbClr val="837B79"/>
                </a:solidFill>
                <a:latin typeface="Montserrat"/>
              </a:rPr>
              <a:t>Cycle : 1</a:t>
            </a:r>
          </a:p>
        </p:txBody>
      </p:sp>
      <p:sp>
        <p:nvSpPr>
          <p:cNvPr id="5" name="TextBox 5"/>
          <p:cNvSpPr txBox="1"/>
          <p:nvPr>
            <p:custDataLst>
              <p:tags r:id="rId4"/>
            </p:custDataLst>
          </p:nvPr>
        </p:nvSpPr>
        <p:spPr>
          <a:xfrm>
            <a:off x="914400" y="2451164"/>
            <a:ext cx="12871554" cy="795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80"/>
              </a:lnSpc>
            </a:pPr>
            <a:r>
              <a:rPr lang="en-US" sz="4700">
                <a:solidFill>
                  <a:srgbClr val="847C7A"/>
                </a:solidFill>
                <a:latin typeface="Montserrat"/>
              </a:rPr>
              <a:t>Année scolaire : 1, 2 </a:t>
            </a:r>
          </a:p>
        </p:txBody>
      </p:sp>
      <p:sp>
        <p:nvSpPr>
          <p:cNvPr id="6" name="TextBox 6"/>
          <p:cNvSpPr txBox="1"/>
          <p:nvPr>
            <p:custDataLst>
              <p:tags r:id="rId5"/>
            </p:custDataLst>
          </p:nvPr>
        </p:nvSpPr>
        <p:spPr>
          <a:xfrm>
            <a:off x="914400" y="458150"/>
            <a:ext cx="14264708" cy="795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80"/>
              </a:lnSpc>
            </a:pPr>
            <a:r>
              <a:rPr lang="en-US" sz="4700" dirty="0">
                <a:solidFill>
                  <a:srgbClr val="837B79"/>
                </a:solidFill>
                <a:latin typeface="Montserrat"/>
              </a:rPr>
              <a:t>Ordre </a:t>
            </a:r>
            <a:r>
              <a:rPr lang="en-US" sz="4700" dirty="0" err="1">
                <a:solidFill>
                  <a:srgbClr val="837B79"/>
                </a:solidFill>
                <a:latin typeface="Montserrat"/>
              </a:rPr>
              <a:t>d'enseignement</a:t>
            </a:r>
            <a:r>
              <a:rPr lang="en-US" sz="4700" dirty="0">
                <a:solidFill>
                  <a:srgbClr val="837B79"/>
                </a:solidFill>
                <a:latin typeface="Montserrat"/>
              </a:rPr>
              <a:t> : </a:t>
            </a:r>
            <a:r>
              <a:rPr lang="en-US" sz="4700" dirty="0" err="1">
                <a:solidFill>
                  <a:srgbClr val="837B79"/>
                </a:solidFill>
                <a:latin typeface="Montserrat"/>
              </a:rPr>
              <a:t>secondaire</a:t>
            </a:r>
            <a:endParaRPr lang="en-US" sz="4700" dirty="0">
              <a:solidFill>
                <a:srgbClr val="837B79"/>
              </a:solidFill>
              <a:latin typeface="Montserrat"/>
            </a:endParaRPr>
          </a:p>
        </p:txBody>
      </p:sp>
      <p:sp>
        <p:nvSpPr>
          <p:cNvPr id="7" name="TextBox 7"/>
          <p:cNvSpPr txBox="1"/>
          <p:nvPr>
            <p:custDataLst>
              <p:tags r:id="rId6"/>
            </p:custDataLst>
          </p:nvPr>
        </p:nvSpPr>
        <p:spPr>
          <a:xfrm>
            <a:off x="914400" y="3246187"/>
            <a:ext cx="14782800" cy="18323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endParaRPr dirty="0"/>
          </a:p>
          <a:p>
            <a:pPr>
              <a:lnSpc>
                <a:spcPts val="7380"/>
              </a:lnSpc>
            </a:pPr>
            <a:r>
              <a:rPr lang="en-US" sz="5272" dirty="0" err="1">
                <a:solidFill>
                  <a:srgbClr val="7B382C"/>
                </a:solidFill>
                <a:latin typeface="Montserrat Extra-Light Bold"/>
              </a:rPr>
              <a:t>Hormis</a:t>
            </a:r>
            <a:r>
              <a:rPr lang="en-US" sz="5272" dirty="0">
                <a:solidFill>
                  <a:srgbClr val="7B382C"/>
                </a:solidFill>
                <a:latin typeface="Montserrat Extra-Light Bold"/>
              </a:rPr>
              <a:t> le </a:t>
            </a:r>
            <a:r>
              <a:rPr lang="en-US" sz="5272" dirty="0" err="1">
                <a:solidFill>
                  <a:srgbClr val="7B382C"/>
                </a:solidFill>
                <a:latin typeface="Montserrat Extra-Light Bold"/>
              </a:rPr>
              <a:t>domaine</a:t>
            </a:r>
            <a:r>
              <a:rPr lang="en-US" sz="5272" dirty="0">
                <a:solidFill>
                  <a:srgbClr val="7B382C"/>
                </a:solidFill>
                <a:latin typeface="Montserrat Extra-Light Bold"/>
              </a:rPr>
              <a:t> des arts, </a:t>
            </a:r>
            <a:r>
              <a:rPr lang="en-US" sz="5272" dirty="0" err="1">
                <a:solidFill>
                  <a:srgbClr val="7B382C"/>
                </a:solidFill>
                <a:latin typeface="Montserrat Extra-Light Bold"/>
              </a:rPr>
              <a:t>cette</a:t>
            </a:r>
            <a:r>
              <a:rPr lang="en-US" sz="5272" dirty="0">
                <a:solidFill>
                  <a:srgbClr val="7B382C"/>
                </a:solidFill>
                <a:latin typeface="Montserrat Extra-Light Bold"/>
              </a:rPr>
              <a:t> </a:t>
            </a:r>
            <a:r>
              <a:rPr lang="en-US" sz="5272" dirty="0" err="1">
                <a:solidFill>
                  <a:srgbClr val="7B382C"/>
                </a:solidFill>
                <a:latin typeface="Montserrat Extra-Light Bold"/>
              </a:rPr>
              <a:t>activité</a:t>
            </a:r>
            <a:r>
              <a:rPr lang="en-US" sz="5272" dirty="0">
                <a:solidFill>
                  <a:srgbClr val="7B382C"/>
                </a:solidFill>
                <a:latin typeface="Montserrat Extra-Light Bold"/>
              </a:rPr>
              <a:t> </a:t>
            </a:r>
            <a:r>
              <a:rPr lang="en-US" sz="5272" dirty="0" err="1">
                <a:solidFill>
                  <a:srgbClr val="7B382C"/>
                </a:solidFill>
                <a:latin typeface="Montserrat Extra-Light Bold"/>
              </a:rPr>
              <a:t>pourrait</a:t>
            </a:r>
            <a:r>
              <a:rPr lang="en-US" sz="5272" dirty="0">
                <a:solidFill>
                  <a:srgbClr val="7B382C"/>
                </a:solidFill>
                <a:latin typeface="Montserrat Extra-Light Bold"/>
              </a:rPr>
              <a:t> </a:t>
            </a:r>
            <a:r>
              <a:rPr lang="en-US" sz="5272" dirty="0" err="1">
                <a:solidFill>
                  <a:srgbClr val="7B382C"/>
                </a:solidFill>
                <a:latin typeface="Montserrat Extra-Light Bold"/>
              </a:rPr>
              <a:t>être</a:t>
            </a:r>
            <a:r>
              <a:rPr lang="en-US" sz="5272" dirty="0">
                <a:solidFill>
                  <a:srgbClr val="7B382C"/>
                </a:solidFill>
                <a:latin typeface="Montserrat Extra-Light Bold"/>
              </a:rPr>
              <a:t> </a:t>
            </a:r>
            <a:r>
              <a:rPr lang="en-US" sz="5272" dirty="0" err="1">
                <a:solidFill>
                  <a:srgbClr val="7B382C"/>
                </a:solidFill>
                <a:latin typeface="Montserrat Extra-Light Bold"/>
              </a:rPr>
              <a:t>menée</a:t>
            </a:r>
            <a:r>
              <a:rPr lang="en-US" sz="5272" dirty="0">
                <a:solidFill>
                  <a:srgbClr val="7B382C"/>
                </a:solidFill>
                <a:latin typeface="Montserrat Extra-Light Bold"/>
              </a:rPr>
              <a:t> dans </a:t>
            </a:r>
            <a:r>
              <a:rPr lang="en-US" sz="5272" dirty="0" err="1">
                <a:solidFill>
                  <a:srgbClr val="7B382C"/>
                </a:solidFill>
                <a:latin typeface="Montserrat Extra-Light Bold"/>
              </a:rPr>
              <a:t>une</a:t>
            </a:r>
            <a:r>
              <a:rPr lang="en-US" sz="5272" dirty="0">
                <a:solidFill>
                  <a:srgbClr val="7B382C"/>
                </a:solidFill>
                <a:latin typeface="Montserrat Extra-Light Bold"/>
              </a:rPr>
              <a:t> perspective </a:t>
            </a:r>
            <a:r>
              <a:rPr lang="en-US" sz="5272" dirty="0" err="1">
                <a:solidFill>
                  <a:srgbClr val="7B382C"/>
                </a:solidFill>
                <a:latin typeface="Montserrat Extra-Light Bold"/>
              </a:rPr>
              <a:t>interdisciplinaire</a:t>
            </a:r>
            <a:r>
              <a:rPr lang="en-US" sz="5272" dirty="0">
                <a:solidFill>
                  <a:srgbClr val="7B382C"/>
                </a:solidFill>
                <a:latin typeface="Montserrat Extra-Light Bold"/>
              </a:rPr>
              <a:t> en </a:t>
            </a:r>
            <a:r>
              <a:rPr lang="en-US" sz="5272" dirty="0" err="1">
                <a:solidFill>
                  <a:srgbClr val="7B382C"/>
                </a:solidFill>
                <a:latin typeface="Montserrat Extra-Light Bold"/>
              </a:rPr>
              <a:t>approfondissant</a:t>
            </a:r>
            <a:r>
              <a:rPr lang="en-US" sz="5272" dirty="0">
                <a:solidFill>
                  <a:srgbClr val="7B382C"/>
                </a:solidFill>
                <a:latin typeface="Montserrat Extra-Light Bold"/>
              </a:rPr>
              <a:t> </a:t>
            </a:r>
            <a:r>
              <a:rPr lang="en-US" sz="5272" dirty="0" err="1">
                <a:solidFill>
                  <a:srgbClr val="7B382C"/>
                </a:solidFill>
                <a:latin typeface="Montserrat Extra-Light Bold"/>
              </a:rPr>
              <a:t>certains</a:t>
            </a:r>
            <a:r>
              <a:rPr lang="en-US" sz="5272" dirty="0">
                <a:solidFill>
                  <a:srgbClr val="7B382C"/>
                </a:solidFill>
                <a:latin typeface="Montserrat Extra-Light Bold"/>
              </a:rPr>
              <a:t> aspects à </a:t>
            </a:r>
            <a:r>
              <a:rPr lang="en-US" sz="5272" dirty="0" err="1">
                <a:solidFill>
                  <a:srgbClr val="7B382C"/>
                </a:solidFill>
                <a:latin typeface="Montserrat Extra-Light Bold"/>
              </a:rPr>
              <a:t>l'intérieur</a:t>
            </a:r>
            <a:r>
              <a:rPr lang="en-US" sz="5272" dirty="0">
                <a:solidFill>
                  <a:srgbClr val="7B382C"/>
                </a:solidFill>
                <a:latin typeface="Montserrat Extra-Light Bold"/>
              </a:rPr>
              <a:t> du </a:t>
            </a:r>
            <a:r>
              <a:rPr lang="en-US" sz="5272" dirty="0" err="1">
                <a:solidFill>
                  <a:srgbClr val="7B382C"/>
                </a:solidFill>
                <a:latin typeface="Montserrat Extra-Light Bold"/>
              </a:rPr>
              <a:t>domaine</a:t>
            </a:r>
            <a:r>
              <a:rPr lang="en-US" sz="5272" dirty="0">
                <a:solidFill>
                  <a:srgbClr val="7B382C"/>
                </a:solidFill>
                <a:latin typeface="Montserrat Extra-Light Bold"/>
              </a:rPr>
              <a:t> </a:t>
            </a:r>
            <a:r>
              <a:rPr lang="en-US" sz="5272" dirty="0" err="1">
                <a:solidFill>
                  <a:srgbClr val="7B382C"/>
                </a:solidFill>
                <a:latin typeface="Montserrat Extra-Light Bold"/>
              </a:rPr>
              <a:t>d'apprentissages</a:t>
            </a:r>
            <a:r>
              <a:rPr lang="en-US" sz="5272" dirty="0">
                <a:solidFill>
                  <a:srgbClr val="7B382C"/>
                </a:solidFill>
                <a:latin typeface="Montserrat Extra-Light Bold"/>
              </a:rPr>
              <a:t> de la </a:t>
            </a:r>
            <a:r>
              <a:rPr lang="en-US" sz="5272" dirty="0">
                <a:solidFill>
                  <a:srgbClr val="7B382C"/>
                </a:solidFill>
                <a:latin typeface="Montserrat Extra-Light Bold Italics"/>
              </a:rPr>
              <a:t>Science et de la </a:t>
            </a:r>
            <a:r>
              <a:rPr lang="en-US" sz="5272" dirty="0" err="1">
                <a:solidFill>
                  <a:srgbClr val="7B382C"/>
                </a:solidFill>
                <a:latin typeface="Montserrat Extra-Light Bold Italics"/>
              </a:rPr>
              <a:t>technologie</a:t>
            </a:r>
            <a:r>
              <a:rPr lang="en-US" sz="5272" dirty="0">
                <a:solidFill>
                  <a:srgbClr val="7B382C"/>
                </a:solidFill>
                <a:latin typeface="Montserrat Extra-Light Bold Italics"/>
              </a:rPr>
              <a:t> </a:t>
            </a:r>
            <a:r>
              <a:rPr lang="en-US" sz="5272" dirty="0">
                <a:solidFill>
                  <a:srgbClr val="7B382C"/>
                </a:solidFill>
                <a:latin typeface="Montserrat Extra-Light Bold"/>
              </a:rPr>
              <a:t>et des </a:t>
            </a:r>
            <a:r>
              <a:rPr lang="en-US" sz="5272" dirty="0" err="1">
                <a:solidFill>
                  <a:srgbClr val="7B382C"/>
                </a:solidFill>
                <a:latin typeface="Montserrat Extra-Light Bold"/>
              </a:rPr>
              <a:t>domaines</a:t>
            </a:r>
            <a:r>
              <a:rPr lang="en-US" sz="5272" dirty="0">
                <a:solidFill>
                  <a:srgbClr val="7B382C"/>
                </a:solidFill>
                <a:latin typeface="Montserrat Extra-Light Bold"/>
              </a:rPr>
              <a:t> </a:t>
            </a:r>
            <a:r>
              <a:rPr lang="en-US" sz="5272" dirty="0" err="1">
                <a:solidFill>
                  <a:srgbClr val="7B382C"/>
                </a:solidFill>
                <a:latin typeface="Montserrat Extra-Light Bold"/>
              </a:rPr>
              <a:t>généraux</a:t>
            </a:r>
            <a:r>
              <a:rPr lang="en-US" sz="5272" dirty="0">
                <a:solidFill>
                  <a:srgbClr val="7B382C"/>
                </a:solidFill>
                <a:latin typeface="Montserrat Extra-Light Bold"/>
              </a:rPr>
              <a:t> de formation </a:t>
            </a:r>
            <a:r>
              <a:rPr lang="en-US" sz="5272" dirty="0">
                <a:solidFill>
                  <a:srgbClr val="7B382C"/>
                </a:solidFill>
                <a:latin typeface="Montserrat Extra-Light Bold Italics"/>
              </a:rPr>
              <a:t>Orientation et </a:t>
            </a:r>
            <a:r>
              <a:rPr lang="en-US" sz="5272" dirty="0" err="1">
                <a:solidFill>
                  <a:srgbClr val="7B382C"/>
                </a:solidFill>
                <a:latin typeface="Montserrat Extra-Light Bold Italics"/>
              </a:rPr>
              <a:t>entrepreneuriat</a:t>
            </a:r>
            <a:r>
              <a:rPr lang="en-US" sz="5272" dirty="0">
                <a:solidFill>
                  <a:srgbClr val="7B382C"/>
                </a:solidFill>
                <a:latin typeface="Montserrat Extra-Light Bold"/>
              </a:rPr>
              <a:t> et </a:t>
            </a:r>
          </a:p>
          <a:p>
            <a:pPr>
              <a:lnSpc>
                <a:spcPts val="7380"/>
              </a:lnSpc>
            </a:pPr>
            <a:r>
              <a:rPr lang="en-US" sz="5272" dirty="0" err="1">
                <a:solidFill>
                  <a:srgbClr val="7B382C"/>
                </a:solidFill>
                <a:latin typeface="Montserrat Extra-Light Bold Italics"/>
              </a:rPr>
              <a:t>Environnement</a:t>
            </a:r>
            <a:r>
              <a:rPr lang="en-US" sz="5272" dirty="0">
                <a:solidFill>
                  <a:srgbClr val="7B382C"/>
                </a:solidFill>
                <a:latin typeface="Montserrat Extra-Light Bold Italics"/>
              </a:rPr>
              <a:t> et </a:t>
            </a:r>
            <a:r>
              <a:rPr lang="en-US" sz="5272" dirty="0" err="1">
                <a:solidFill>
                  <a:srgbClr val="7B382C"/>
                </a:solidFill>
                <a:latin typeface="Montserrat Extra-Light Bold Italics"/>
              </a:rPr>
              <a:t>consommation</a:t>
            </a:r>
            <a:endParaRPr lang="en-US" sz="5272" dirty="0">
              <a:solidFill>
                <a:srgbClr val="7B382C"/>
              </a:solidFill>
              <a:latin typeface="Montserrat Extra-Light Bold Italics"/>
            </a:endParaRPr>
          </a:p>
          <a:p>
            <a:pPr algn="ctr">
              <a:lnSpc>
                <a:spcPts val="2099"/>
              </a:lnSpc>
            </a:pPr>
            <a:r>
              <a:rPr lang="en-US" sz="1499" dirty="0">
                <a:solidFill>
                  <a:srgbClr val="7B382C"/>
                </a:solidFill>
                <a:latin typeface="Montserrat Extra-Light Bold"/>
              </a:rPr>
              <a:t> </a:t>
            </a:r>
          </a:p>
          <a:p>
            <a:pPr algn="ctr">
              <a:lnSpc>
                <a:spcPts val="3079"/>
              </a:lnSpc>
            </a:pPr>
            <a:endParaRPr lang="en-US" sz="1499" dirty="0">
              <a:solidFill>
                <a:srgbClr val="7B382C"/>
              </a:solidFill>
              <a:latin typeface="Montserrat Extra-Light Bold"/>
            </a:endParaRPr>
          </a:p>
          <a:p>
            <a:pPr algn="ctr">
              <a:lnSpc>
                <a:spcPts val="7520"/>
              </a:lnSpc>
            </a:pPr>
            <a:r>
              <a:rPr lang="en-US" sz="5372" dirty="0" err="1">
                <a:solidFill>
                  <a:srgbClr val="7B382C"/>
                </a:solidFill>
                <a:latin typeface="Montserrat Extra-Light Bold"/>
              </a:rPr>
              <a:t>Quelques</a:t>
            </a:r>
            <a:r>
              <a:rPr lang="en-US" sz="5372" dirty="0">
                <a:solidFill>
                  <a:srgbClr val="7B382C"/>
                </a:solidFill>
                <a:latin typeface="Montserrat Extra-Light Bold"/>
              </a:rPr>
              <a:t> </a:t>
            </a:r>
            <a:r>
              <a:rPr lang="en-US" sz="5372" dirty="0" err="1">
                <a:solidFill>
                  <a:srgbClr val="7B382C"/>
                </a:solidFill>
                <a:latin typeface="Montserrat Extra-Light Bold"/>
              </a:rPr>
              <a:t>exemples</a:t>
            </a:r>
            <a:r>
              <a:rPr lang="en-US" sz="5372" dirty="0">
                <a:solidFill>
                  <a:srgbClr val="7B382C"/>
                </a:solidFill>
                <a:latin typeface="Montserrat Extra-Light Bold"/>
              </a:rPr>
              <a:t> : </a:t>
            </a:r>
          </a:p>
          <a:p>
            <a:pPr algn="ctr">
              <a:lnSpc>
                <a:spcPts val="5599"/>
              </a:lnSpc>
            </a:pPr>
            <a:endParaRPr lang="en-US" sz="5372" dirty="0">
              <a:solidFill>
                <a:srgbClr val="7B382C"/>
              </a:solidFill>
              <a:latin typeface="Montserrat Extra-Light Bold"/>
            </a:endParaRPr>
          </a:p>
          <a:p>
            <a:pPr algn="ctr">
              <a:lnSpc>
                <a:spcPts val="7139"/>
              </a:lnSpc>
            </a:pPr>
            <a:r>
              <a:rPr lang="en-US" sz="5099" dirty="0">
                <a:solidFill>
                  <a:srgbClr val="000000"/>
                </a:solidFill>
                <a:latin typeface="Montserrat Extra-Light Bold"/>
              </a:rPr>
              <a:t>Étude </a:t>
            </a:r>
            <a:r>
              <a:rPr lang="en-US" sz="5099" dirty="0" err="1">
                <a:solidFill>
                  <a:srgbClr val="000000"/>
                </a:solidFill>
                <a:latin typeface="Montserrat Extra-Light Bold"/>
              </a:rPr>
              <a:t>adaptée</a:t>
            </a:r>
            <a:r>
              <a:rPr lang="en-US" sz="5099" dirty="0">
                <a:solidFill>
                  <a:srgbClr val="000000"/>
                </a:solidFill>
                <a:latin typeface="Montserrat Extra-Light Bold"/>
              </a:rPr>
              <a:t> au </a:t>
            </a:r>
            <a:r>
              <a:rPr lang="en-US" sz="5099" dirty="0" err="1">
                <a:solidFill>
                  <a:srgbClr val="000000"/>
                </a:solidFill>
                <a:latin typeface="Montserrat Extra-Light Bold"/>
              </a:rPr>
              <a:t>niveau</a:t>
            </a:r>
            <a:r>
              <a:rPr lang="en-US" sz="5099" dirty="0">
                <a:solidFill>
                  <a:srgbClr val="000000"/>
                </a:solidFill>
                <a:latin typeface="Montserrat Extra-Light Bol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Montserrat Extra-Light Bold"/>
              </a:rPr>
              <a:t>scolaire</a:t>
            </a:r>
            <a:r>
              <a:rPr lang="en-US" sz="5099" dirty="0">
                <a:solidFill>
                  <a:srgbClr val="000000"/>
                </a:solidFill>
                <a:latin typeface="Montserrat Extra-Light Bold"/>
              </a:rPr>
              <a:t> de la constitution du feu (</a:t>
            </a:r>
            <a:r>
              <a:rPr lang="en-US" sz="5099" dirty="0" err="1">
                <a:solidFill>
                  <a:srgbClr val="000000"/>
                </a:solidFill>
                <a:latin typeface="Montserrat Extra-Light Bold"/>
              </a:rPr>
              <a:t>gaz</a:t>
            </a:r>
            <a:r>
              <a:rPr lang="en-US" sz="5099" dirty="0">
                <a:solidFill>
                  <a:srgbClr val="000000"/>
                </a:solidFill>
                <a:latin typeface="Montserrat Extra-Light Bold"/>
              </a:rPr>
              <a:t>, </a:t>
            </a:r>
            <a:r>
              <a:rPr lang="en-US" sz="5099" dirty="0" err="1">
                <a:solidFill>
                  <a:srgbClr val="000000"/>
                </a:solidFill>
                <a:latin typeface="Montserrat Extra-Light Bold"/>
              </a:rPr>
              <a:t>particules</a:t>
            </a:r>
            <a:r>
              <a:rPr lang="en-US" sz="5099" dirty="0">
                <a:solidFill>
                  <a:srgbClr val="000000"/>
                </a:solidFill>
                <a:latin typeface="Montserrat Extra-Light Bold"/>
              </a:rPr>
              <a:t> à base de </a:t>
            </a:r>
            <a:r>
              <a:rPr lang="en-US" sz="5099" dirty="0" err="1">
                <a:solidFill>
                  <a:srgbClr val="000000"/>
                </a:solidFill>
                <a:latin typeface="Montserrat Extra-Light Bold"/>
              </a:rPr>
              <a:t>carbone</a:t>
            </a:r>
            <a:r>
              <a:rPr lang="en-US" sz="5099" dirty="0">
                <a:solidFill>
                  <a:srgbClr val="000000"/>
                </a:solidFill>
                <a:latin typeface="Montserrat Extra-Light Bold"/>
              </a:rPr>
              <a:t>) qui </a:t>
            </a:r>
            <a:r>
              <a:rPr lang="en-US" sz="5099" dirty="0" err="1">
                <a:solidFill>
                  <a:srgbClr val="000000"/>
                </a:solidFill>
                <a:latin typeface="Montserrat Extra-Light Bold"/>
              </a:rPr>
              <a:t>produit</a:t>
            </a:r>
            <a:r>
              <a:rPr lang="en-US" sz="5099" dirty="0">
                <a:solidFill>
                  <a:srgbClr val="000000"/>
                </a:solidFill>
                <a:latin typeface="Montserrat Extra-Light Bold"/>
              </a:rPr>
              <a:t> de la lumière et de la </a:t>
            </a:r>
            <a:r>
              <a:rPr lang="en-US" sz="5099" dirty="0" err="1">
                <a:solidFill>
                  <a:srgbClr val="000000"/>
                </a:solidFill>
                <a:latin typeface="Montserrat Extra-Light Bold"/>
              </a:rPr>
              <a:t>chaleur</a:t>
            </a:r>
            <a:r>
              <a:rPr lang="en-US" sz="5099" dirty="0">
                <a:solidFill>
                  <a:srgbClr val="000000"/>
                </a:solidFill>
                <a:latin typeface="Montserrat Extra-Light Bold"/>
              </a:rPr>
              <a:t>.</a:t>
            </a:r>
          </a:p>
          <a:p>
            <a:pPr algn="ctr">
              <a:lnSpc>
                <a:spcPts val="3079"/>
              </a:lnSpc>
            </a:pPr>
            <a:endParaRPr lang="en-US" sz="5099" dirty="0">
              <a:solidFill>
                <a:srgbClr val="000000"/>
              </a:solidFill>
              <a:latin typeface="Montserrat Extra-Light Bold"/>
            </a:endParaRPr>
          </a:p>
          <a:p>
            <a:pPr algn="ctr">
              <a:lnSpc>
                <a:spcPts val="7139"/>
              </a:lnSpc>
            </a:pPr>
            <a:r>
              <a:rPr lang="en-US" sz="5099" dirty="0" err="1">
                <a:solidFill>
                  <a:srgbClr val="000000"/>
                </a:solidFill>
                <a:latin typeface="Montserrat Extra-Light Bold"/>
              </a:rPr>
              <a:t>Présentation</a:t>
            </a:r>
            <a:r>
              <a:rPr lang="en-US" sz="5099" dirty="0">
                <a:solidFill>
                  <a:srgbClr val="000000"/>
                </a:solidFill>
                <a:latin typeface="Montserrat Extra-Light Bol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Montserrat Extra-Light Bold"/>
              </a:rPr>
              <a:t>portant</a:t>
            </a:r>
            <a:r>
              <a:rPr lang="en-US" sz="5099" dirty="0">
                <a:solidFill>
                  <a:srgbClr val="000000"/>
                </a:solidFill>
                <a:latin typeface="Montserrat Extra-Light Bold"/>
              </a:rPr>
              <a:t> sur les métiers de pompier et de </a:t>
            </a:r>
            <a:r>
              <a:rPr lang="en-US" sz="5099" dirty="0" err="1">
                <a:solidFill>
                  <a:srgbClr val="000000"/>
                </a:solidFill>
                <a:latin typeface="Montserrat Extra-Light Bold"/>
              </a:rPr>
              <a:t>spécialiste</a:t>
            </a:r>
            <a:r>
              <a:rPr lang="en-US" sz="5099" dirty="0">
                <a:solidFill>
                  <a:srgbClr val="000000"/>
                </a:solidFill>
                <a:latin typeface="Montserrat Extra-Light Bold"/>
              </a:rPr>
              <a:t> des </a:t>
            </a:r>
            <a:r>
              <a:rPr lang="en-US" sz="5099" dirty="0" err="1">
                <a:solidFill>
                  <a:srgbClr val="000000"/>
                </a:solidFill>
                <a:latin typeface="Montserrat Extra-Light Bold"/>
              </a:rPr>
              <a:t>feux</a:t>
            </a:r>
            <a:r>
              <a:rPr lang="en-US" sz="5099" dirty="0">
                <a:solidFill>
                  <a:srgbClr val="000000"/>
                </a:solidFill>
                <a:latin typeface="Montserrat Extra-Light Bold"/>
              </a:rPr>
              <a:t> de </a:t>
            </a:r>
            <a:r>
              <a:rPr lang="en-US" sz="5099" dirty="0" err="1">
                <a:solidFill>
                  <a:srgbClr val="000000"/>
                </a:solidFill>
                <a:latin typeface="Montserrat Extra-Light Bold"/>
              </a:rPr>
              <a:t>forêt</a:t>
            </a:r>
            <a:r>
              <a:rPr lang="en-US" sz="5099" dirty="0">
                <a:solidFill>
                  <a:srgbClr val="000000"/>
                </a:solidFill>
                <a:latin typeface="Montserrat Extra-Light Bold"/>
              </a:rPr>
              <a:t>.</a:t>
            </a:r>
          </a:p>
          <a:p>
            <a:pPr algn="ctr">
              <a:lnSpc>
                <a:spcPts val="3079"/>
              </a:lnSpc>
            </a:pPr>
            <a:endParaRPr lang="en-US" sz="5099" dirty="0">
              <a:solidFill>
                <a:srgbClr val="000000"/>
              </a:solidFill>
              <a:latin typeface="Montserrat Extra-Light Bold"/>
            </a:endParaRPr>
          </a:p>
          <a:p>
            <a:pPr algn="ctr">
              <a:lnSpc>
                <a:spcPts val="7139"/>
              </a:lnSpc>
            </a:pPr>
            <a:r>
              <a:rPr lang="en-US" sz="5099" dirty="0" err="1">
                <a:solidFill>
                  <a:srgbClr val="000000"/>
                </a:solidFill>
                <a:latin typeface="Montserrat Extra-Light Bold"/>
              </a:rPr>
              <a:t>Présentation</a:t>
            </a:r>
            <a:r>
              <a:rPr lang="en-US" sz="5099" dirty="0">
                <a:solidFill>
                  <a:srgbClr val="000000"/>
                </a:solidFill>
                <a:latin typeface="Montserrat Extra-Light Bol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Montserrat Extra-Light Bold"/>
              </a:rPr>
              <a:t>portant</a:t>
            </a:r>
            <a:r>
              <a:rPr lang="en-US" sz="5099" dirty="0">
                <a:solidFill>
                  <a:srgbClr val="000000"/>
                </a:solidFill>
                <a:latin typeface="Montserrat Extra-Light Bold"/>
              </a:rPr>
              <a:t> sur </a:t>
            </a:r>
            <a:r>
              <a:rPr lang="en-US" sz="5099" dirty="0" err="1">
                <a:solidFill>
                  <a:srgbClr val="000000"/>
                </a:solidFill>
                <a:latin typeface="Montserrat Extra-Light Bold"/>
              </a:rPr>
              <a:t>l'importance</a:t>
            </a:r>
            <a:r>
              <a:rPr lang="en-US" sz="5099" dirty="0">
                <a:solidFill>
                  <a:srgbClr val="000000"/>
                </a:solidFill>
                <a:latin typeface="Montserrat Extra-Light Bold"/>
              </a:rPr>
              <a:t> des </a:t>
            </a:r>
            <a:r>
              <a:rPr lang="en-US" sz="5099" dirty="0" err="1">
                <a:solidFill>
                  <a:srgbClr val="000000"/>
                </a:solidFill>
                <a:latin typeface="Montserrat Extra-Light Bold"/>
              </a:rPr>
              <a:t>feux</a:t>
            </a:r>
            <a:r>
              <a:rPr lang="en-US" sz="5099" dirty="0">
                <a:solidFill>
                  <a:srgbClr val="000000"/>
                </a:solidFill>
                <a:latin typeface="Montserrat Extra-Light Bold"/>
              </a:rPr>
              <a:t> de </a:t>
            </a:r>
            <a:r>
              <a:rPr lang="en-US" sz="5099" dirty="0" err="1">
                <a:solidFill>
                  <a:srgbClr val="000000"/>
                </a:solidFill>
                <a:latin typeface="Montserrat Extra-Light Bold"/>
              </a:rPr>
              <a:t>forêt</a:t>
            </a:r>
            <a:r>
              <a:rPr lang="en-US" sz="5099" dirty="0">
                <a:solidFill>
                  <a:srgbClr val="000000"/>
                </a:solidFill>
                <a:latin typeface="Montserrat Extra-Light Bold"/>
              </a:rPr>
              <a:t> pour la </a:t>
            </a:r>
            <a:r>
              <a:rPr lang="en-US" sz="5099" dirty="0" err="1">
                <a:solidFill>
                  <a:srgbClr val="000000"/>
                </a:solidFill>
                <a:latin typeface="Montserrat Extra-Light Bold"/>
              </a:rPr>
              <a:t>régénération</a:t>
            </a:r>
            <a:r>
              <a:rPr lang="en-US" sz="5099" dirty="0">
                <a:solidFill>
                  <a:srgbClr val="000000"/>
                </a:solidFill>
                <a:latin typeface="Montserrat Extra-Light Bold"/>
              </a:rPr>
              <a:t> de la </a:t>
            </a:r>
            <a:r>
              <a:rPr lang="en-US" sz="5099" dirty="0" err="1">
                <a:solidFill>
                  <a:srgbClr val="000000"/>
                </a:solidFill>
                <a:latin typeface="Montserrat Extra-Light Bold"/>
              </a:rPr>
              <a:t>flore</a:t>
            </a:r>
            <a:r>
              <a:rPr lang="en-US" sz="5099" dirty="0">
                <a:solidFill>
                  <a:srgbClr val="000000"/>
                </a:solidFill>
                <a:latin typeface="Montserrat Extra-Light Bold"/>
              </a:rPr>
              <a:t>. </a:t>
            </a:r>
          </a:p>
        </p:txBody>
      </p:sp>
      <p:grpSp>
        <p:nvGrpSpPr>
          <p:cNvPr id="8" name="Group 8"/>
          <p:cNvGrpSpPr/>
          <p:nvPr>
            <p:custDataLst>
              <p:tags r:id="rId7"/>
            </p:custDataLst>
          </p:nvPr>
        </p:nvGrpSpPr>
        <p:grpSpPr>
          <a:xfrm>
            <a:off x="9526" y="0"/>
            <a:ext cx="16459200" cy="21986768"/>
            <a:chOff x="0" y="0"/>
            <a:chExt cx="4657431" cy="622155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657431" cy="6221557"/>
            </a:xfrm>
            <a:custGeom>
              <a:avLst/>
              <a:gdLst/>
              <a:ahLst/>
              <a:cxnLst/>
              <a:rect l="l" t="t" r="r" b="b"/>
              <a:pathLst>
                <a:path w="4657431" h="6221557">
                  <a:moveTo>
                    <a:pt x="4657431" y="279400"/>
                  </a:moveTo>
                  <a:lnTo>
                    <a:pt x="4657431" y="0"/>
                  </a:lnTo>
                  <a:lnTo>
                    <a:pt x="0" y="0"/>
                  </a:lnTo>
                  <a:lnTo>
                    <a:pt x="0" y="6221557"/>
                  </a:lnTo>
                  <a:lnTo>
                    <a:pt x="4657431" y="6221557"/>
                  </a:lnTo>
                  <a:lnTo>
                    <a:pt x="4657431" y="279400"/>
                  </a:lnTo>
                  <a:close/>
                  <a:moveTo>
                    <a:pt x="4578691" y="279400"/>
                  </a:moveTo>
                  <a:lnTo>
                    <a:pt x="4578691" y="6142817"/>
                  </a:lnTo>
                  <a:lnTo>
                    <a:pt x="78740" y="6142817"/>
                  </a:lnTo>
                  <a:lnTo>
                    <a:pt x="78740" y="78740"/>
                  </a:lnTo>
                  <a:lnTo>
                    <a:pt x="4578691" y="78740"/>
                  </a:lnTo>
                  <a:lnTo>
                    <a:pt x="4578691" y="279400"/>
                  </a:lnTo>
                  <a:close/>
                </a:path>
              </a:pathLst>
            </a:custGeom>
            <a:solidFill>
              <a:srgbClr val="7E7A7A"/>
            </a:solidFill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C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7225031"/>
            <a:ext cx="16459200" cy="3467593"/>
          </a:xfrm>
          <a:custGeom>
            <a:avLst/>
            <a:gdLst/>
            <a:ahLst/>
            <a:cxnLst/>
            <a:rect l="l" t="t" r="r" b="b"/>
            <a:pathLst>
              <a:path w="16459200" h="3467593">
                <a:moveTo>
                  <a:pt x="0" y="0"/>
                </a:moveTo>
                <a:lnTo>
                  <a:pt x="16459200" y="0"/>
                </a:lnTo>
                <a:lnTo>
                  <a:pt x="16459200" y="3467592"/>
                </a:lnTo>
                <a:lnTo>
                  <a:pt x="0" y="3467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17000"/>
            </a:blip>
            <a:stretch>
              <a:fillRect t="-136467" b="-74433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>
            <p:custDataLst>
              <p:tags r:id="rId2"/>
            </p:custDataLst>
          </p:nvPr>
        </p:nvSpPr>
        <p:spPr>
          <a:xfrm>
            <a:off x="563300" y="2947645"/>
            <a:ext cx="15332600" cy="17829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spc="769" dirty="0" err="1">
                <a:solidFill>
                  <a:srgbClr val="231F20"/>
                </a:solidFill>
                <a:latin typeface="Montserrat Extra-Light"/>
              </a:rPr>
              <a:t>Oser</a:t>
            </a:r>
            <a:r>
              <a:rPr lang="en-US" sz="5499" spc="769" dirty="0">
                <a:solidFill>
                  <a:srgbClr val="231F20"/>
                </a:solidFill>
                <a:latin typeface="Montserrat Extra-Light"/>
              </a:rPr>
              <a:t> les mélanges de couleur, </a:t>
            </a:r>
            <a:r>
              <a:rPr lang="en-US" sz="5499" spc="769" dirty="0" err="1">
                <a:solidFill>
                  <a:srgbClr val="231F20"/>
                </a:solidFill>
                <a:latin typeface="Montserrat Extra-Light"/>
              </a:rPr>
              <a:t>afin</a:t>
            </a:r>
            <a:r>
              <a:rPr lang="en-US" sz="5499" spc="769" dirty="0">
                <a:solidFill>
                  <a:srgbClr val="231F20"/>
                </a:solidFill>
                <a:latin typeface="Montserrat Extra-Light"/>
              </a:rPr>
              <a:t> de </a:t>
            </a:r>
            <a:r>
              <a:rPr lang="en-US" sz="5499" spc="769" dirty="0" err="1">
                <a:solidFill>
                  <a:srgbClr val="231F20"/>
                </a:solidFill>
                <a:latin typeface="Montserrat Extra-Light"/>
              </a:rPr>
              <a:t>découvrir</a:t>
            </a:r>
            <a:r>
              <a:rPr lang="en-US" sz="5499" spc="769" dirty="0">
                <a:solidFill>
                  <a:srgbClr val="231F20"/>
                </a:solidFill>
                <a:latin typeface="Montserrat Extra-Light"/>
              </a:rPr>
              <a:t> les </a:t>
            </a:r>
            <a:r>
              <a:rPr lang="en-US" sz="5499" spc="769" dirty="0" err="1">
                <a:solidFill>
                  <a:srgbClr val="231F20"/>
                </a:solidFill>
                <a:latin typeface="Montserrat Extra-Light"/>
              </a:rPr>
              <a:t>possibilités</a:t>
            </a:r>
            <a:r>
              <a:rPr lang="en-US" sz="5499" spc="769" dirty="0">
                <a:solidFill>
                  <a:srgbClr val="231F20"/>
                </a:solidFill>
                <a:latin typeface="Montserrat Extra-Light"/>
              </a:rPr>
              <a:t> </a:t>
            </a:r>
          </a:p>
          <a:p>
            <a:pPr algn="ctr">
              <a:lnSpc>
                <a:spcPts val="7699"/>
              </a:lnSpc>
            </a:pPr>
            <a:r>
              <a:rPr lang="en-US" sz="5499" spc="769" dirty="0">
                <a:solidFill>
                  <a:srgbClr val="231F20"/>
                </a:solidFill>
                <a:latin typeface="Montserrat Extra-Light"/>
              </a:rPr>
              <a:t>de nuances </a:t>
            </a:r>
            <a:r>
              <a:rPr lang="en-US" sz="5499" spc="769" dirty="0" err="1">
                <a:solidFill>
                  <a:srgbClr val="231F20"/>
                </a:solidFill>
                <a:latin typeface="Montserrat Extra-Light"/>
              </a:rPr>
              <a:t>qu'offre</a:t>
            </a:r>
            <a:r>
              <a:rPr lang="en-US" sz="5499" spc="769" dirty="0">
                <a:solidFill>
                  <a:srgbClr val="231F20"/>
                </a:solidFill>
                <a:latin typeface="Montserrat Extra-Light"/>
              </a:rPr>
              <a:t> la </a:t>
            </a:r>
            <a:r>
              <a:rPr lang="en-US" sz="5499" spc="769" dirty="0" err="1">
                <a:solidFill>
                  <a:srgbClr val="231F20"/>
                </a:solidFill>
                <a:latin typeface="Montserrat Extra-Light"/>
              </a:rPr>
              <a:t>peinture</a:t>
            </a:r>
            <a:r>
              <a:rPr lang="en-US" sz="5499" spc="769" dirty="0">
                <a:solidFill>
                  <a:srgbClr val="231F20"/>
                </a:solidFill>
                <a:latin typeface="Montserrat Extra-Light"/>
              </a:rPr>
              <a:t>. </a:t>
            </a:r>
          </a:p>
          <a:p>
            <a:pPr algn="ctr">
              <a:lnSpc>
                <a:spcPts val="4059"/>
              </a:lnSpc>
            </a:pPr>
            <a:endParaRPr lang="en-US" sz="5499" spc="769" dirty="0">
              <a:solidFill>
                <a:srgbClr val="231F20"/>
              </a:solidFill>
              <a:latin typeface="Montserrat Extra-Light"/>
            </a:endParaRPr>
          </a:p>
          <a:p>
            <a:pPr algn="ctr">
              <a:lnSpc>
                <a:spcPts val="7699"/>
              </a:lnSpc>
            </a:pPr>
            <a:r>
              <a:rPr lang="en-US" sz="5499" spc="769" dirty="0" err="1">
                <a:solidFill>
                  <a:srgbClr val="231F20"/>
                </a:solidFill>
                <a:latin typeface="Montserrat Extra-Light"/>
              </a:rPr>
              <a:t>Peindre</a:t>
            </a:r>
            <a:r>
              <a:rPr lang="en-US" sz="5499" spc="769" dirty="0">
                <a:solidFill>
                  <a:srgbClr val="231F20"/>
                </a:solidFill>
                <a:latin typeface="Montserrat Extra-Light"/>
              </a:rPr>
              <a:t> les </a:t>
            </a:r>
            <a:r>
              <a:rPr lang="en-US" sz="5499" spc="769" dirty="0" err="1">
                <a:solidFill>
                  <a:srgbClr val="231F20"/>
                </a:solidFill>
                <a:latin typeface="Montserrat Extra-Light"/>
              </a:rPr>
              <a:t>flammes</a:t>
            </a:r>
            <a:r>
              <a:rPr lang="en-US" sz="5499" spc="769" dirty="0">
                <a:solidFill>
                  <a:srgbClr val="231F20"/>
                </a:solidFill>
                <a:latin typeface="Montserrat Extra-Light"/>
              </a:rPr>
              <a:t> et </a:t>
            </a:r>
            <a:r>
              <a:rPr lang="en-US" sz="5499" spc="769" dirty="0" err="1">
                <a:solidFill>
                  <a:srgbClr val="231F20"/>
                </a:solidFill>
                <a:latin typeface="Montserrat Extra-Light"/>
              </a:rPr>
              <a:t>leur</a:t>
            </a:r>
            <a:r>
              <a:rPr lang="en-US" sz="5499" spc="769" dirty="0">
                <a:solidFill>
                  <a:srgbClr val="231F20"/>
                </a:solidFill>
                <a:latin typeface="Montserrat Extra-Light"/>
              </a:rPr>
              <a:t> </a:t>
            </a:r>
            <a:r>
              <a:rPr lang="en-US" sz="5499" spc="769" dirty="0" err="1">
                <a:solidFill>
                  <a:srgbClr val="231F20"/>
                </a:solidFill>
                <a:latin typeface="Montserrat Extra-Light"/>
              </a:rPr>
              <a:t>splendeur</a:t>
            </a:r>
            <a:r>
              <a:rPr lang="en-US" sz="5499" spc="769" dirty="0">
                <a:solidFill>
                  <a:srgbClr val="231F20"/>
                </a:solidFill>
                <a:latin typeface="Montserrat Extra-Light"/>
              </a:rPr>
              <a:t> de manière plus </a:t>
            </a:r>
            <a:r>
              <a:rPr lang="en-US" sz="5499" spc="769" dirty="0" err="1">
                <a:solidFill>
                  <a:srgbClr val="231F20"/>
                </a:solidFill>
                <a:latin typeface="Montserrat Extra-Light"/>
              </a:rPr>
              <a:t>réaliste</a:t>
            </a:r>
            <a:r>
              <a:rPr lang="en-US" sz="5499" spc="769" dirty="0">
                <a:solidFill>
                  <a:srgbClr val="231F20"/>
                </a:solidFill>
                <a:latin typeface="Montserrat Extra-Light"/>
              </a:rPr>
              <a:t>. </a:t>
            </a:r>
          </a:p>
          <a:p>
            <a:pPr algn="ctr">
              <a:lnSpc>
                <a:spcPts val="4059"/>
              </a:lnSpc>
            </a:pPr>
            <a:endParaRPr lang="en-US" sz="5499" spc="769" dirty="0">
              <a:solidFill>
                <a:srgbClr val="231F20"/>
              </a:solidFill>
              <a:latin typeface="Montserrat Extra-Light"/>
            </a:endParaRPr>
          </a:p>
          <a:p>
            <a:pPr algn="ctr">
              <a:lnSpc>
                <a:spcPts val="7699"/>
              </a:lnSpc>
            </a:pPr>
            <a:r>
              <a:rPr lang="en-US" sz="5499" spc="769" dirty="0">
                <a:solidFill>
                  <a:srgbClr val="231F20"/>
                </a:solidFill>
                <a:latin typeface="Montserrat Extra-Light"/>
              </a:rPr>
              <a:t> </a:t>
            </a:r>
            <a:r>
              <a:rPr lang="en-US" sz="5499" spc="769" dirty="0" err="1">
                <a:solidFill>
                  <a:srgbClr val="231F20"/>
                </a:solidFill>
                <a:latin typeface="Montserrat Extra-Light"/>
              </a:rPr>
              <a:t>Comprendre</a:t>
            </a:r>
            <a:r>
              <a:rPr lang="en-US" sz="5499" spc="769" dirty="0">
                <a:solidFill>
                  <a:srgbClr val="231F20"/>
                </a:solidFill>
                <a:latin typeface="Montserrat Extra-Light"/>
              </a:rPr>
              <a:t> un </a:t>
            </a:r>
            <a:r>
              <a:rPr lang="en-US" sz="5499" spc="769" dirty="0" err="1">
                <a:solidFill>
                  <a:srgbClr val="231F20"/>
                </a:solidFill>
                <a:latin typeface="Montserrat Extra-Light"/>
              </a:rPr>
              <a:t>phénomène</a:t>
            </a:r>
            <a:r>
              <a:rPr lang="en-US" sz="5499" spc="769" dirty="0">
                <a:solidFill>
                  <a:srgbClr val="231F20"/>
                </a:solidFill>
                <a:latin typeface="Montserrat Extra-Light"/>
              </a:rPr>
              <a:t> naturel et </a:t>
            </a:r>
            <a:r>
              <a:rPr lang="en-US" sz="5499" spc="769" dirty="0" err="1">
                <a:solidFill>
                  <a:srgbClr val="231F20"/>
                </a:solidFill>
                <a:latin typeface="Montserrat Extra-Light"/>
              </a:rPr>
              <a:t>apprécier</a:t>
            </a:r>
            <a:r>
              <a:rPr lang="en-US" sz="5499" spc="769" dirty="0">
                <a:solidFill>
                  <a:srgbClr val="231F20"/>
                </a:solidFill>
                <a:latin typeface="Montserrat Extra-Light"/>
              </a:rPr>
              <a:t> </a:t>
            </a:r>
            <a:r>
              <a:rPr lang="en-US" sz="5499" spc="769" dirty="0" err="1">
                <a:solidFill>
                  <a:srgbClr val="231F20"/>
                </a:solidFill>
                <a:latin typeface="Montserrat Extra-Light"/>
              </a:rPr>
              <a:t>ses</a:t>
            </a:r>
            <a:r>
              <a:rPr lang="en-US" sz="5499" spc="769" dirty="0">
                <a:solidFill>
                  <a:srgbClr val="231F20"/>
                </a:solidFill>
                <a:latin typeface="Montserrat Extra-Light"/>
              </a:rPr>
              <a:t> </a:t>
            </a:r>
            <a:r>
              <a:rPr lang="en-US" sz="5499" spc="769" dirty="0" err="1">
                <a:solidFill>
                  <a:srgbClr val="231F20"/>
                </a:solidFill>
                <a:latin typeface="Montserrat Extra-Light"/>
              </a:rPr>
              <a:t>bienfaits</a:t>
            </a:r>
            <a:r>
              <a:rPr lang="en-US" sz="5499" spc="769" dirty="0">
                <a:solidFill>
                  <a:srgbClr val="231F20"/>
                </a:solidFill>
                <a:latin typeface="Montserrat Extra-Light"/>
              </a:rPr>
              <a:t>. </a:t>
            </a:r>
          </a:p>
          <a:p>
            <a:pPr algn="ctr">
              <a:lnSpc>
                <a:spcPts val="4059"/>
              </a:lnSpc>
            </a:pPr>
            <a:r>
              <a:rPr lang="en-US" sz="2899" spc="405" dirty="0">
                <a:solidFill>
                  <a:srgbClr val="231F20"/>
                </a:solidFill>
                <a:latin typeface="Montserrat Extra-Light"/>
              </a:rPr>
              <a:t> </a:t>
            </a:r>
          </a:p>
          <a:p>
            <a:pPr algn="ctr">
              <a:lnSpc>
                <a:spcPts val="7699"/>
              </a:lnSpc>
            </a:pPr>
            <a:r>
              <a:rPr lang="en-US" sz="5499" spc="769" dirty="0" err="1">
                <a:solidFill>
                  <a:srgbClr val="231F20"/>
                </a:solidFill>
                <a:latin typeface="Montserrat Extra-Light"/>
              </a:rPr>
              <a:t>Sensibiliser</a:t>
            </a:r>
            <a:r>
              <a:rPr lang="en-US" sz="5499" spc="769" dirty="0">
                <a:solidFill>
                  <a:srgbClr val="231F20"/>
                </a:solidFill>
                <a:latin typeface="Montserrat Extra-Light"/>
              </a:rPr>
              <a:t> les </a:t>
            </a:r>
            <a:r>
              <a:rPr lang="en-US" sz="5499" spc="769" dirty="0" err="1">
                <a:solidFill>
                  <a:srgbClr val="231F20"/>
                </a:solidFill>
                <a:latin typeface="Montserrat Extra-Light"/>
              </a:rPr>
              <a:t>élèves</a:t>
            </a:r>
            <a:r>
              <a:rPr lang="en-US" sz="5499" spc="769" dirty="0">
                <a:solidFill>
                  <a:srgbClr val="231F20"/>
                </a:solidFill>
                <a:latin typeface="Montserrat Extra-Light"/>
              </a:rPr>
              <a:t> à la question des </a:t>
            </a:r>
            <a:r>
              <a:rPr lang="en-US" sz="5499" spc="769" dirty="0" err="1">
                <a:solidFill>
                  <a:srgbClr val="231F20"/>
                </a:solidFill>
                <a:latin typeface="Montserrat Extra-Light"/>
              </a:rPr>
              <a:t>enjeux</a:t>
            </a:r>
            <a:r>
              <a:rPr lang="en-US" sz="5499" spc="769" dirty="0">
                <a:solidFill>
                  <a:srgbClr val="231F20"/>
                </a:solidFill>
                <a:latin typeface="Montserrat Extra-Light"/>
              </a:rPr>
              <a:t> </a:t>
            </a:r>
            <a:r>
              <a:rPr lang="en-US" sz="5499" spc="769" dirty="0" err="1">
                <a:solidFill>
                  <a:srgbClr val="231F20"/>
                </a:solidFill>
                <a:latin typeface="Montserrat Extra-Light"/>
              </a:rPr>
              <a:t>climatiques</a:t>
            </a:r>
            <a:r>
              <a:rPr lang="en-US" sz="5499" spc="769" dirty="0">
                <a:solidFill>
                  <a:srgbClr val="231F20"/>
                </a:solidFill>
                <a:latin typeface="Montserrat Extra-Light"/>
              </a:rPr>
              <a:t> sans </a:t>
            </a:r>
            <a:r>
              <a:rPr lang="en-US" sz="5499" spc="769" dirty="0" err="1">
                <a:solidFill>
                  <a:srgbClr val="231F20"/>
                </a:solidFill>
                <a:latin typeface="Montserrat Extra-Light"/>
              </a:rPr>
              <a:t>générer</a:t>
            </a:r>
            <a:r>
              <a:rPr lang="en-US" sz="5499" spc="769" dirty="0">
                <a:solidFill>
                  <a:srgbClr val="231F20"/>
                </a:solidFill>
                <a:latin typeface="Montserrat Extra-Light"/>
              </a:rPr>
              <a:t> </a:t>
            </a:r>
            <a:r>
              <a:rPr lang="en-US" sz="5499" spc="769" dirty="0" err="1">
                <a:solidFill>
                  <a:srgbClr val="231F20"/>
                </a:solidFill>
                <a:latin typeface="Montserrat Extra-Light"/>
              </a:rPr>
              <a:t>d'écoanxiété</a:t>
            </a:r>
            <a:r>
              <a:rPr lang="en-US" sz="5499" spc="769" dirty="0">
                <a:solidFill>
                  <a:srgbClr val="231F20"/>
                </a:solidFill>
                <a:latin typeface="Montserrat Extra-Light"/>
              </a:rPr>
              <a:t> et sans </a:t>
            </a:r>
            <a:r>
              <a:rPr lang="en-US" sz="5499" spc="769" dirty="0" err="1">
                <a:solidFill>
                  <a:srgbClr val="231F20"/>
                </a:solidFill>
                <a:latin typeface="Montserrat Extra-Light"/>
              </a:rPr>
              <a:t>transmettre</a:t>
            </a:r>
            <a:r>
              <a:rPr lang="en-US" sz="5499" spc="769" dirty="0">
                <a:solidFill>
                  <a:srgbClr val="231F20"/>
                </a:solidFill>
                <a:latin typeface="Montserrat Extra-Light"/>
              </a:rPr>
              <a:t> de sentiment de </a:t>
            </a:r>
            <a:r>
              <a:rPr lang="en-US" sz="5499" spc="769" dirty="0" err="1">
                <a:solidFill>
                  <a:srgbClr val="231F20"/>
                </a:solidFill>
                <a:latin typeface="Montserrat Extra-Light"/>
              </a:rPr>
              <a:t>crainte</a:t>
            </a:r>
            <a:r>
              <a:rPr lang="en-US" sz="5499" spc="769" dirty="0">
                <a:solidFill>
                  <a:srgbClr val="231F20"/>
                </a:solidFill>
                <a:latin typeface="Montserrat Extra-Light"/>
              </a:rPr>
              <a:t>.</a:t>
            </a:r>
          </a:p>
          <a:p>
            <a:pPr algn="ctr">
              <a:lnSpc>
                <a:spcPts val="4059"/>
              </a:lnSpc>
            </a:pPr>
            <a:endParaRPr lang="en-US" sz="5499" spc="769" dirty="0">
              <a:solidFill>
                <a:srgbClr val="231F20"/>
              </a:solidFill>
              <a:latin typeface="Montserrat Extra-Light"/>
            </a:endParaRPr>
          </a:p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 spc="769" dirty="0" err="1">
                <a:solidFill>
                  <a:srgbClr val="231F20"/>
                </a:solidFill>
                <a:latin typeface="Montserrat Extra-Light"/>
              </a:rPr>
              <a:t>Saisir</a:t>
            </a:r>
            <a:r>
              <a:rPr lang="en-US" sz="5499" spc="769" dirty="0">
                <a:solidFill>
                  <a:srgbClr val="231F20"/>
                </a:solidFill>
                <a:latin typeface="Montserrat Extra-Light"/>
              </a:rPr>
              <a:t> </a:t>
            </a:r>
            <a:r>
              <a:rPr lang="en-US" sz="5499" spc="769" dirty="0" err="1">
                <a:solidFill>
                  <a:srgbClr val="231F20"/>
                </a:solidFill>
                <a:latin typeface="Montserrat Extra-Light"/>
              </a:rPr>
              <a:t>l'importance</a:t>
            </a:r>
            <a:r>
              <a:rPr lang="en-US" sz="5499" spc="769" dirty="0">
                <a:solidFill>
                  <a:srgbClr val="231F20"/>
                </a:solidFill>
                <a:latin typeface="Montserrat Extra-Light"/>
              </a:rPr>
              <a:t> du feu dans le </a:t>
            </a:r>
            <a:r>
              <a:rPr lang="en-US" sz="5499" spc="769" dirty="0" err="1">
                <a:solidFill>
                  <a:srgbClr val="231F20"/>
                </a:solidFill>
                <a:latin typeface="Montserrat Extra-Light"/>
              </a:rPr>
              <a:t>développement</a:t>
            </a:r>
            <a:r>
              <a:rPr lang="en-US" sz="5499" spc="769" dirty="0">
                <a:solidFill>
                  <a:srgbClr val="231F20"/>
                </a:solidFill>
                <a:latin typeface="Montserrat Extra-Light"/>
              </a:rPr>
              <a:t> </a:t>
            </a:r>
            <a:r>
              <a:rPr lang="en-US" sz="5499" spc="769" dirty="0" err="1">
                <a:solidFill>
                  <a:srgbClr val="231F20"/>
                </a:solidFill>
                <a:latin typeface="Montserrat Extra-Light"/>
              </a:rPr>
              <a:t>humain</a:t>
            </a:r>
            <a:r>
              <a:rPr lang="en-US" sz="5499" spc="769" dirty="0">
                <a:solidFill>
                  <a:srgbClr val="231F20"/>
                </a:solidFill>
                <a:latin typeface="Montserrat Extra-Light"/>
              </a:rPr>
              <a:t> et social </a:t>
            </a:r>
            <a:r>
              <a:rPr lang="en-US" sz="5499" spc="769" dirty="0" err="1">
                <a:solidFill>
                  <a:srgbClr val="231F20"/>
                </a:solidFill>
                <a:latin typeface="Montserrat Extra-Light"/>
              </a:rPr>
              <a:t>depuis</a:t>
            </a:r>
            <a:r>
              <a:rPr lang="en-US" sz="5499" spc="769" dirty="0">
                <a:solidFill>
                  <a:srgbClr val="231F20"/>
                </a:solidFill>
                <a:latin typeface="Montserrat Extra-Light"/>
              </a:rPr>
              <a:t> la </a:t>
            </a:r>
            <a:r>
              <a:rPr lang="en-US" sz="5499" spc="769" dirty="0" err="1">
                <a:solidFill>
                  <a:srgbClr val="231F20"/>
                </a:solidFill>
                <a:latin typeface="Montserrat Extra-Light"/>
              </a:rPr>
              <a:t>préhistoire</a:t>
            </a:r>
            <a:r>
              <a:rPr lang="en-US" sz="5499" spc="769" dirty="0">
                <a:solidFill>
                  <a:srgbClr val="231F20"/>
                </a:solidFill>
                <a:latin typeface="Montserrat Extra-Light"/>
              </a:rPr>
              <a:t>.</a:t>
            </a:r>
          </a:p>
        </p:txBody>
      </p:sp>
      <p:sp>
        <p:nvSpPr>
          <p:cNvPr id="4" name="TextBox 4"/>
          <p:cNvSpPr txBox="1"/>
          <p:nvPr>
            <p:custDataLst>
              <p:tags r:id="rId3"/>
            </p:custDataLst>
          </p:nvPr>
        </p:nvSpPr>
        <p:spPr>
          <a:xfrm>
            <a:off x="637715" y="1939197"/>
            <a:ext cx="15161867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endParaRPr/>
          </a:p>
        </p:txBody>
      </p:sp>
      <p:sp>
        <p:nvSpPr>
          <p:cNvPr id="5" name="TextBox 5"/>
          <p:cNvSpPr txBox="1"/>
          <p:nvPr>
            <p:custDataLst>
              <p:tags r:id="rId4"/>
            </p:custDataLst>
          </p:nvPr>
        </p:nvSpPr>
        <p:spPr>
          <a:xfrm>
            <a:off x="-30480" y="1033739"/>
            <a:ext cx="16459200" cy="1252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52"/>
              </a:lnSpc>
            </a:pPr>
            <a:r>
              <a:rPr lang="en-US" sz="7400" spc="1025" dirty="0">
                <a:solidFill>
                  <a:srgbClr val="882A06"/>
                </a:solidFill>
                <a:latin typeface="Arbutus Slab"/>
              </a:rPr>
              <a:t>INTENTION PÉDAGOGIQUE</a:t>
            </a:r>
          </a:p>
        </p:txBody>
      </p:sp>
      <p:grpSp>
        <p:nvGrpSpPr>
          <p:cNvPr id="6" name="Group 6"/>
          <p:cNvGrpSpPr/>
          <p:nvPr>
            <p:custDataLst>
              <p:tags r:id="rId5"/>
            </p:custDataLst>
          </p:nvPr>
        </p:nvGrpSpPr>
        <p:grpSpPr>
          <a:xfrm>
            <a:off x="-10951" y="0"/>
            <a:ext cx="16459200" cy="21986768"/>
            <a:chOff x="0" y="0"/>
            <a:chExt cx="4657431" cy="622155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57431" cy="6221557"/>
            </a:xfrm>
            <a:custGeom>
              <a:avLst/>
              <a:gdLst/>
              <a:ahLst/>
              <a:cxnLst/>
              <a:rect l="l" t="t" r="r" b="b"/>
              <a:pathLst>
                <a:path w="4657431" h="6221557">
                  <a:moveTo>
                    <a:pt x="4657431" y="279400"/>
                  </a:moveTo>
                  <a:lnTo>
                    <a:pt x="4657431" y="0"/>
                  </a:lnTo>
                  <a:lnTo>
                    <a:pt x="0" y="0"/>
                  </a:lnTo>
                  <a:lnTo>
                    <a:pt x="0" y="6221557"/>
                  </a:lnTo>
                  <a:lnTo>
                    <a:pt x="4657431" y="6221557"/>
                  </a:lnTo>
                  <a:lnTo>
                    <a:pt x="4657431" y="279400"/>
                  </a:lnTo>
                  <a:close/>
                  <a:moveTo>
                    <a:pt x="4578691" y="279400"/>
                  </a:moveTo>
                  <a:lnTo>
                    <a:pt x="4578691" y="6142817"/>
                  </a:lnTo>
                  <a:lnTo>
                    <a:pt x="78740" y="6142817"/>
                  </a:lnTo>
                  <a:lnTo>
                    <a:pt x="78740" y="78740"/>
                  </a:lnTo>
                  <a:lnTo>
                    <a:pt x="4578691" y="78740"/>
                  </a:lnTo>
                  <a:lnTo>
                    <a:pt x="4578691" y="279400"/>
                  </a:lnTo>
                  <a:close/>
                </a:path>
              </a:pathLst>
            </a:custGeom>
            <a:solidFill>
              <a:srgbClr val="7E7A7A"/>
            </a:solidFill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C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1340979" y="2847213"/>
            <a:ext cx="13755349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endParaRPr/>
          </a:p>
        </p:txBody>
      </p:sp>
      <p:sp>
        <p:nvSpPr>
          <p:cNvPr id="3" name="TextBox 3"/>
          <p:cNvSpPr txBox="1"/>
          <p:nvPr>
            <p:custDataLst>
              <p:tags r:id="rId2"/>
            </p:custDataLst>
          </p:nvPr>
        </p:nvSpPr>
        <p:spPr>
          <a:xfrm>
            <a:off x="1340979" y="21505438"/>
            <a:ext cx="13755349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endParaRPr/>
          </a:p>
        </p:txBody>
      </p:sp>
      <p:sp>
        <p:nvSpPr>
          <p:cNvPr id="4" name="TextBox 4"/>
          <p:cNvSpPr txBox="1"/>
          <p:nvPr>
            <p:custDataLst>
              <p:tags r:id="rId3"/>
            </p:custDataLst>
          </p:nvPr>
        </p:nvSpPr>
        <p:spPr>
          <a:xfrm>
            <a:off x="699325" y="2847213"/>
            <a:ext cx="15060549" cy="19806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50"/>
              </a:lnSpc>
            </a:pPr>
            <a:r>
              <a:rPr lang="en-US" sz="4964" b="1" spc="695" dirty="0">
                <a:solidFill>
                  <a:srgbClr val="000000"/>
                </a:solidFill>
                <a:latin typeface="Montserrat Extra-Light Bold"/>
              </a:rPr>
              <a:t>Phase 1 | </a:t>
            </a:r>
            <a:r>
              <a:rPr lang="en-US" sz="4964" b="1" spc="695" dirty="0" err="1">
                <a:solidFill>
                  <a:srgbClr val="000000"/>
                </a:solidFill>
                <a:latin typeface="Montserrat Extra-Light"/>
              </a:rPr>
              <a:t>S'informer</a:t>
            </a:r>
            <a:endParaRPr lang="en-US" sz="4964" b="1" spc="695" dirty="0">
              <a:solidFill>
                <a:srgbClr val="000000"/>
              </a:solidFill>
              <a:latin typeface="Montserrat Extra-Light"/>
            </a:endParaRPr>
          </a:p>
          <a:p>
            <a:pPr>
              <a:lnSpc>
                <a:spcPts val="3499"/>
              </a:lnSpc>
            </a:pPr>
            <a:endParaRPr lang="en-US" sz="4964" spc="695" dirty="0">
              <a:solidFill>
                <a:srgbClr val="000000"/>
              </a:solidFill>
              <a:latin typeface="Montserrat Extra-Light"/>
            </a:endParaRPr>
          </a:p>
          <a:p>
            <a:pPr>
              <a:lnSpc>
                <a:spcPts val="7370"/>
              </a:lnSpc>
            </a:pPr>
            <a:r>
              <a:rPr lang="en-US" sz="5264" spc="737" dirty="0">
                <a:solidFill>
                  <a:srgbClr val="000000"/>
                </a:solidFill>
                <a:latin typeface="Montserrat Extra-Light"/>
              </a:rPr>
              <a:t>Les </a:t>
            </a:r>
            <a:r>
              <a:rPr lang="en-US" sz="5264" spc="737" dirty="0" err="1">
                <a:solidFill>
                  <a:srgbClr val="000000"/>
                </a:solidFill>
                <a:latin typeface="Montserrat Extra-Light"/>
              </a:rPr>
              <a:t>élèves</a:t>
            </a:r>
            <a:r>
              <a:rPr lang="en-US" sz="5264" spc="737" dirty="0">
                <a:solidFill>
                  <a:srgbClr val="000000"/>
                </a:solidFill>
                <a:latin typeface="Montserrat Extra-Light"/>
              </a:rPr>
              <a:t> </a:t>
            </a:r>
            <a:r>
              <a:rPr lang="en-US" sz="5264" spc="737" dirty="0" err="1">
                <a:solidFill>
                  <a:srgbClr val="000000"/>
                </a:solidFill>
                <a:latin typeface="Montserrat Extra-Light"/>
              </a:rPr>
              <a:t>effectuent</a:t>
            </a:r>
            <a:r>
              <a:rPr lang="en-US" sz="5264" spc="737" dirty="0">
                <a:solidFill>
                  <a:srgbClr val="000000"/>
                </a:solidFill>
                <a:latin typeface="Montserrat Extra-Light"/>
              </a:rPr>
              <a:t> </a:t>
            </a:r>
            <a:r>
              <a:rPr lang="en-US" sz="5264" spc="737" dirty="0" err="1">
                <a:solidFill>
                  <a:srgbClr val="000000"/>
                </a:solidFill>
                <a:latin typeface="Montserrat Extra-Light"/>
              </a:rPr>
              <a:t>certaines</a:t>
            </a:r>
            <a:r>
              <a:rPr lang="en-US" sz="5264" spc="737" dirty="0">
                <a:solidFill>
                  <a:srgbClr val="000000"/>
                </a:solidFill>
                <a:latin typeface="Montserrat Extra-Light"/>
              </a:rPr>
              <a:t> lectures </a:t>
            </a:r>
            <a:r>
              <a:rPr lang="en-US" sz="5264" spc="737" dirty="0" err="1">
                <a:solidFill>
                  <a:srgbClr val="000000"/>
                </a:solidFill>
                <a:latin typeface="Montserrat Extra-Light"/>
              </a:rPr>
              <a:t>préalablement</a:t>
            </a:r>
            <a:r>
              <a:rPr lang="en-US" sz="5264" spc="737" dirty="0">
                <a:solidFill>
                  <a:srgbClr val="000000"/>
                </a:solidFill>
                <a:latin typeface="Montserrat Extra-Light"/>
              </a:rPr>
              <a:t> </a:t>
            </a:r>
            <a:r>
              <a:rPr lang="en-US" sz="5264" spc="737" dirty="0" err="1">
                <a:solidFill>
                  <a:srgbClr val="000000"/>
                </a:solidFill>
                <a:latin typeface="Montserrat Extra-Light"/>
              </a:rPr>
              <a:t>sélectionnées</a:t>
            </a:r>
            <a:r>
              <a:rPr lang="en-US" sz="5264" spc="737" dirty="0">
                <a:solidFill>
                  <a:srgbClr val="000000"/>
                </a:solidFill>
                <a:latin typeface="Montserrat Extra-Light"/>
              </a:rPr>
              <a:t> </a:t>
            </a:r>
            <a:r>
              <a:rPr lang="en-US" sz="5264" spc="737" dirty="0" err="1">
                <a:solidFill>
                  <a:srgbClr val="000000"/>
                </a:solidFill>
                <a:latin typeface="Montserrat Extra-Light"/>
              </a:rPr>
              <a:t>ou</a:t>
            </a:r>
            <a:r>
              <a:rPr lang="en-US" sz="5264" spc="737" dirty="0">
                <a:solidFill>
                  <a:srgbClr val="000000"/>
                </a:solidFill>
                <a:latin typeface="Montserrat Extra-Light"/>
              </a:rPr>
              <a:t> </a:t>
            </a:r>
            <a:r>
              <a:rPr lang="en-US" sz="5264" spc="737" dirty="0" err="1">
                <a:solidFill>
                  <a:srgbClr val="000000"/>
                </a:solidFill>
                <a:latin typeface="Montserrat Extra-Light"/>
              </a:rPr>
              <a:t>effectuent</a:t>
            </a:r>
            <a:r>
              <a:rPr lang="en-US" sz="5264" spc="737" dirty="0">
                <a:solidFill>
                  <a:srgbClr val="000000"/>
                </a:solidFill>
                <a:latin typeface="Montserrat Extra-Light"/>
              </a:rPr>
              <a:t> </a:t>
            </a:r>
            <a:r>
              <a:rPr lang="en-US" sz="5264" spc="737" dirty="0" err="1">
                <a:solidFill>
                  <a:srgbClr val="000000"/>
                </a:solidFill>
                <a:latin typeface="Montserrat Extra-Light"/>
              </a:rPr>
              <a:t>eux-mêmes</a:t>
            </a:r>
            <a:r>
              <a:rPr lang="en-US" sz="5264" spc="737" dirty="0">
                <a:solidFill>
                  <a:srgbClr val="000000"/>
                </a:solidFill>
                <a:latin typeface="Montserrat Extra-Light"/>
              </a:rPr>
              <a:t> </a:t>
            </a:r>
            <a:r>
              <a:rPr lang="en-US" sz="5264" spc="737" dirty="0" err="1">
                <a:solidFill>
                  <a:srgbClr val="000000"/>
                </a:solidFill>
                <a:latin typeface="Montserrat Extra-Light"/>
              </a:rPr>
              <a:t>une</a:t>
            </a:r>
            <a:r>
              <a:rPr lang="en-US" sz="5264" spc="737" dirty="0">
                <a:solidFill>
                  <a:srgbClr val="000000"/>
                </a:solidFill>
                <a:latin typeface="Montserrat Extra-Light"/>
              </a:rPr>
              <a:t> recherche sur le feu </a:t>
            </a:r>
            <a:r>
              <a:rPr lang="en-US" sz="5264" spc="737" dirty="0" err="1">
                <a:solidFill>
                  <a:srgbClr val="000000"/>
                </a:solidFill>
                <a:latin typeface="Montserrat Extra-Light"/>
              </a:rPr>
              <a:t>comme</a:t>
            </a:r>
            <a:r>
              <a:rPr lang="en-US" sz="5264" spc="737" dirty="0">
                <a:solidFill>
                  <a:srgbClr val="000000"/>
                </a:solidFill>
                <a:latin typeface="Montserrat Extra-Light"/>
              </a:rPr>
              <a:t> </a:t>
            </a:r>
            <a:r>
              <a:rPr lang="en-US" sz="5264" spc="737" dirty="0" err="1">
                <a:solidFill>
                  <a:srgbClr val="000000"/>
                </a:solidFill>
                <a:latin typeface="Montserrat Extra-Light"/>
              </a:rPr>
              <a:t>élément</a:t>
            </a:r>
            <a:r>
              <a:rPr lang="en-US" sz="5264" spc="737" dirty="0">
                <a:solidFill>
                  <a:srgbClr val="000000"/>
                </a:solidFill>
                <a:latin typeface="Montserrat Extra-Light"/>
              </a:rPr>
              <a:t> naturel. </a:t>
            </a:r>
            <a:r>
              <a:rPr lang="en-US" sz="5264" spc="737" dirty="0" err="1">
                <a:solidFill>
                  <a:srgbClr val="000000"/>
                </a:solidFill>
                <a:latin typeface="Montserrat Extra-Light"/>
              </a:rPr>
              <a:t>Celles</a:t>
            </a:r>
            <a:r>
              <a:rPr lang="en-US" sz="5264" spc="737" dirty="0">
                <a:solidFill>
                  <a:srgbClr val="000000"/>
                </a:solidFill>
                <a:latin typeface="Montserrat Extra-Light"/>
              </a:rPr>
              <a:t>-ci </a:t>
            </a:r>
            <a:r>
              <a:rPr lang="en-US" sz="5264" spc="737" dirty="0" err="1">
                <a:solidFill>
                  <a:srgbClr val="000000"/>
                </a:solidFill>
                <a:latin typeface="Montserrat Extra-Light"/>
              </a:rPr>
              <a:t>peuvent</a:t>
            </a:r>
            <a:r>
              <a:rPr lang="en-US" sz="5264" spc="737" dirty="0">
                <a:solidFill>
                  <a:srgbClr val="000000"/>
                </a:solidFill>
                <a:latin typeface="Montserrat Extra-Light"/>
              </a:rPr>
              <a:t> </a:t>
            </a:r>
            <a:r>
              <a:rPr lang="en-US" sz="5264" spc="737" dirty="0" err="1">
                <a:solidFill>
                  <a:srgbClr val="000000"/>
                </a:solidFill>
                <a:latin typeface="Montserrat Extra-Light"/>
              </a:rPr>
              <a:t>être</a:t>
            </a:r>
            <a:r>
              <a:rPr lang="en-US" sz="5264" spc="737" dirty="0">
                <a:solidFill>
                  <a:srgbClr val="000000"/>
                </a:solidFill>
                <a:latin typeface="Montserrat Extra-Light"/>
              </a:rPr>
              <a:t> </a:t>
            </a:r>
            <a:r>
              <a:rPr lang="en-US" sz="5264" spc="737" dirty="0" err="1">
                <a:solidFill>
                  <a:srgbClr val="000000"/>
                </a:solidFill>
                <a:latin typeface="Montserrat Extra-Light"/>
              </a:rPr>
              <a:t>enrichies</a:t>
            </a:r>
            <a:r>
              <a:rPr lang="en-US" sz="5264" spc="737" dirty="0">
                <a:solidFill>
                  <a:srgbClr val="000000"/>
                </a:solidFill>
                <a:latin typeface="Montserrat Extra-Light"/>
              </a:rPr>
              <a:t> par </a:t>
            </a:r>
            <a:r>
              <a:rPr lang="en-US" sz="5264" spc="737" dirty="0" err="1">
                <a:solidFill>
                  <a:srgbClr val="000000"/>
                </a:solidFill>
                <a:latin typeface="Montserrat Extra-Light"/>
              </a:rPr>
              <a:t>l'intérêt</a:t>
            </a:r>
            <a:r>
              <a:rPr lang="en-US" sz="5264" spc="737" dirty="0">
                <a:solidFill>
                  <a:srgbClr val="000000"/>
                </a:solidFill>
                <a:latin typeface="Montserrat Extra-Light"/>
              </a:rPr>
              <a:t> </a:t>
            </a:r>
            <a:r>
              <a:rPr lang="en-US" sz="5264" spc="737" dirty="0" err="1">
                <a:solidFill>
                  <a:srgbClr val="000000"/>
                </a:solidFill>
                <a:latin typeface="Montserrat Extra-Light"/>
              </a:rPr>
              <a:t>porté</a:t>
            </a:r>
            <a:r>
              <a:rPr lang="en-US" sz="5264" spc="737" dirty="0">
                <a:solidFill>
                  <a:srgbClr val="000000"/>
                </a:solidFill>
                <a:latin typeface="Montserrat Extra-Light"/>
              </a:rPr>
              <a:t> sur les </a:t>
            </a:r>
            <a:r>
              <a:rPr lang="en-US" sz="5264" spc="737" dirty="0" err="1">
                <a:solidFill>
                  <a:srgbClr val="000000"/>
                </a:solidFill>
                <a:latin typeface="Montserrat Extra-Light"/>
              </a:rPr>
              <a:t>feux</a:t>
            </a:r>
            <a:r>
              <a:rPr lang="en-US" sz="5264" spc="737" dirty="0">
                <a:solidFill>
                  <a:srgbClr val="000000"/>
                </a:solidFill>
                <a:latin typeface="Montserrat Extra-Light"/>
              </a:rPr>
              <a:t> de </a:t>
            </a:r>
            <a:r>
              <a:rPr lang="en-US" sz="5264" spc="737" dirty="0" err="1">
                <a:solidFill>
                  <a:srgbClr val="000000"/>
                </a:solidFill>
                <a:latin typeface="Montserrat Extra-Light"/>
              </a:rPr>
              <a:t>forêt</a:t>
            </a:r>
            <a:r>
              <a:rPr lang="en-US" sz="5264" spc="737" dirty="0">
                <a:solidFill>
                  <a:srgbClr val="000000"/>
                </a:solidFill>
                <a:latin typeface="Montserrat Extra-Light"/>
              </a:rPr>
              <a:t>, </a:t>
            </a:r>
            <a:r>
              <a:rPr lang="en-US" sz="5264" spc="737" dirty="0" err="1">
                <a:solidFill>
                  <a:srgbClr val="000000"/>
                </a:solidFill>
                <a:latin typeface="Montserrat Extra-Light"/>
              </a:rPr>
              <a:t>phénomène</a:t>
            </a:r>
            <a:r>
              <a:rPr lang="en-US" sz="5264" spc="737" dirty="0">
                <a:solidFill>
                  <a:srgbClr val="000000"/>
                </a:solidFill>
                <a:latin typeface="Montserrat Extra-Light"/>
              </a:rPr>
              <a:t> de plus en plus </a:t>
            </a:r>
            <a:r>
              <a:rPr lang="en-US" sz="5264" spc="737" dirty="0" err="1">
                <a:solidFill>
                  <a:srgbClr val="000000"/>
                </a:solidFill>
                <a:latin typeface="Montserrat Extra-Light"/>
              </a:rPr>
              <a:t>présent</a:t>
            </a:r>
            <a:r>
              <a:rPr lang="en-US" sz="5264" spc="737" dirty="0">
                <a:solidFill>
                  <a:srgbClr val="000000"/>
                </a:solidFill>
                <a:latin typeface="Montserrat Extra-Light"/>
              </a:rPr>
              <a:t> de </a:t>
            </a:r>
            <a:r>
              <a:rPr lang="en-US" sz="5264" spc="737" dirty="0" err="1">
                <a:solidFill>
                  <a:srgbClr val="000000"/>
                </a:solidFill>
                <a:latin typeface="Montserrat Extra-Light"/>
              </a:rPr>
              <a:t>nos</a:t>
            </a:r>
            <a:r>
              <a:rPr lang="en-US" sz="5264" spc="737" dirty="0">
                <a:solidFill>
                  <a:srgbClr val="000000"/>
                </a:solidFill>
                <a:latin typeface="Montserrat Extra-Light"/>
              </a:rPr>
              <a:t> </a:t>
            </a:r>
            <a:r>
              <a:rPr lang="en-US" sz="5264" spc="737" dirty="0" err="1">
                <a:solidFill>
                  <a:srgbClr val="000000"/>
                </a:solidFill>
                <a:latin typeface="Montserrat Extra-Light"/>
              </a:rPr>
              <a:t>jours</a:t>
            </a:r>
            <a:r>
              <a:rPr lang="en-US" sz="5264" spc="737" dirty="0">
                <a:solidFill>
                  <a:srgbClr val="000000"/>
                </a:solidFill>
                <a:latin typeface="Montserrat Extra-Light"/>
              </a:rPr>
              <a:t>.</a:t>
            </a:r>
          </a:p>
          <a:p>
            <a:pPr>
              <a:lnSpc>
                <a:spcPts val="3919"/>
              </a:lnSpc>
            </a:pPr>
            <a:endParaRPr lang="en-US" sz="5264" spc="737" dirty="0">
              <a:solidFill>
                <a:srgbClr val="000000"/>
              </a:solidFill>
              <a:latin typeface="Montserrat Extra-Light"/>
            </a:endParaRPr>
          </a:p>
          <a:p>
            <a:pPr>
              <a:lnSpc>
                <a:spcPts val="6950"/>
              </a:lnSpc>
            </a:pPr>
            <a:r>
              <a:rPr lang="en-US" sz="4964" spc="695" dirty="0">
                <a:solidFill>
                  <a:srgbClr val="000000"/>
                </a:solidFill>
                <a:latin typeface="Montserrat Extra-Light"/>
              </a:rPr>
              <a:t>Pour </a:t>
            </a:r>
            <a:r>
              <a:rPr lang="en-US" sz="4964" spc="695" dirty="0" err="1">
                <a:solidFill>
                  <a:srgbClr val="000000"/>
                </a:solidFill>
                <a:latin typeface="Montserrat Extra-Light"/>
              </a:rPr>
              <a:t>ce</a:t>
            </a:r>
            <a:r>
              <a:rPr lang="en-US" sz="4964" spc="695" dirty="0">
                <a:solidFill>
                  <a:srgbClr val="000000"/>
                </a:solidFill>
                <a:latin typeface="Montserrat Extra-Light"/>
              </a:rPr>
              <a:t> faire, </a:t>
            </a:r>
            <a:r>
              <a:rPr lang="en-US" sz="4964" spc="695" dirty="0" err="1">
                <a:solidFill>
                  <a:srgbClr val="000000"/>
                </a:solidFill>
                <a:latin typeface="Montserrat Extra-Light"/>
              </a:rPr>
              <a:t>une</a:t>
            </a:r>
            <a:r>
              <a:rPr lang="en-US" sz="4964" spc="695" dirty="0">
                <a:solidFill>
                  <a:srgbClr val="000000"/>
                </a:solidFill>
                <a:latin typeface="Montserrat Extra-Light"/>
              </a:rPr>
              <a:t> </a:t>
            </a:r>
            <a:r>
              <a:rPr lang="en-US" sz="4964" spc="695" dirty="0" err="1">
                <a:solidFill>
                  <a:srgbClr val="000000"/>
                </a:solidFill>
                <a:latin typeface="Montserrat Extra-Light"/>
              </a:rPr>
              <a:t>visite</a:t>
            </a:r>
            <a:r>
              <a:rPr lang="en-US" sz="4964" spc="695" dirty="0">
                <a:solidFill>
                  <a:srgbClr val="000000"/>
                </a:solidFill>
                <a:latin typeface="Montserrat Extra-Light"/>
              </a:rPr>
              <a:t> à la </a:t>
            </a:r>
            <a:r>
              <a:rPr lang="en-US" sz="4964" spc="695" dirty="0" err="1">
                <a:solidFill>
                  <a:srgbClr val="000000"/>
                </a:solidFill>
                <a:latin typeface="Montserrat Extra-Light"/>
              </a:rPr>
              <a:t>bibliothèque</a:t>
            </a:r>
            <a:r>
              <a:rPr lang="en-US" sz="4964" spc="695" dirty="0">
                <a:solidFill>
                  <a:srgbClr val="000000"/>
                </a:solidFill>
                <a:latin typeface="Montserrat Extra-Light"/>
              </a:rPr>
              <a:t> </a:t>
            </a:r>
            <a:r>
              <a:rPr lang="en-US" sz="4964" spc="695" dirty="0" err="1">
                <a:solidFill>
                  <a:srgbClr val="000000"/>
                </a:solidFill>
                <a:latin typeface="Montserrat Extra-Light"/>
              </a:rPr>
              <a:t>peut</a:t>
            </a:r>
            <a:r>
              <a:rPr lang="en-US" sz="4964" spc="695" dirty="0">
                <a:solidFill>
                  <a:srgbClr val="000000"/>
                </a:solidFill>
                <a:latin typeface="Montserrat Extra-Light"/>
              </a:rPr>
              <a:t> </a:t>
            </a:r>
            <a:r>
              <a:rPr lang="en-US" sz="4964" spc="695" dirty="0" err="1">
                <a:solidFill>
                  <a:srgbClr val="000000"/>
                </a:solidFill>
                <a:latin typeface="Montserrat Extra-Light"/>
              </a:rPr>
              <a:t>être</a:t>
            </a:r>
            <a:r>
              <a:rPr lang="en-US" sz="4964" spc="695" dirty="0">
                <a:solidFill>
                  <a:srgbClr val="000000"/>
                </a:solidFill>
                <a:latin typeface="Montserrat Extra-Light"/>
              </a:rPr>
              <a:t> </a:t>
            </a:r>
            <a:r>
              <a:rPr lang="en-US" sz="4964" spc="695" dirty="0" err="1">
                <a:solidFill>
                  <a:srgbClr val="000000"/>
                </a:solidFill>
                <a:latin typeface="Montserrat Extra-Light"/>
              </a:rPr>
              <a:t>planifiée</a:t>
            </a:r>
            <a:r>
              <a:rPr lang="en-US" sz="4964" spc="695" dirty="0">
                <a:solidFill>
                  <a:srgbClr val="000000"/>
                </a:solidFill>
                <a:latin typeface="Montserrat Extra-Light"/>
              </a:rPr>
              <a:t>.</a:t>
            </a:r>
          </a:p>
          <a:p>
            <a:pPr>
              <a:lnSpc>
                <a:spcPts val="3499"/>
              </a:lnSpc>
            </a:pPr>
            <a:endParaRPr lang="en-US" sz="4964" spc="695" dirty="0">
              <a:solidFill>
                <a:srgbClr val="000000"/>
              </a:solidFill>
              <a:latin typeface="Montserrat Extra-Light"/>
            </a:endParaRPr>
          </a:p>
          <a:p>
            <a:pPr>
              <a:lnSpc>
                <a:spcPts val="6950"/>
              </a:lnSpc>
            </a:pPr>
            <a:r>
              <a:rPr lang="en-US" sz="4964" spc="695" dirty="0">
                <a:solidFill>
                  <a:srgbClr val="000000"/>
                </a:solidFill>
                <a:latin typeface="Montserrat Extra-Light"/>
              </a:rPr>
              <a:t>Le personnel </a:t>
            </a:r>
            <a:r>
              <a:rPr lang="en-US" sz="4964" spc="695" dirty="0" err="1">
                <a:solidFill>
                  <a:srgbClr val="000000"/>
                </a:solidFill>
                <a:latin typeface="Montserrat Extra-Light"/>
              </a:rPr>
              <a:t>peut</a:t>
            </a:r>
            <a:r>
              <a:rPr lang="en-US" sz="4964" spc="695" dirty="0">
                <a:solidFill>
                  <a:srgbClr val="000000"/>
                </a:solidFill>
                <a:latin typeface="Montserrat Extra-Light"/>
              </a:rPr>
              <a:t> aider à la </a:t>
            </a:r>
            <a:r>
              <a:rPr lang="en-US" sz="4964" spc="695" dirty="0" err="1">
                <a:solidFill>
                  <a:srgbClr val="000000"/>
                </a:solidFill>
                <a:latin typeface="Montserrat Extra-Light"/>
              </a:rPr>
              <a:t>préparation</a:t>
            </a:r>
            <a:r>
              <a:rPr lang="en-US" sz="4964" spc="695" dirty="0">
                <a:solidFill>
                  <a:srgbClr val="000000"/>
                </a:solidFill>
                <a:latin typeface="Montserrat Extra-Light"/>
              </a:rPr>
              <a:t> des documents </a:t>
            </a:r>
            <a:r>
              <a:rPr lang="en-US" sz="4964" spc="695" dirty="0" err="1">
                <a:solidFill>
                  <a:srgbClr val="000000"/>
                </a:solidFill>
                <a:latin typeface="Montserrat Extra-Light"/>
              </a:rPr>
              <a:t>pertinents</a:t>
            </a:r>
            <a:r>
              <a:rPr lang="en-US" sz="4964" spc="695" dirty="0">
                <a:solidFill>
                  <a:srgbClr val="000000"/>
                </a:solidFill>
                <a:latin typeface="Montserrat Extra-Light"/>
              </a:rPr>
              <a:t> à </a:t>
            </a:r>
            <a:r>
              <a:rPr lang="en-US" sz="4964" spc="695" dirty="0" err="1">
                <a:solidFill>
                  <a:srgbClr val="000000"/>
                </a:solidFill>
                <a:latin typeface="Montserrat Extra-Light"/>
              </a:rPr>
              <a:t>l'avance</a:t>
            </a:r>
            <a:r>
              <a:rPr lang="en-US" sz="4964" spc="695" dirty="0">
                <a:solidFill>
                  <a:srgbClr val="000000"/>
                </a:solidFill>
                <a:latin typeface="Montserrat Extra-Light"/>
              </a:rPr>
              <a:t>.</a:t>
            </a:r>
          </a:p>
          <a:p>
            <a:pPr>
              <a:lnSpc>
                <a:spcPts val="4479"/>
              </a:lnSpc>
            </a:pPr>
            <a:endParaRPr lang="en-US" sz="4964" spc="695" dirty="0">
              <a:solidFill>
                <a:srgbClr val="000000"/>
              </a:solidFill>
              <a:latin typeface="Montserrat Extra-Light"/>
            </a:endParaRPr>
          </a:p>
          <a:p>
            <a:pPr>
              <a:lnSpc>
                <a:spcPts val="6950"/>
              </a:lnSpc>
            </a:pPr>
            <a:r>
              <a:rPr lang="en-US" sz="4964" spc="695" dirty="0">
                <a:solidFill>
                  <a:srgbClr val="000000"/>
                </a:solidFill>
                <a:latin typeface="Montserrat Extra-Light"/>
              </a:rPr>
              <a:t>La recherche </a:t>
            </a:r>
            <a:r>
              <a:rPr lang="en-US" sz="4964" spc="695" dirty="0" err="1">
                <a:solidFill>
                  <a:srgbClr val="000000"/>
                </a:solidFill>
                <a:latin typeface="Montserrat Extra-Light"/>
              </a:rPr>
              <a:t>d'informations</a:t>
            </a:r>
            <a:r>
              <a:rPr lang="en-US" sz="4964" spc="695" dirty="0">
                <a:solidFill>
                  <a:srgbClr val="000000"/>
                </a:solidFill>
                <a:latin typeface="Montserrat Extra-Light"/>
              </a:rPr>
              <a:t> et la </a:t>
            </a:r>
            <a:r>
              <a:rPr lang="en-US" sz="4964" spc="695" dirty="0" err="1">
                <a:solidFill>
                  <a:srgbClr val="000000"/>
                </a:solidFill>
                <a:latin typeface="Montserrat Extra-Light"/>
              </a:rPr>
              <a:t>période</a:t>
            </a:r>
            <a:r>
              <a:rPr lang="en-US" sz="4964" spc="695" dirty="0">
                <a:solidFill>
                  <a:srgbClr val="000000"/>
                </a:solidFill>
                <a:latin typeface="Montserrat Extra-Light"/>
              </a:rPr>
              <a:t> de lecture </a:t>
            </a:r>
            <a:r>
              <a:rPr lang="en-US" sz="4964" spc="695" dirty="0" err="1">
                <a:solidFill>
                  <a:srgbClr val="000000"/>
                </a:solidFill>
                <a:latin typeface="Montserrat Extra-Light"/>
              </a:rPr>
              <a:t>peuvent</a:t>
            </a:r>
            <a:r>
              <a:rPr lang="en-US" sz="4964" spc="695" dirty="0">
                <a:solidFill>
                  <a:srgbClr val="000000"/>
                </a:solidFill>
                <a:latin typeface="Montserrat Extra-Light"/>
              </a:rPr>
              <a:t> </a:t>
            </a:r>
            <a:r>
              <a:rPr lang="en-US" sz="4964" spc="695" dirty="0" err="1">
                <a:solidFill>
                  <a:srgbClr val="000000"/>
                </a:solidFill>
                <a:latin typeface="Montserrat Extra-Light"/>
              </a:rPr>
              <a:t>être</a:t>
            </a:r>
            <a:r>
              <a:rPr lang="en-US" sz="4964" spc="695" dirty="0">
                <a:solidFill>
                  <a:srgbClr val="000000"/>
                </a:solidFill>
                <a:latin typeface="Montserrat Extra-Light"/>
              </a:rPr>
              <a:t> </a:t>
            </a:r>
            <a:r>
              <a:rPr lang="en-US" sz="4964" spc="695" dirty="0" err="1">
                <a:solidFill>
                  <a:srgbClr val="000000"/>
                </a:solidFill>
                <a:latin typeface="Montserrat Extra-Light"/>
              </a:rPr>
              <a:t>réalisées</a:t>
            </a:r>
            <a:r>
              <a:rPr lang="en-US" sz="4964" spc="695" dirty="0">
                <a:solidFill>
                  <a:srgbClr val="000000"/>
                </a:solidFill>
                <a:latin typeface="Montserrat Extra-Light"/>
              </a:rPr>
              <a:t> </a:t>
            </a:r>
            <a:r>
              <a:rPr lang="en-US" sz="4964" spc="695" dirty="0" err="1">
                <a:solidFill>
                  <a:srgbClr val="000000"/>
                </a:solidFill>
                <a:latin typeface="Montserrat Extra-Light"/>
              </a:rPr>
              <a:t>directement</a:t>
            </a:r>
            <a:r>
              <a:rPr lang="en-US" sz="4964" spc="695" dirty="0">
                <a:solidFill>
                  <a:srgbClr val="000000"/>
                </a:solidFill>
                <a:latin typeface="Montserrat Extra-Light"/>
              </a:rPr>
              <a:t> en </a:t>
            </a:r>
            <a:r>
              <a:rPr lang="en-US" sz="4964" spc="695" dirty="0" err="1">
                <a:solidFill>
                  <a:srgbClr val="000000"/>
                </a:solidFill>
                <a:latin typeface="Montserrat Extra-Light"/>
              </a:rPr>
              <a:t>ce</a:t>
            </a:r>
            <a:r>
              <a:rPr lang="en-US" sz="4964" spc="695" dirty="0">
                <a:solidFill>
                  <a:srgbClr val="000000"/>
                </a:solidFill>
                <a:latin typeface="Montserrat Extra-Light"/>
              </a:rPr>
              <a:t> lieu.</a:t>
            </a:r>
          </a:p>
          <a:p>
            <a:pPr>
              <a:lnSpc>
                <a:spcPts val="3219"/>
              </a:lnSpc>
            </a:pPr>
            <a:endParaRPr lang="en-US" sz="4964" spc="695" dirty="0">
              <a:solidFill>
                <a:srgbClr val="000000"/>
              </a:solidFill>
              <a:latin typeface="Montserrat Extra-Light"/>
            </a:endParaRPr>
          </a:p>
          <a:p>
            <a:pPr>
              <a:lnSpc>
                <a:spcPts val="6670"/>
              </a:lnSpc>
              <a:spcBef>
                <a:spcPct val="0"/>
              </a:spcBef>
            </a:pPr>
            <a:endParaRPr lang="en-US" sz="4964" spc="695" dirty="0">
              <a:solidFill>
                <a:srgbClr val="000000"/>
              </a:solidFill>
              <a:latin typeface="Montserrat Extra-Light"/>
            </a:endParaRPr>
          </a:p>
        </p:txBody>
      </p:sp>
      <p:sp>
        <p:nvSpPr>
          <p:cNvPr id="5" name="TextBox 5"/>
          <p:cNvSpPr txBox="1"/>
          <p:nvPr>
            <p:custDataLst>
              <p:tags r:id="rId4"/>
            </p:custDataLst>
          </p:nvPr>
        </p:nvSpPr>
        <p:spPr>
          <a:xfrm>
            <a:off x="15240" y="1152483"/>
            <a:ext cx="16459200" cy="1209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72"/>
              </a:lnSpc>
            </a:pPr>
            <a:r>
              <a:rPr lang="en-US" sz="7123" spc="997" dirty="0">
                <a:solidFill>
                  <a:srgbClr val="882A06"/>
                </a:solidFill>
                <a:latin typeface="Arbutus Slab"/>
              </a:rPr>
              <a:t>ORGANISATION</a:t>
            </a:r>
          </a:p>
        </p:txBody>
      </p:sp>
      <p:sp>
        <p:nvSpPr>
          <p:cNvPr id="6" name="Freeform 6"/>
          <p:cNvSpPr/>
          <p:nvPr>
            <p:custDataLst>
              <p:tags r:id="rId5"/>
            </p:custDataLst>
          </p:nvPr>
        </p:nvSpPr>
        <p:spPr>
          <a:xfrm>
            <a:off x="-41426" y="18693072"/>
            <a:ext cx="16459200" cy="3053031"/>
          </a:xfrm>
          <a:custGeom>
            <a:avLst/>
            <a:gdLst/>
            <a:ahLst/>
            <a:cxnLst/>
            <a:rect l="l" t="t" r="r" b="b"/>
            <a:pathLst>
              <a:path w="16459200" h="3053031">
                <a:moveTo>
                  <a:pt x="0" y="0"/>
                </a:moveTo>
                <a:lnTo>
                  <a:pt x="16459200" y="0"/>
                </a:lnTo>
                <a:lnTo>
                  <a:pt x="16459200" y="3053031"/>
                </a:lnTo>
                <a:lnTo>
                  <a:pt x="0" y="30530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17000"/>
            </a:blip>
            <a:stretch>
              <a:fillRect t="-144857" b="-108259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7" name="Group 7"/>
          <p:cNvGrpSpPr/>
          <p:nvPr>
            <p:custDataLst>
              <p:tags r:id="rId6"/>
            </p:custDataLst>
          </p:nvPr>
        </p:nvGrpSpPr>
        <p:grpSpPr>
          <a:xfrm>
            <a:off x="-10946" y="0"/>
            <a:ext cx="16470146" cy="21986768"/>
            <a:chOff x="0" y="0"/>
            <a:chExt cx="4660529" cy="622155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60529" cy="6221557"/>
            </a:xfrm>
            <a:custGeom>
              <a:avLst/>
              <a:gdLst/>
              <a:ahLst/>
              <a:cxnLst/>
              <a:rect l="l" t="t" r="r" b="b"/>
              <a:pathLst>
                <a:path w="4660529" h="6221557">
                  <a:moveTo>
                    <a:pt x="4660529" y="279400"/>
                  </a:moveTo>
                  <a:lnTo>
                    <a:pt x="4660529" y="0"/>
                  </a:lnTo>
                  <a:lnTo>
                    <a:pt x="0" y="0"/>
                  </a:lnTo>
                  <a:lnTo>
                    <a:pt x="0" y="6221557"/>
                  </a:lnTo>
                  <a:lnTo>
                    <a:pt x="4660529" y="6221557"/>
                  </a:lnTo>
                  <a:lnTo>
                    <a:pt x="4660529" y="279400"/>
                  </a:lnTo>
                  <a:close/>
                  <a:moveTo>
                    <a:pt x="4581789" y="279400"/>
                  </a:moveTo>
                  <a:lnTo>
                    <a:pt x="4581789" y="6142817"/>
                  </a:lnTo>
                  <a:lnTo>
                    <a:pt x="78740" y="6142817"/>
                  </a:lnTo>
                  <a:lnTo>
                    <a:pt x="78740" y="78740"/>
                  </a:lnTo>
                  <a:lnTo>
                    <a:pt x="4581789" y="78740"/>
                  </a:lnTo>
                  <a:lnTo>
                    <a:pt x="4581789" y="279400"/>
                  </a:lnTo>
                  <a:close/>
                </a:path>
              </a:pathLst>
            </a:custGeom>
            <a:solidFill>
              <a:srgbClr val="7E7A7A"/>
            </a:solidFill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C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984283" y="2557632"/>
            <a:ext cx="13755349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endParaRPr/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953613" y="18809700"/>
            <a:ext cx="14530186" cy="2979960"/>
            <a:chOff x="0" y="0"/>
            <a:chExt cx="19373582" cy="3973280"/>
          </a:xfrm>
        </p:grpSpPr>
        <p:sp>
          <p:nvSpPr>
            <p:cNvPr id="4" name="TextBox 4"/>
            <p:cNvSpPr txBox="1"/>
            <p:nvPr/>
          </p:nvSpPr>
          <p:spPr>
            <a:xfrm>
              <a:off x="148" y="-114300"/>
              <a:ext cx="19373434" cy="12454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39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350557"/>
              <a:ext cx="19373434" cy="622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>
            <p:custDataLst>
              <p:tags r:id="rId3"/>
            </p:custDataLst>
          </p:nvPr>
        </p:nvSpPr>
        <p:spPr>
          <a:xfrm>
            <a:off x="1340979" y="21505438"/>
            <a:ext cx="13755349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endParaRPr/>
          </a:p>
        </p:txBody>
      </p:sp>
      <p:sp>
        <p:nvSpPr>
          <p:cNvPr id="7" name="TextBox 7"/>
          <p:cNvSpPr txBox="1"/>
          <p:nvPr>
            <p:custDataLst>
              <p:tags r:id="rId4"/>
            </p:custDataLst>
          </p:nvPr>
        </p:nvSpPr>
        <p:spPr>
          <a:xfrm>
            <a:off x="820073" y="2802883"/>
            <a:ext cx="14819054" cy="190790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90"/>
              </a:lnSpc>
            </a:pPr>
            <a:r>
              <a:rPr lang="en-US" sz="5064" b="1" spc="709" dirty="0">
                <a:solidFill>
                  <a:srgbClr val="000000"/>
                </a:solidFill>
                <a:latin typeface="Montserrat Extra-Light Bold"/>
              </a:rPr>
              <a:t>Phase 2 | </a:t>
            </a:r>
            <a:r>
              <a:rPr lang="en-US" sz="5064" b="1" spc="709" dirty="0" err="1">
                <a:solidFill>
                  <a:srgbClr val="000000"/>
                </a:solidFill>
                <a:latin typeface="Montserrat Extra-Light"/>
              </a:rPr>
              <a:t>Constituer</a:t>
            </a:r>
            <a:r>
              <a:rPr lang="en-US" sz="5064" b="1" spc="709" dirty="0">
                <a:solidFill>
                  <a:srgbClr val="000000"/>
                </a:solidFill>
                <a:latin typeface="Montserrat Extra-Light"/>
              </a:rPr>
              <a:t> </a:t>
            </a:r>
            <a:r>
              <a:rPr lang="en-US" sz="5064" b="1" spc="709" dirty="0" err="1">
                <a:solidFill>
                  <a:srgbClr val="000000"/>
                </a:solidFill>
                <a:latin typeface="Montserrat Extra-Light"/>
              </a:rPr>
              <a:t>une</a:t>
            </a:r>
            <a:r>
              <a:rPr lang="en-US" sz="5064" b="1" spc="709" dirty="0">
                <a:solidFill>
                  <a:srgbClr val="000000"/>
                </a:solidFill>
                <a:latin typeface="Montserrat Extra-Light"/>
              </a:rPr>
              <a:t> </a:t>
            </a:r>
            <a:r>
              <a:rPr lang="en-US" sz="5064" b="1" spc="709" dirty="0" err="1">
                <a:solidFill>
                  <a:srgbClr val="000000"/>
                </a:solidFill>
                <a:latin typeface="Montserrat Extra-Light"/>
              </a:rPr>
              <a:t>banque</a:t>
            </a:r>
            <a:r>
              <a:rPr lang="en-US" sz="5064" b="1" spc="709" dirty="0">
                <a:solidFill>
                  <a:srgbClr val="000000"/>
                </a:solidFill>
                <a:latin typeface="Montserrat Extra-Light"/>
              </a:rPr>
              <a:t> </a:t>
            </a:r>
            <a:r>
              <a:rPr lang="en-US" sz="5064" b="1" spc="709" dirty="0" err="1">
                <a:solidFill>
                  <a:srgbClr val="000000"/>
                </a:solidFill>
                <a:latin typeface="Montserrat Extra-Light"/>
              </a:rPr>
              <a:t>d'images</a:t>
            </a:r>
            <a:endParaRPr lang="en-US" sz="5064" b="1" spc="709" dirty="0">
              <a:solidFill>
                <a:srgbClr val="000000"/>
              </a:solidFill>
              <a:latin typeface="Montserrat Extra-Light"/>
            </a:endParaRPr>
          </a:p>
          <a:p>
            <a:pPr>
              <a:lnSpc>
                <a:spcPts val="3639"/>
              </a:lnSpc>
            </a:pPr>
            <a:endParaRPr lang="en-US" sz="5064" spc="709" dirty="0">
              <a:solidFill>
                <a:srgbClr val="000000"/>
              </a:solidFill>
              <a:latin typeface="Montserrat Extra-Light"/>
            </a:endParaRPr>
          </a:p>
          <a:p>
            <a:pPr>
              <a:lnSpc>
                <a:spcPts val="7090"/>
              </a:lnSpc>
            </a:pPr>
            <a:r>
              <a:rPr lang="en-US" sz="5064" spc="709" dirty="0">
                <a:solidFill>
                  <a:srgbClr val="000000"/>
                </a:solidFill>
                <a:latin typeface="Montserrat Extra-Light"/>
              </a:rPr>
              <a:t>Les images </a:t>
            </a:r>
            <a:r>
              <a:rPr lang="en-US" sz="5064" spc="709" dirty="0" err="1">
                <a:solidFill>
                  <a:srgbClr val="000000"/>
                </a:solidFill>
                <a:latin typeface="Montserrat Extra-Light"/>
              </a:rPr>
              <a:t>peuvent</a:t>
            </a:r>
            <a:r>
              <a:rPr lang="en-US" sz="5064" spc="709" dirty="0">
                <a:solidFill>
                  <a:srgbClr val="000000"/>
                </a:solidFill>
                <a:latin typeface="Montserrat Extra-Light"/>
              </a:rPr>
              <a:t> </a:t>
            </a:r>
            <a:r>
              <a:rPr lang="en-US" sz="5064" spc="709" dirty="0" err="1">
                <a:solidFill>
                  <a:srgbClr val="000000"/>
                </a:solidFill>
                <a:latin typeface="Montserrat Extra-Light"/>
              </a:rPr>
              <a:t>être</a:t>
            </a:r>
            <a:r>
              <a:rPr lang="en-US" sz="5064" spc="709" dirty="0">
                <a:solidFill>
                  <a:srgbClr val="000000"/>
                </a:solidFill>
                <a:latin typeface="Montserrat Extra-Light"/>
              </a:rPr>
              <a:t> </a:t>
            </a:r>
            <a:r>
              <a:rPr lang="en-US" sz="5064" spc="709" dirty="0" err="1">
                <a:solidFill>
                  <a:srgbClr val="000000"/>
                </a:solidFill>
                <a:latin typeface="Montserrat Extra-Light"/>
              </a:rPr>
              <a:t>regroupées</a:t>
            </a:r>
            <a:r>
              <a:rPr lang="en-US" sz="5064" spc="709" dirty="0">
                <a:solidFill>
                  <a:srgbClr val="000000"/>
                </a:solidFill>
                <a:latin typeface="Montserrat Extra-Light"/>
              </a:rPr>
              <a:t> dans un </a:t>
            </a:r>
            <a:r>
              <a:rPr lang="en-US" sz="5064" spc="709" dirty="0" err="1">
                <a:solidFill>
                  <a:srgbClr val="000000"/>
                </a:solidFill>
                <a:latin typeface="Montserrat Extra-Light"/>
              </a:rPr>
              <a:t>fichier</a:t>
            </a:r>
            <a:r>
              <a:rPr lang="en-US" sz="5064" spc="709" dirty="0">
                <a:solidFill>
                  <a:srgbClr val="000000"/>
                </a:solidFill>
                <a:latin typeface="Montserrat Extra-Light"/>
              </a:rPr>
              <a:t> au nom de </a:t>
            </a:r>
            <a:r>
              <a:rPr lang="en-US" sz="5064" spc="709" dirty="0" err="1">
                <a:solidFill>
                  <a:srgbClr val="000000"/>
                </a:solidFill>
                <a:latin typeface="Montserrat Extra-Light"/>
              </a:rPr>
              <a:t>l'élève</a:t>
            </a:r>
            <a:r>
              <a:rPr lang="en-US" sz="5064" spc="709" dirty="0">
                <a:solidFill>
                  <a:srgbClr val="000000"/>
                </a:solidFill>
                <a:latin typeface="Montserrat Extra-Light"/>
              </a:rPr>
              <a:t>. Il </a:t>
            </a:r>
            <a:r>
              <a:rPr lang="en-US" sz="5064" spc="709" dirty="0" err="1">
                <a:solidFill>
                  <a:srgbClr val="000000"/>
                </a:solidFill>
                <a:latin typeface="Montserrat Extra-Light"/>
              </a:rPr>
              <a:t>est</a:t>
            </a:r>
            <a:r>
              <a:rPr lang="en-US" sz="5064" spc="709" dirty="0">
                <a:solidFill>
                  <a:srgbClr val="000000"/>
                </a:solidFill>
                <a:latin typeface="Montserrat Extra-Light"/>
              </a:rPr>
              <a:t> possible </a:t>
            </a:r>
            <a:r>
              <a:rPr lang="en-US" sz="5064" spc="709" dirty="0" err="1">
                <a:solidFill>
                  <a:srgbClr val="000000"/>
                </a:solidFill>
                <a:latin typeface="Montserrat Extra-Light"/>
              </a:rPr>
              <a:t>d'en</a:t>
            </a:r>
            <a:r>
              <a:rPr lang="en-US" sz="5064" spc="709" dirty="0">
                <a:solidFill>
                  <a:srgbClr val="000000"/>
                </a:solidFill>
                <a:latin typeface="Montserrat Extra-Light"/>
              </a:rPr>
              <a:t> </a:t>
            </a:r>
            <a:r>
              <a:rPr lang="en-US" sz="5064" spc="709" dirty="0" err="1">
                <a:solidFill>
                  <a:srgbClr val="000000"/>
                </a:solidFill>
                <a:latin typeface="Montserrat Extra-Light"/>
              </a:rPr>
              <a:t>imprimer</a:t>
            </a:r>
            <a:r>
              <a:rPr lang="en-US" sz="5064" spc="709" dirty="0">
                <a:solidFill>
                  <a:srgbClr val="000000"/>
                </a:solidFill>
                <a:latin typeface="Montserrat Extra-Light"/>
              </a:rPr>
              <a:t> </a:t>
            </a:r>
            <a:r>
              <a:rPr lang="en-US" sz="5064" spc="709" dirty="0" err="1">
                <a:solidFill>
                  <a:srgbClr val="000000"/>
                </a:solidFill>
                <a:latin typeface="Montserrat Extra-Light"/>
              </a:rPr>
              <a:t>quelques-unes</a:t>
            </a:r>
            <a:r>
              <a:rPr lang="en-US" sz="5064" spc="709" dirty="0">
                <a:solidFill>
                  <a:srgbClr val="000000"/>
                </a:solidFill>
                <a:latin typeface="Montserrat Extra-Light"/>
              </a:rPr>
              <a:t> </a:t>
            </a:r>
            <a:r>
              <a:rPr lang="en-US" sz="5064" spc="709" dirty="0" err="1">
                <a:solidFill>
                  <a:srgbClr val="000000"/>
                </a:solidFill>
                <a:latin typeface="Montserrat Extra-Light"/>
              </a:rPr>
              <a:t>selon</a:t>
            </a:r>
            <a:r>
              <a:rPr lang="en-US" sz="5064" spc="709" dirty="0">
                <a:solidFill>
                  <a:srgbClr val="000000"/>
                </a:solidFill>
                <a:latin typeface="Montserrat Extra-Light"/>
              </a:rPr>
              <a:t> les </a:t>
            </a:r>
            <a:r>
              <a:rPr lang="en-US" sz="5064" spc="709" dirty="0" err="1">
                <a:solidFill>
                  <a:srgbClr val="000000"/>
                </a:solidFill>
                <a:latin typeface="Montserrat Extra-Light"/>
              </a:rPr>
              <a:t>disponibilités</a:t>
            </a:r>
            <a:r>
              <a:rPr lang="en-US" sz="5064" spc="709" dirty="0">
                <a:solidFill>
                  <a:srgbClr val="000000"/>
                </a:solidFill>
                <a:latin typeface="Montserrat Extra-Light"/>
              </a:rPr>
              <a:t>.</a:t>
            </a:r>
          </a:p>
          <a:p>
            <a:pPr>
              <a:lnSpc>
                <a:spcPts val="3639"/>
              </a:lnSpc>
            </a:pPr>
            <a:endParaRPr lang="en-US" sz="5064" spc="709" dirty="0">
              <a:solidFill>
                <a:srgbClr val="000000"/>
              </a:solidFill>
              <a:latin typeface="Montserrat Extra-Light"/>
            </a:endParaRPr>
          </a:p>
          <a:p>
            <a:pPr>
              <a:lnSpc>
                <a:spcPts val="7090"/>
              </a:lnSpc>
            </a:pPr>
            <a:r>
              <a:rPr lang="en-US" sz="5064" b="1" spc="709" dirty="0">
                <a:solidFill>
                  <a:srgbClr val="000000"/>
                </a:solidFill>
                <a:latin typeface="Montserrat Extra-Light Bold"/>
              </a:rPr>
              <a:t>Phase 3 | </a:t>
            </a:r>
            <a:r>
              <a:rPr lang="en-US" sz="5064" b="1" spc="709" dirty="0" err="1">
                <a:solidFill>
                  <a:srgbClr val="000000"/>
                </a:solidFill>
                <a:latin typeface="Montserrat Extra-Light"/>
              </a:rPr>
              <a:t>Déterminer</a:t>
            </a:r>
            <a:r>
              <a:rPr lang="en-US" sz="5064" b="1" spc="709" dirty="0">
                <a:solidFill>
                  <a:srgbClr val="000000"/>
                </a:solidFill>
                <a:latin typeface="Montserrat Extra-Light"/>
              </a:rPr>
              <a:t> la façon de </a:t>
            </a:r>
            <a:r>
              <a:rPr lang="en-US" sz="5064" b="1" spc="709" dirty="0" err="1">
                <a:solidFill>
                  <a:srgbClr val="000000"/>
                </a:solidFill>
                <a:latin typeface="Montserrat Extra-Light"/>
              </a:rPr>
              <a:t>réaliser</a:t>
            </a:r>
            <a:r>
              <a:rPr lang="en-US" sz="5064" b="1" spc="709" dirty="0">
                <a:solidFill>
                  <a:srgbClr val="000000"/>
                </a:solidFill>
                <a:latin typeface="Montserrat Extra-Light"/>
              </a:rPr>
              <a:t> </a:t>
            </a:r>
            <a:r>
              <a:rPr lang="en-US" sz="5064" b="1" spc="709" dirty="0" err="1">
                <a:solidFill>
                  <a:srgbClr val="000000"/>
                </a:solidFill>
                <a:latin typeface="Montserrat Extra-Light"/>
              </a:rPr>
              <a:t>l'image</a:t>
            </a:r>
            <a:endParaRPr lang="en-US" sz="5064" b="1" spc="709" dirty="0">
              <a:solidFill>
                <a:srgbClr val="000000"/>
              </a:solidFill>
              <a:latin typeface="Montserrat Extra-Light"/>
            </a:endParaRPr>
          </a:p>
          <a:p>
            <a:pPr>
              <a:lnSpc>
                <a:spcPts val="3639"/>
              </a:lnSpc>
            </a:pPr>
            <a:endParaRPr lang="en-US" sz="5064" spc="709" dirty="0">
              <a:solidFill>
                <a:srgbClr val="000000"/>
              </a:solidFill>
              <a:latin typeface="Montserrat Extra-Light"/>
            </a:endParaRPr>
          </a:p>
          <a:p>
            <a:pPr>
              <a:lnSpc>
                <a:spcPts val="7090"/>
              </a:lnSpc>
            </a:pPr>
            <a:r>
              <a:rPr lang="en-US" sz="5064" spc="709" dirty="0" err="1">
                <a:solidFill>
                  <a:srgbClr val="000000"/>
                </a:solidFill>
                <a:latin typeface="Montserrat Extra-Light"/>
              </a:rPr>
              <a:t>Voici</a:t>
            </a:r>
            <a:r>
              <a:rPr lang="en-US" sz="5064" spc="709" dirty="0">
                <a:solidFill>
                  <a:srgbClr val="000000"/>
                </a:solidFill>
                <a:latin typeface="Montserrat Extra-Light"/>
              </a:rPr>
              <a:t> les </a:t>
            </a:r>
            <a:r>
              <a:rPr lang="en-US" sz="5064" spc="709" dirty="0" err="1">
                <a:solidFill>
                  <a:srgbClr val="000000"/>
                </a:solidFill>
                <a:latin typeface="Montserrat Extra-Light"/>
              </a:rPr>
              <a:t>différentes</a:t>
            </a:r>
            <a:r>
              <a:rPr lang="en-US" sz="5064" spc="709" dirty="0">
                <a:solidFill>
                  <a:srgbClr val="000000"/>
                </a:solidFill>
                <a:latin typeface="Montserrat Extra-Light"/>
              </a:rPr>
              <a:t> façons de </a:t>
            </a:r>
            <a:r>
              <a:rPr lang="en-US" sz="5064" spc="709" dirty="0" err="1">
                <a:solidFill>
                  <a:srgbClr val="000000"/>
                </a:solidFill>
                <a:latin typeface="Montserrat Extra-Light"/>
              </a:rPr>
              <a:t>construire</a:t>
            </a:r>
            <a:r>
              <a:rPr lang="en-US" sz="5064" spc="709" dirty="0">
                <a:solidFill>
                  <a:srgbClr val="000000"/>
                </a:solidFill>
                <a:latin typeface="Montserrat Extra-Light"/>
              </a:rPr>
              <a:t> </a:t>
            </a:r>
            <a:r>
              <a:rPr lang="en-US" sz="5064" spc="709" dirty="0" err="1">
                <a:solidFill>
                  <a:srgbClr val="000000"/>
                </a:solidFill>
                <a:latin typeface="Montserrat Extra-Light"/>
              </a:rPr>
              <a:t>une</a:t>
            </a:r>
            <a:r>
              <a:rPr lang="en-US" sz="5064" spc="709" dirty="0">
                <a:solidFill>
                  <a:srgbClr val="000000"/>
                </a:solidFill>
                <a:latin typeface="Montserrat Extra-Light"/>
              </a:rPr>
              <a:t> image </a:t>
            </a:r>
            <a:r>
              <a:rPr lang="en-US" sz="5064" spc="709" dirty="0" err="1">
                <a:solidFill>
                  <a:srgbClr val="000000"/>
                </a:solidFill>
                <a:latin typeface="Montserrat Extra-Light"/>
              </a:rPr>
              <a:t>réaliste</a:t>
            </a:r>
            <a:r>
              <a:rPr lang="en-US" sz="5064" spc="709" dirty="0">
                <a:solidFill>
                  <a:srgbClr val="000000"/>
                </a:solidFill>
                <a:latin typeface="Montserrat Extra-Light"/>
              </a:rPr>
              <a:t> de feu sur le </a:t>
            </a:r>
            <a:r>
              <a:rPr lang="en-US" sz="5064" spc="709" dirty="0" err="1">
                <a:solidFill>
                  <a:srgbClr val="000000"/>
                </a:solidFill>
                <a:latin typeface="Montserrat Extra-Light"/>
              </a:rPr>
              <a:t>canevas</a:t>
            </a:r>
            <a:r>
              <a:rPr lang="en-US" sz="5064" spc="709" dirty="0">
                <a:solidFill>
                  <a:srgbClr val="000000"/>
                </a:solidFill>
                <a:latin typeface="Montserrat Extra-Light"/>
              </a:rPr>
              <a:t> :</a:t>
            </a:r>
          </a:p>
          <a:p>
            <a:pPr>
              <a:lnSpc>
                <a:spcPts val="3639"/>
              </a:lnSpc>
            </a:pPr>
            <a:endParaRPr lang="en-US" sz="5064" spc="709" dirty="0">
              <a:solidFill>
                <a:srgbClr val="000000"/>
              </a:solidFill>
              <a:latin typeface="Montserrat Extra-Light"/>
            </a:endParaRPr>
          </a:p>
          <a:p>
            <a:pPr marL="1093415" lvl="1" indent="-546707">
              <a:lnSpc>
                <a:spcPts val="7090"/>
              </a:lnSpc>
              <a:buFont typeface="Arial"/>
              <a:buChar char="•"/>
            </a:pPr>
            <a:r>
              <a:rPr lang="en-US" sz="5064" spc="709" dirty="0">
                <a:solidFill>
                  <a:srgbClr val="000000"/>
                </a:solidFill>
                <a:latin typeface="Montserrat Extra-Light"/>
              </a:rPr>
              <a:t>en observant </a:t>
            </a:r>
            <a:r>
              <a:rPr lang="en-US" sz="5064" spc="709" dirty="0" err="1">
                <a:solidFill>
                  <a:srgbClr val="000000"/>
                </a:solidFill>
                <a:latin typeface="Montserrat Extra-Light"/>
              </a:rPr>
              <a:t>l'image</a:t>
            </a:r>
            <a:endParaRPr lang="en-US" sz="5064" spc="709" dirty="0">
              <a:solidFill>
                <a:srgbClr val="000000"/>
              </a:solidFill>
              <a:latin typeface="Montserrat Extra-Light"/>
            </a:endParaRPr>
          </a:p>
          <a:p>
            <a:pPr marL="1093415" lvl="1" indent="-546707">
              <a:lnSpc>
                <a:spcPts val="7090"/>
              </a:lnSpc>
              <a:buFont typeface="Arial"/>
              <a:buChar char="•"/>
            </a:pPr>
            <a:r>
              <a:rPr lang="en-US" sz="5064" spc="709" dirty="0">
                <a:solidFill>
                  <a:srgbClr val="000000"/>
                </a:solidFill>
                <a:latin typeface="Montserrat Extra-Light"/>
              </a:rPr>
              <a:t>en </a:t>
            </a:r>
            <a:r>
              <a:rPr lang="en-US" sz="5064" spc="709" dirty="0" err="1">
                <a:solidFill>
                  <a:srgbClr val="000000"/>
                </a:solidFill>
                <a:latin typeface="Montserrat Extra-Light"/>
              </a:rPr>
              <a:t>calquant</a:t>
            </a:r>
            <a:r>
              <a:rPr lang="en-US" sz="5064" spc="709" dirty="0">
                <a:solidFill>
                  <a:srgbClr val="000000"/>
                </a:solidFill>
                <a:latin typeface="Montserrat Extra-Light"/>
              </a:rPr>
              <a:t> </a:t>
            </a:r>
            <a:r>
              <a:rPr lang="en-US" sz="5064" spc="709" dirty="0" err="1">
                <a:solidFill>
                  <a:srgbClr val="000000"/>
                </a:solidFill>
                <a:latin typeface="Montserrat Extra-Light"/>
              </a:rPr>
              <a:t>l'image</a:t>
            </a:r>
            <a:endParaRPr lang="en-US" sz="5064" spc="709" dirty="0">
              <a:solidFill>
                <a:srgbClr val="000000"/>
              </a:solidFill>
              <a:latin typeface="Montserrat Extra-Light"/>
            </a:endParaRPr>
          </a:p>
          <a:p>
            <a:pPr marL="1093415" lvl="1" indent="-546707">
              <a:lnSpc>
                <a:spcPts val="7090"/>
              </a:lnSpc>
              <a:buFont typeface="Arial"/>
              <a:buChar char="•"/>
            </a:pPr>
            <a:r>
              <a:rPr lang="en-US" sz="5064" spc="709" dirty="0">
                <a:solidFill>
                  <a:srgbClr val="000000"/>
                </a:solidFill>
                <a:latin typeface="Montserrat Extra-Light"/>
              </a:rPr>
              <a:t>en </a:t>
            </a:r>
            <a:r>
              <a:rPr lang="en-US" sz="5064" spc="709" dirty="0" err="1">
                <a:solidFill>
                  <a:srgbClr val="000000"/>
                </a:solidFill>
                <a:latin typeface="Montserrat Extra-Light"/>
              </a:rPr>
              <a:t>utilisant</a:t>
            </a:r>
            <a:r>
              <a:rPr lang="en-US" sz="5064" spc="709" dirty="0">
                <a:solidFill>
                  <a:srgbClr val="000000"/>
                </a:solidFill>
                <a:latin typeface="Montserrat Extra-Light"/>
              </a:rPr>
              <a:t> un papier </a:t>
            </a:r>
            <a:r>
              <a:rPr lang="en-US" sz="5064" spc="709" dirty="0" err="1">
                <a:solidFill>
                  <a:srgbClr val="000000"/>
                </a:solidFill>
                <a:latin typeface="Montserrat Extra-Light"/>
              </a:rPr>
              <a:t>carbone</a:t>
            </a:r>
            <a:r>
              <a:rPr lang="en-US" sz="5064" spc="709" dirty="0">
                <a:solidFill>
                  <a:srgbClr val="000000"/>
                </a:solidFill>
                <a:latin typeface="Montserrat Extra-Light"/>
              </a:rPr>
              <a:t> pour </a:t>
            </a:r>
            <a:r>
              <a:rPr lang="en-US" sz="5064" spc="709" dirty="0" err="1">
                <a:solidFill>
                  <a:srgbClr val="000000"/>
                </a:solidFill>
                <a:latin typeface="Montserrat Extra-Light"/>
              </a:rPr>
              <a:t>transférer</a:t>
            </a:r>
            <a:r>
              <a:rPr lang="en-US" sz="5064" spc="709" dirty="0">
                <a:solidFill>
                  <a:srgbClr val="000000"/>
                </a:solidFill>
                <a:latin typeface="Montserrat Extra-Light"/>
              </a:rPr>
              <a:t> </a:t>
            </a:r>
            <a:r>
              <a:rPr lang="en-US" sz="5064" spc="709" dirty="0" err="1">
                <a:solidFill>
                  <a:srgbClr val="000000"/>
                </a:solidFill>
                <a:latin typeface="Montserrat Extra-Light"/>
              </a:rPr>
              <a:t>l'image</a:t>
            </a:r>
            <a:endParaRPr lang="en-US" sz="5064" spc="709" dirty="0">
              <a:solidFill>
                <a:srgbClr val="000000"/>
              </a:solidFill>
              <a:latin typeface="Montserrat Extra-Light"/>
            </a:endParaRPr>
          </a:p>
          <a:p>
            <a:pPr marL="1093415" lvl="1" indent="-546707">
              <a:lnSpc>
                <a:spcPts val="7090"/>
              </a:lnSpc>
              <a:buFont typeface="Arial"/>
              <a:buChar char="•"/>
            </a:pPr>
            <a:r>
              <a:rPr lang="en-US" sz="5064" spc="709" dirty="0">
                <a:solidFill>
                  <a:srgbClr val="000000"/>
                </a:solidFill>
                <a:latin typeface="Montserrat Extra-Light"/>
              </a:rPr>
              <a:t>en </a:t>
            </a:r>
            <a:r>
              <a:rPr lang="en-US" sz="5064" spc="709" dirty="0" err="1">
                <a:solidFill>
                  <a:srgbClr val="000000"/>
                </a:solidFill>
                <a:latin typeface="Montserrat Extra-Light"/>
              </a:rPr>
              <a:t>utilisant</a:t>
            </a:r>
            <a:r>
              <a:rPr lang="en-US" sz="5064" spc="709" dirty="0">
                <a:solidFill>
                  <a:srgbClr val="000000"/>
                </a:solidFill>
                <a:latin typeface="Montserrat Extra-Light"/>
              </a:rPr>
              <a:t> un </a:t>
            </a:r>
            <a:r>
              <a:rPr lang="en-US" sz="5064" spc="709" dirty="0" err="1">
                <a:solidFill>
                  <a:srgbClr val="000000"/>
                </a:solidFill>
                <a:latin typeface="Montserrat Extra-Light"/>
              </a:rPr>
              <a:t>projecteur</a:t>
            </a:r>
            <a:endParaRPr lang="en-US" sz="5064" spc="709" dirty="0">
              <a:solidFill>
                <a:srgbClr val="000000"/>
              </a:solidFill>
              <a:latin typeface="Montserrat Extra-Light"/>
            </a:endParaRPr>
          </a:p>
          <a:p>
            <a:pPr marL="1093415" lvl="1" indent="-546707">
              <a:lnSpc>
                <a:spcPts val="7090"/>
              </a:lnSpc>
              <a:buFont typeface="Arial"/>
              <a:buChar char="•"/>
            </a:pPr>
            <a:r>
              <a:rPr lang="en-US" sz="5064" spc="709" dirty="0">
                <a:solidFill>
                  <a:srgbClr val="000000"/>
                </a:solidFill>
                <a:latin typeface="Montserrat Extra-Light"/>
              </a:rPr>
              <a:t>en </a:t>
            </a:r>
            <a:r>
              <a:rPr lang="en-US" sz="5064" spc="709" dirty="0" err="1">
                <a:solidFill>
                  <a:srgbClr val="000000"/>
                </a:solidFill>
                <a:latin typeface="Montserrat Extra-Light"/>
              </a:rPr>
              <a:t>procédant</a:t>
            </a:r>
            <a:r>
              <a:rPr lang="en-US" sz="5064" spc="709" dirty="0">
                <a:solidFill>
                  <a:srgbClr val="000000"/>
                </a:solidFill>
                <a:latin typeface="Montserrat Extra-Light"/>
              </a:rPr>
              <a:t> par </a:t>
            </a:r>
            <a:r>
              <a:rPr lang="en-US" sz="5064" spc="709" dirty="0" err="1">
                <a:solidFill>
                  <a:srgbClr val="000000"/>
                </a:solidFill>
                <a:latin typeface="Montserrat Extra-Light"/>
              </a:rPr>
              <a:t>une</a:t>
            </a:r>
            <a:r>
              <a:rPr lang="en-US" sz="5064" spc="709" dirty="0">
                <a:solidFill>
                  <a:srgbClr val="000000"/>
                </a:solidFill>
                <a:latin typeface="Montserrat Extra-Light"/>
              </a:rPr>
              <a:t> mise aux </a:t>
            </a:r>
            <a:r>
              <a:rPr lang="en-US" sz="5064" spc="709" dirty="0" err="1">
                <a:solidFill>
                  <a:srgbClr val="000000"/>
                </a:solidFill>
                <a:latin typeface="Montserrat Extra-Light"/>
              </a:rPr>
              <a:t>carreaux</a:t>
            </a:r>
            <a:endParaRPr lang="en-US" sz="5064" spc="709" dirty="0">
              <a:solidFill>
                <a:srgbClr val="000000"/>
              </a:solidFill>
              <a:latin typeface="Montserrat Extra-Light"/>
            </a:endParaRPr>
          </a:p>
        </p:txBody>
      </p:sp>
      <p:sp>
        <p:nvSpPr>
          <p:cNvPr id="8" name="TextBox 8"/>
          <p:cNvSpPr txBox="1"/>
          <p:nvPr>
            <p:custDataLst>
              <p:tags r:id="rId5"/>
            </p:custDataLst>
          </p:nvPr>
        </p:nvSpPr>
        <p:spPr>
          <a:xfrm>
            <a:off x="10946" y="1000083"/>
            <a:ext cx="16459200" cy="1209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72"/>
              </a:lnSpc>
            </a:pPr>
            <a:r>
              <a:rPr lang="en-US" sz="7123" spc="997" dirty="0">
                <a:solidFill>
                  <a:srgbClr val="882A06"/>
                </a:solidFill>
                <a:latin typeface="Arbutus Slab"/>
              </a:rPr>
              <a:t>ORGANISATION (suite)</a:t>
            </a:r>
          </a:p>
        </p:txBody>
      </p:sp>
      <p:sp>
        <p:nvSpPr>
          <p:cNvPr id="9" name="Freeform 9"/>
          <p:cNvSpPr/>
          <p:nvPr>
            <p:custDataLst>
              <p:tags r:id="rId6"/>
            </p:custDataLst>
          </p:nvPr>
        </p:nvSpPr>
        <p:spPr>
          <a:xfrm>
            <a:off x="0" y="18773165"/>
            <a:ext cx="16459200" cy="3053031"/>
          </a:xfrm>
          <a:custGeom>
            <a:avLst/>
            <a:gdLst/>
            <a:ahLst/>
            <a:cxnLst/>
            <a:rect l="l" t="t" r="r" b="b"/>
            <a:pathLst>
              <a:path w="16459200" h="3053031">
                <a:moveTo>
                  <a:pt x="0" y="0"/>
                </a:moveTo>
                <a:lnTo>
                  <a:pt x="16459200" y="0"/>
                </a:lnTo>
                <a:lnTo>
                  <a:pt x="16459200" y="3053030"/>
                </a:lnTo>
                <a:lnTo>
                  <a:pt x="0" y="30530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17000"/>
            </a:blip>
            <a:stretch>
              <a:fillRect t="-144857" b="-108259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0" name="Group 10"/>
          <p:cNvGrpSpPr/>
          <p:nvPr>
            <p:custDataLst>
              <p:tags r:id="rId7"/>
            </p:custDataLst>
          </p:nvPr>
        </p:nvGrpSpPr>
        <p:grpSpPr>
          <a:xfrm>
            <a:off x="-31418" y="0"/>
            <a:ext cx="16479672" cy="21986768"/>
            <a:chOff x="0" y="0"/>
            <a:chExt cx="4663224" cy="622155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663224" cy="6221557"/>
            </a:xfrm>
            <a:custGeom>
              <a:avLst/>
              <a:gdLst/>
              <a:ahLst/>
              <a:cxnLst/>
              <a:rect l="l" t="t" r="r" b="b"/>
              <a:pathLst>
                <a:path w="4663224" h="6221557">
                  <a:moveTo>
                    <a:pt x="4663224" y="279400"/>
                  </a:moveTo>
                  <a:lnTo>
                    <a:pt x="4663224" y="0"/>
                  </a:lnTo>
                  <a:lnTo>
                    <a:pt x="0" y="0"/>
                  </a:lnTo>
                  <a:lnTo>
                    <a:pt x="0" y="6221557"/>
                  </a:lnTo>
                  <a:lnTo>
                    <a:pt x="4663224" y="6221557"/>
                  </a:lnTo>
                  <a:lnTo>
                    <a:pt x="4663224" y="279400"/>
                  </a:lnTo>
                  <a:close/>
                  <a:moveTo>
                    <a:pt x="4584484" y="279400"/>
                  </a:moveTo>
                  <a:lnTo>
                    <a:pt x="4584484" y="6142817"/>
                  </a:lnTo>
                  <a:lnTo>
                    <a:pt x="78740" y="6142817"/>
                  </a:lnTo>
                  <a:lnTo>
                    <a:pt x="78740" y="78740"/>
                  </a:lnTo>
                  <a:lnTo>
                    <a:pt x="4584484" y="78740"/>
                  </a:lnTo>
                  <a:lnTo>
                    <a:pt x="4584484" y="279400"/>
                  </a:lnTo>
                  <a:close/>
                </a:path>
              </a:pathLst>
            </a:custGeom>
            <a:solidFill>
              <a:srgbClr val="7E7A7A"/>
            </a:solidFill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C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 rot="5400000">
            <a:off x="4521893" y="10120633"/>
            <a:ext cx="21945600" cy="1704335"/>
          </a:xfrm>
          <a:custGeom>
            <a:avLst/>
            <a:gdLst/>
            <a:ahLst/>
            <a:cxnLst/>
            <a:rect l="l" t="t" r="r" b="b"/>
            <a:pathLst>
              <a:path w="21945600" h="1704335">
                <a:moveTo>
                  <a:pt x="0" y="0"/>
                </a:moveTo>
                <a:lnTo>
                  <a:pt x="21945600" y="0"/>
                </a:lnTo>
                <a:lnTo>
                  <a:pt x="21945600" y="1704334"/>
                </a:lnTo>
                <a:lnTo>
                  <a:pt x="0" y="1704334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alphaModFix amt="41000"/>
            </a:blip>
            <a:stretch>
              <a:fillRect t="-33333" b="-725089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>
            <p:custDataLst>
              <p:tags r:id="rId2"/>
            </p:custDataLst>
          </p:nvPr>
        </p:nvSpPr>
        <p:spPr>
          <a:xfrm>
            <a:off x="0" y="3429826"/>
            <a:ext cx="16459200" cy="18515774"/>
          </a:xfrm>
          <a:custGeom>
            <a:avLst/>
            <a:gdLst/>
            <a:ahLst/>
            <a:cxnLst/>
            <a:rect l="l" t="t" r="r" b="b"/>
            <a:pathLst>
              <a:path w="16459200" h="18515774">
                <a:moveTo>
                  <a:pt x="0" y="0"/>
                </a:moveTo>
                <a:lnTo>
                  <a:pt x="16459200" y="0"/>
                </a:lnTo>
                <a:lnTo>
                  <a:pt x="16459200" y="18515774"/>
                </a:lnTo>
                <a:lnTo>
                  <a:pt x="0" y="18515774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alphaModFix amt="17000"/>
            </a:blip>
            <a:stretch>
              <a:fillRect l="-44047" t="-9518" r="-44047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4" name="Group 4"/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12003902" y="10374813"/>
            <a:ext cx="4342959" cy="4342942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7"/>
              <a:stretch>
                <a:fillRect l="-24976" r="-24976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7" name="Group 7"/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7275640" y="2244165"/>
            <a:ext cx="4924282" cy="4924263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8"/>
              <a:stretch>
                <a:fillRect l="-7730" r="-42222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9" name="Group 9"/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3710178" y="3825748"/>
            <a:ext cx="4160237" cy="4160220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9"/>
              <a:stretch>
                <a:fillRect l="-16592" r="-16592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1" name="Group 11"/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4993340" y="14135869"/>
            <a:ext cx="3225314" cy="3225301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0"/>
              <a:stretch>
                <a:fillRect l="-24976" r="-24976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3" name="Group 13"/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7777111" y="16116688"/>
            <a:ext cx="5570579" cy="5570556"/>
            <a:chOff x="0" y="0"/>
            <a:chExt cx="6350000" cy="634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1"/>
              <a:stretch>
                <a:fillRect t="-24976" b="-24976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5" name="Group 15"/>
          <p:cNvGrpSpPr>
            <a:grpSpLocks noChangeAspect="1"/>
          </p:cNvGrpSpPr>
          <p:nvPr>
            <p:custDataLst>
              <p:tags r:id="rId8"/>
            </p:custDataLst>
          </p:nvPr>
        </p:nvGrpSpPr>
        <p:grpSpPr>
          <a:xfrm rot="1360445">
            <a:off x="7688541" y="9529348"/>
            <a:ext cx="3432591" cy="3432578"/>
            <a:chOff x="0" y="0"/>
            <a:chExt cx="6350000" cy="63499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2"/>
              <a:stretch>
                <a:fillRect l="-24976" r="-24976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7" name="Freeform 17"/>
          <p:cNvSpPr/>
          <p:nvPr>
            <p:custDataLst>
              <p:tags r:id="rId9"/>
            </p:custDataLst>
          </p:nvPr>
        </p:nvSpPr>
        <p:spPr>
          <a:xfrm rot="-321367">
            <a:off x="162299" y="1432575"/>
            <a:ext cx="4426751" cy="5735852"/>
          </a:xfrm>
          <a:custGeom>
            <a:avLst/>
            <a:gdLst/>
            <a:ahLst/>
            <a:cxnLst/>
            <a:rect l="l" t="t" r="r" b="b"/>
            <a:pathLst>
              <a:path w="4426751" h="5735852">
                <a:moveTo>
                  <a:pt x="0" y="0"/>
                </a:moveTo>
                <a:lnTo>
                  <a:pt x="4426751" y="0"/>
                </a:lnTo>
                <a:lnTo>
                  <a:pt x="4426751" y="5735852"/>
                </a:lnTo>
                <a:lnTo>
                  <a:pt x="0" y="5735852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 l="-14786" r="-14786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Freeform 18"/>
          <p:cNvSpPr/>
          <p:nvPr>
            <p:custDataLst>
              <p:tags r:id="rId10"/>
            </p:custDataLst>
          </p:nvPr>
        </p:nvSpPr>
        <p:spPr>
          <a:xfrm rot="6276140">
            <a:off x="1605944" y="4867844"/>
            <a:ext cx="308747" cy="2694520"/>
          </a:xfrm>
          <a:custGeom>
            <a:avLst/>
            <a:gdLst/>
            <a:ahLst/>
            <a:cxnLst/>
            <a:rect l="l" t="t" r="r" b="b"/>
            <a:pathLst>
              <a:path w="308747" h="2694520">
                <a:moveTo>
                  <a:pt x="0" y="0"/>
                </a:moveTo>
                <a:lnTo>
                  <a:pt x="308747" y="0"/>
                </a:lnTo>
                <a:lnTo>
                  <a:pt x="308747" y="2694521"/>
                </a:lnTo>
                <a:lnTo>
                  <a:pt x="0" y="2694521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9" name="Freeform 19"/>
          <p:cNvSpPr/>
          <p:nvPr>
            <p:custDataLst>
              <p:tags r:id="rId11"/>
            </p:custDataLst>
          </p:nvPr>
        </p:nvSpPr>
        <p:spPr>
          <a:xfrm>
            <a:off x="-649004" y="8777050"/>
            <a:ext cx="8519419" cy="4937176"/>
          </a:xfrm>
          <a:custGeom>
            <a:avLst/>
            <a:gdLst/>
            <a:ahLst/>
            <a:cxnLst/>
            <a:rect l="l" t="t" r="r" b="b"/>
            <a:pathLst>
              <a:path w="8519419" h="4937176">
                <a:moveTo>
                  <a:pt x="0" y="0"/>
                </a:moveTo>
                <a:lnTo>
                  <a:pt x="8519419" y="0"/>
                </a:lnTo>
                <a:lnTo>
                  <a:pt x="8519419" y="4937175"/>
                </a:lnTo>
                <a:lnTo>
                  <a:pt x="0" y="4937175"/>
                </a:lnTo>
                <a:lnTo>
                  <a:pt x="0" y="0"/>
                </a:lnTo>
                <a:close/>
              </a:path>
            </a:pathLst>
          </a:custGeom>
          <a:blipFill>
            <a:blip r:embed="rId35"/>
            <a:stretch>
              <a:fillRect l="-502" t="-15707" r="-48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20" name="Group 20"/>
          <p:cNvGrpSpPr>
            <a:grpSpLocks noChangeAspect="1"/>
          </p:cNvGrpSpPr>
          <p:nvPr>
            <p:custDataLst>
              <p:tags r:id="rId12"/>
            </p:custDataLst>
          </p:nvPr>
        </p:nvGrpSpPr>
        <p:grpSpPr>
          <a:xfrm>
            <a:off x="417656" y="16116688"/>
            <a:ext cx="4825852" cy="4825833"/>
            <a:chOff x="0" y="0"/>
            <a:chExt cx="6350000" cy="634997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6"/>
              <a:stretch>
                <a:fillRect l="-24999" r="-24999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" name="TextBox 6"/>
          <p:cNvSpPr txBox="1"/>
          <p:nvPr>
            <p:custDataLst>
              <p:tags r:id="rId13"/>
            </p:custDataLst>
          </p:nvPr>
        </p:nvSpPr>
        <p:spPr>
          <a:xfrm>
            <a:off x="-10947" y="941028"/>
            <a:ext cx="16459200" cy="1268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2"/>
              </a:lnSpc>
            </a:pPr>
            <a:r>
              <a:rPr lang="en-US" sz="7423" spc="1039" dirty="0">
                <a:solidFill>
                  <a:srgbClr val="882A06"/>
                </a:solidFill>
                <a:latin typeface="Arbutus Slab"/>
              </a:rPr>
              <a:t>ORGANISATION (suite)</a:t>
            </a:r>
          </a:p>
        </p:txBody>
      </p:sp>
      <p:sp>
        <p:nvSpPr>
          <p:cNvPr id="22" name="TextBox 22"/>
          <p:cNvSpPr txBox="1"/>
          <p:nvPr>
            <p:custDataLst>
              <p:tags r:id="rId14"/>
            </p:custDataLst>
          </p:nvPr>
        </p:nvSpPr>
        <p:spPr>
          <a:xfrm>
            <a:off x="1340979" y="21505438"/>
            <a:ext cx="13755349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endParaRPr/>
          </a:p>
        </p:txBody>
      </p:sp>
      <p:sp>
        <p:nvSpPr>
          <p:cNvPr id="23" name="TextBox 23"/>
          <p:cNvSpPr txBox="1"/>
          <p:nvPr>
            <p:custDataLst>
              <p:tags r:id="rId15"/>
            </p:custDataLst>
          </p:nvPr>
        </p:nvSpPr>
        <p:spPr>
          <a:xfrm>
            <a:off x="417656" y="14090692"/>
            <a:ext cx="3534370" cy="1120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>
                <a:solidFill>
                  <a:srgbClr val="000000"/>
                </a:solidFill>
                <a:latin typeface="Montserrat Extra-Light"/>
              </a:rPr>
              <a:t>Peinture</a:t>
            </a:r>
          </a:p>
        </p:txBody>
      </p:sp>
      <p:sp>
        <p:nvSpPr>
          <p:cNvPr id="24" name="TextBox 24"/>
          <p:cNvSpPr txBox="1"/>
          <p:nvPr>
            <p:custDataLst>
              <p:tags r:id="rId16"/>
            </p:custDataLst>
          </p:nvPr>
        </p:nvSpPr>
        <p:spPr>
          <a:xfrm>
            <a:off x="11794472" y="11578829"/>
            <a:ext cx="4841632" cy="1623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 dirty="0" err="1">
                <a:solidFill>
                  <a:srgbClr val="000000"/>
                </a:solidFill>
                <a:latin typeface="Montserrat Extra-Light"/>
              </a:rPr>
              <a:t>Feuilles</a:t>
            </a:r>
            <a:r>
              <a:rPr lang="en-US" sz="4700" dirty="0">
                <a:solidFill>
                  <a:srgbClr val="000000"/>
                </a:solidFill>
                <a:latin typeface="Montserrat Extra-Light"/>
              </a:rPr>
              <a:t> blanches</a:t>
            </a:r>
          </a:p>
        </p:txBody>
      </p:sp>
      <p:sp>
        <p:nvSpPr>
          <p:cNvPr id="25" name="TextBox 25"/>
          <p:cNvSpPr txBox="1"/>
          <p:nvPr>
            <p:custDataLst>
              <p:tags r:id="rId17"/>
            </p:custDataLst>
          </p:nvPr>
        </p:nvSpPr>
        <p:spPr>
          <a:xfrm>
            <a:off x="3994276" y="7900243"/>
            <a:ext cx="6562729" cy="7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latin typeface="Montserrat Extra-Light"/>
              </a:rPr>
              <a:t>Projecteur</a:t>
            </a:r>
          </a:p>
        </p:txBody>
      </p:sp>
      <p:sp>
        <p:nvSpPr>
          <p:cNvPr id="26" name="TextBox 26"/>
          <p:cNvSpPr txBox="1"/>
          <p:nvPr>
            <p:custDataLst>
              <p:tags r:id="rId18"/>
            </p:custDataLst>
          </p:nvPr>
        </p:nvSpPr>
        <p:spPr>
          <a:xfrm>
            <a:off x="831919" y="2948178"/>
            <a:ext cx="2705844" cy="841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4400" dirty="0" err="1">
                <a:solidFill>
                  <a:srgbClr val="000000"/>
                </a:solidFill>
                <a:latin typeface="Montserrat Extra-Light"/>
              </a:rPr>
              <a:t>Canevas</a:t>
            </a:r>
            <a:endParaRPr lang="en-US" sz="4400" dirty="0">
              <a:solidFill>
                <a:srgbClr val="000000"/>
              </a:solidFill>
              <a:latin typeface="Montserrat Extra-Light"/>
            </a:endParaRPr>
          </a:p>
        </p:txBody>
      </p:sp>
      <p:sp>
        <p:nvSpPr>
          <p:cNvPr id="27" name="TextBox 27"/>
          <p:cNvSpPr txBox="1"/>
          <p:nvPr>
            <p:custDataLst>
              <p:tags r:id="rId19"/>
            </p:custDataLst>
          </p:nvPr>
        </p:nvSpPr>
        <p:spPr>
          <a:xfrm>
            <a:off x="0" y="6692463"/>
            <a:ext cx="5087365" cy="6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1"/>
              </a:lnSpc>
            </a:pPr>
            <a:r>
              <a:rPr lang="en-US" sz="4037" dirty="0">
                <a:solidFill>
                  <a:srgbClr val="000000"/>
                </a:solidFill>
                <a:latin typeface="Montserrat Extra-Light"/>
              </a:rPr>
              <a:t>Crayon à mine</a:t>
            </a:r>
          </a:p>
        </p:txBody>
      </p:sp>
      <p:sp>
        <p:nvSpPr>
          <p:cNvPr id="28" name="TextBox 28"/>
          <p:cNvSpPr txBox="1"/>
          <p:nvPr>
            <p:custDataLst>
              <p:tags r:id="rId20"/>
            </p:custDataLst>
          </p:nvPr>
        </p:nvSpPr>
        <p:spPr>
          <a:xfrm>
            <a:off x="9962548" y="16505190"/>
            <a:ext cx="6496652" cy="1872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399" dirty="0">
                <a:solidFill>
                  <a:srgbClr val="000000"/>
                </a:solidFill>
                <a:latin typeface="Montserrat Extra-Light Bold"/>
              </a:rPr>
              <a:t>Crayons de couleur de </a:t>
            </a:r>
            <a:r>
              <a:rPr lang="en-US" sz="5399" dirty="0" err="1">
                <a:solidFill>
                  <a:srgbClr val="000000"/>
                </a:solidFill>
                <a:latin typeface="Montserrat Extra-Light Bold"/>
              </a:rPr>
              <a:t>bois</a:t>
            </a:r>
            <a:endParaRPr lang="en-US" sz="5399" dirty="0">
              <a:solidFill>
                <a:srgbClr val="000000"/>
              </a:solidFill>
              <a:latin typeface="Montserrat Extra-Light Bold"/>
            </a:endParaRPr>
          </a:p>
        </p:txBody>
      </p:sp>
      <p:sp>
        <p:nvSpPr>
          <p:cNvPr id="29" name="TextBox 29"/>
          <p:cNvSpPr txBox="1"/>
          <p:nvPr>
            <p:custDataLst>
              <p:tags r:id="rId21"/>
            </p:custDataLst>
          </p:nvPr>
        </p:nvSpPr>
        <p:spPr>
          <a:xfrm>
            <a:off x="10562400" y="3853215"/>
            <a:ext cx="4567638" cy="1872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47"/>
              </a:lnSpc>
            </a:pPr>
            <a:r>
              <a:rPr lang="en-US" sz="5390">
                <a:solidFill>
                  <a:srgbClr val="000000"/>
                </a:solidFill>
                <a:latin typeface="Montserrat Extra-Light"/>
              </a:rPr>
              <a:t>Exemple de nuances </a:t>
            </a:r>
          </a:p>
        </p:txBody>
      </p:sp>
      <p:sp>
        <p:nvSpPr>
          <p:cNvPr id="30" name="TextBox 30"/>
          <p:cNvSpPr txBox="1"/>
          <p:nvPr>
            <p:custDataLst>
              <p:tags r:id="rId22"/>
            </p:custDataLst>
          </p:nvPr>
        </p:nvSpPr>
        <p:spPr>
          <a:xfrm>
            <a:off x="9871892" y="9182081"/>
            <a:ext cx="5705475" cy="877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Montserrat Extra-Light"/>
              </a:rPr>
              <a:t>Banque d'images</a:t>
            </a:r>
          </a:p>
        </p:txBody>
      </p:sp>
      <p:grpSp>
        <p:nvGrpSpPr>
          <p:cNvPr id="31" name="Group 31"/>
          <p:cNvGrpSpPr/>
          <p:nvPr>
            <p:custDataLst>
              <p:tags r:id="rId23"/>
            </p:custDataLst>
          </p:nvPr>
        </p:nvGrpSpPr>
        <p:grpSpPr>
          <a:xfrm>
            <a:off x="0" y="-41168"/>
            <a:ext cx="16459200" cy="21986768"/>
            <a:chOff x="0" y="0"/>
            <a:chExt cx="4657431" cy="6221558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4657431" cy="6221557"/>
            </a:xfrm>
            <a:custGeom>
              <a:avLst/>
              <a:gdLst/>
              <a:ahLst/>
              <a:cxnLst/>
              <a:rect l="l" t="t" r="r" b="b"/>
              <a:pathLst>
                <a:path w="4657431" h="6221557">
                  <a:moveTo>
                    <a:pt x="4657431" y="279400"/>
                  </a:moveTo>
                  <a:lnTo>
                    <a:pt x="4657431" y="0"/>
                  </a:lnTo>
                  <a:lnTo>
                    <a:pt x="0" y="0"/>
                  </a:lnTo>
                  <a:lnTo>
                    <a:pt x="0" y="6221557"/>
                  </a:lnTo>
                  <a:lnTo>
                    <a:pt x="4657431" y="6221557"/>
                  </a:lnTo>
                  <a:lnTo>
                    <a:pt x="4657431" y="279400"/>
                  </a:lnTo>
                  <a:close/>
                  <a:moveTo>
                    <a:pt x="4578691" y="279400"/>
                  </a:moveTo>
                  <a:lnTo>
                    <a:pt x="4578691" y="6142817"/>
                  </a:lnTo>
                  <a:lnTo>
                    <a:pt x="78740" y="6142817"/>
                  </a:lnTo>
                  <a:lnTo>
                    <a:pt x="78740" y="78740"/>
                  </a:lnTo>
                  <a:lnTo>
                    <a:pt x="4578691" y="78740"/>
                  </a:lnTo>
                  <a:lnTo>
                    <a:pt x="4578691" y="279400"/>
                  </a:lnTo>
                  <a:close/>
                </a:path>
              </a:pathLst>
            </a:custGeom>
            <a:solidFill>
              <a:srgbClr val="7E7A7A"/>
            </a:solidFill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C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-262013" y="-240498"/>
            <a:ext cx="16961439" cy="22426596"/>
            <a:chOff x="0" y="0"/>
            <a:chExt cx="4799549" cy="63460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99549" cy="6346015"/>
            </a:xfrm>
            <a:custGeom>
              <a:avLst/>
              <a:gdLst/>
              <a:ahLst/>
              <a:cxnLst/>
              <a:rect l="l" t="t" r="r" b="b"/>
              <a:pathLst>
                <a:path w="4799549" h="6346015">
                  <a:moveTo>
                    <a:pt x="4799549" y="279400"/>
                  </a:moveTo>
                  <a:lnTo>
                    <a:pt x="4799549" y="0"/>
                  </a:lnTo>
                  <a:lnTo>
                    <a:pt x="0" y="0"/>
                  </a:lnTo>
                  <a:lnTo>
                    <a:pt x="0" y="6346015"/>
                  </a:lnTo>
                  <a:lnTo>
                    <a:pt x="4799549" y="6346015"/>
                  </a:lnTo>
                  <a:lnTo>
                    <a:pt x="4799549" y="279400"/>
                  </a:lnTo>
                  <a:close/>
                  <a:moveTo>
                    <a:pt x="4720809" y="279400"/>
                  </a:moveTo>
                  <a:lnTo>
                    <a:pt x="4720809" y="6267275"/>
                  </a:lnTo>
                  <a:lnTo>
                    <a:pt x="78740" y="6267275"/>
                  </a:lnTo>
                  <a:lnTo>
                    <a:pt x="78740" y="78740"/>
                  </a:lnTo>
                  <a:lnTo>
                    <a:pt x="4720809" y="78740"/>
                  </a:lnTo>
                  <a:lnTo>
                    <a:pt x="4720809" y="279400"/>
                  </a:lnTo>
                  <a:close/>
                </a:path>
              </a:pathLst>
            </a:custGeom>
            <a:solidFill>
              <a:srgbClr val="7E7A7A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" name="TextBox 4"/>
          <p:cNvSpPr txBox="1"/>
          <p:nvPr>
            <p:custDataLst>
              <p:tags r:id="rId2"/>
            </p:custDataLst>
          </p:nvPr>
        </p:nvSpPr>
        <p:spPr>
          <a:xfrm>
            <a:off x="1340979" y="2345542"/>
            <a:ext cx="13755349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endParaRPr/>
          </a:p>
        </p:txBody>
      </p:sp>
      <p:grpSp>
        <p:nvGrpSpPr>
          <p:cNvPr id="5" name="Group 5"/>
          <p:cNvGrpSpPr/>
          <p:nvPr>
            <p:custDataLst>
              <p:tags r:id="rId3"/>
            </p:custDataLst>
          </p:nvPr>
        </p:nvGrpSpPr>
        <p:grpSpPr>
          <a:xfrm>
            <a:off x="44850" y="3716395"/>
            <a:ext cx="3792844" cy="10439852"/>
            <a:chOff x="0" y="0"/>
            <a:chExt cx="5607005" cy="154333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607005" cy="15433356"/>
            </a:xfrm>
            <a:custGeom>
              <a:avLst/>
              <a:gdLst/>
              <a:ahLst/>
              <a:cxnLst/>
              <a:rect l="l" t="t" r="r" b="b"/>
              <a:pathLst>
                <a:path w="5607005" h="15433356">
                  <a:moveTo>
                    <a:pt x="5382215" y="342900"/>
                  </a:moveTo>
                  <a:lnTo>
                    <a:pt x="5382215" y="251460"/>
                  </a:lnTo>
                  <a:lnTo>
                    <a:pt x="5607005" y="251460"/>
                  </a:lnTo>
                  <a:lnTo>
                    <a:pt x="5607005" y="226060"/>
                  </a:lnTo>
                  <a:lnTo>
                    <a:pt x="5382215" y="226060"/>
                  </a:lnTo>
                  <a:lnTo>
                    <a:pt x="5382215" y="0"/>
                  </a:lnTo>
                  <a:lnTo>
                    <a:pt x="5356815" y="0"/>
                  </a:lnTo>
                  <a:lnTo>
                    <a:pt x="5356815" y="226060"/>
                  </a:lnTo>
                  <a:lnTo>
                    <a:pt x="251460" y="226060"/>
                  </a:lnTo>
                  <a:lnTo>
                    <a:pt x="251460" y="0"/>
                  </a:lnTo>
                  <a:lnTo>
                    <a:pt x="226060" y="0"/>
                  </a:lnTo>
                  <a:lnTo>
                    <a:pt x="226060" y="226060"/>
                  </a:lnTo>
                  <a:lnTo>
                    <a:pt x="0" y="226060"/>
                  </a:lnTo>
                  <a:lnTo>
                    <a:pt x="0" y="251460"/>
                  </a:lnTo>
                  <a:lnTo>
                    <a:pt x="226060" y="251460"/>
                  </a:lnTo>
                  <a:lnTo>
                    <a:pt x="226060" y="15181895"/>
                  </a:lnTo>
                  <a:lnTo>
                    <a:pt x="0" y="15181895"/>
                  </a:lnTo>
                  <a:lnTo>
                    <a:pt x="0" y="15207295"/>
                  </a:lnTo>
                  <a:lnTo>
                    <a:pt x="226060" y="15207295"/>
                  </a:lnTo>
                  <a:lnTo>
                    <a:pt x="226060" y="15433356"/>
                  </a:lnTo>
                  <a:lnTo>
                    <a:pt x="251460" y="15433356"/>
                  </a:lnTo>
                  <a:lnTo>
                    <a:pt x="251460" y="15207295"/>
                  </a:lnTo>
                  <a:lnTo>
                    <a:pt x="5356815" y="15207295"/>
                  </a:lnTo>
                  <a:lnTo>
                    <a:pt x="5356815" y="15433356"/>
                  </a:lnTo>
                  <a:lnTo>
                    <a:pt x="5382215" y="15433356"/>
                  </a:lnTo>
                  <a:lnTo>
                    <a:pt x="5382215" y="15207295"/>
                  </a:lnTo>
                  <a:lnTo>
                    <a:pt x="5607005" y="15207295"/>
                  </a:lnTo>
                  <a:lnTo>
                    <a:pt x="5607005" y="15181895"/>
                  </a:lnTo>
                  <a:lnTo>
                    <a:pt x="5382215" y="15181895"/>
                  </a:lnTo>
                  <a:lnTo>
                    <a:pt x="5382215" y="342900"/>
                  </a:lnTo>
                  <a:close/>
                  <a:moveTo>
                    <a:pt x="5356815" y="342900"/>
                  </a:moveTo>
                  <a:lnTo>
                    <a:pt x="5356815" y="15181895"/>
                  </a:lnTo>
                  <a:lnTo>
                    <a:pt x="251460" y="15181895"/>
                  </a:lnTo>
                  <a:lnTo>
                    <a:pt x="251460" y="251460"/>
                  </a:lnTo>
                  <a:lnTo>
                    <a:pt x="5356815" y="251460"/>
                  </a:lnTo>
                  <a:lnTo>
                    <a:pt x="5356815" y="34290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7" name="Group 7"/>
          <p:cNvGrpSpPr/>
          <p:nvPr>
            <p:custDataLst>
              <p:tags r:id="rId4"/>
            </p:custDataLst>
          </p:nvPr>
        </p:nvGrpSpPr>
        <p:grpSpPr>
          <a:xfrm>
            <a:off x="0" y="13775766"/>
            <a:ext cx="16504050" cy="7403723"/>
            <a:chOff x="0" y="0"/>
            <a:chExt cx="18462177" cy="828214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462177" cy="8282139"/>
            </a:xfrm>
            <a:custGeom>
              <a:avLst/>
              <a:gdLst/>
              <a:ahLst/>
              <a:cxnLst/>
              <a:rect l="l" t="t" r="r" b="b"/>
              <a:pathLst>
                <a:path w="18462177" h="8282139">
                  <a:moveTo>
                    <a:pt x="18237386" y="342900"/>
                  </a:moveTo>
                  <a:lnTo>
                    <a:pt x="18237386" y="251460"/>
                  </a:lnTo>
                  <a:lnTo>
                    <a:pt x="18462177" y="251460"/>
                  </a:lnTo>
                  <a:lnTo>
                    <a:pt x="18462177" y="226060"/>
                  </a:lnTo>
                  <a:lnTo>
                    <a:pt x="18237386" y="226060"/>
                  </a:lnTo>
                  <a:lnTo>
                    <a:pt x="18237386" y="0"/>
                  </a:lnTo>
                  <a:lnTo>
                    <a:pt x="18211986" y="0"/>
                  </a:lnTo>
                  <a:lnTo>
                    <a:pt x="18211986" y="226060"/>
                  </a:lnTo>
                  <a:lnTo>
                    <a:pt x="251460" y="226060"/>
                  </a:lnTo>
                  <a:lnTo>
                    <a:pt x="251460" y="0"/>
                  </a:lnTo>
                  <a:lnTo>
                    <a:pt x="226060" y="0"/>
                  </a:lnTo>
                  <a:lnTo>
                    <a:pt x="226060" y="226060"/>
                  </a:lnTo>
                  <a:lnTo>
                    <a:pt x="0" y="226060"/>
                  </a:lnTo>
                  <a:lnTo>
                    <a:pt x="0" y="251460"/>
                  </a:lnTo>
                  <a:lnTo>
                    <a:pt x="226060" y="251460"/>
                  </a:lnTo>
                  <a:lnTo>
                    <a:pt x="226060" y="8030680"/>
                  </a:lnTo>
                  <a:lnTo>
                    <a:pt x="0" y="8030680"/>
                  </a:lnTo>
                  <a:lnTo>
                    <a:pt x="0" y="8056080"/>
                  </a:lnTo>
                  <a:lnTo>
                    <a:pt x="226060" y="8056080"/>
                  </a:lnTo>
                  <a:lnTo>
                    <a:pt x="226060" y="8282139"/>
                  </a:lnTo>
                  <a:lnTo>
                    <a:pt x="251460" y="8282139"/>
                  </a:lnTo>
                  <a:lnTo>
                    <a:pt x="251460" y="8056080"/>
                  </a:lnTo>
                  <a:lnTo>
                    <a:pt x="18211986" y="8056080"/>
                  </a:lnTo>
                  <a:lnTo>
                    <a:pt x="18211986" y="8282139"/>
                  </a:lnTo>
                  <a:lnTo>
                    <a:pt x="18237386" y="8282139"/>
                  </a:lnTo>
                  <a:lnTo>
                    <a:pt x="18237386" y="8056080"/>
                  </a:lnTo>
                  <a:lnTo>
                    <a:pt x="18462177" y="8056080"/>
                  </a:lnTo>
                  <a:lnTo>
                    <a:pt x="18462177" y="8030680"/>
                  </a:lnTo>
                  <a:lnTo>
                    <a:pt x="18237386" y="8030680"/>
                  </a:lnTo>
                  <a:lnTo>
                    <a:pt x="18237386" y="342900"/>
                  </a:lnTo>
                  <a:close/>
                  <a:moveTo>
                    <a:pt x="18211986" y="342900"/>
                  </a:moveTo>
                  <a:lnTo>
                    <a:pt x="18211986" y="8030680"/>
                  </a:lnTo>
                  <a:lnTo>
                    <a:pt x="251460" y="8030680"/>
                  </a:lnTo>
                  <a:lnTo>
                    <a:pt x="251460" y="251460"/>
                  </a:lnTo>
                  <a:lnTo>
                    <a:pt x="18211986" y="251460"/>
                  </a:lnTo>
                  <a:lnTo>
                    <a:pt x="18211986" y="34290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9" name="Group 9"/>
          <p:cNvGrpSpPr/>
          <p:nvPr>
            <p:custDataLst>
              <p:tags r:id="rId5"/>
            </p:custDataLst>
          </p:nvPr>
        </p:nvGrpSpPr>
        <p:grpSpPr>
          <a:xfrm>
            <a:off x="3728625" y="3308768"/>
            <a:ext cx="4412790" cy="7995322"/>
            <a:chOff x="0" y="0"/>
            <a:chExt cx="6751083" cy="1223196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751082" cy="12231963"/>
            </a:xfrm>
            <a:custGeom>
              <a:avLst/>
              <a:gdLst/>
              <a:ahLst/>
              <a:cxnLst/>
              <a:rect l="l" t="t" r="r" b="b"/>
              <a:pathLst>
                <a:path w="6751082" h="12231963">
                  <a:moveTo>
                    <a:pt x="6526292" y="342900"/>
                  </a:moveTo>
                  <a:lnTo>
                    <a:pt x="6526292" y="251460"/>
                  </a:lnTo>
                  <a:lnTo>
                    <a:pt x="6751082" y="251460"/>
                  </a:lnTo>
                  <a:lnTo>
                    <a:pt x="6751082" y="226060"/>
                  </a:lnTo>
                  <a:lnTo>
                    <a:pt x="6526292" y="226060"/>
                  </a:lnTo>
                  <a:lnTo>
                    <a:pt x="6526292" y="0"/>
                  </a:lnTo>
                  <a:lnTo>
                    <a:pt x="6500892" y="0"/>
                  </a:lnTo>
                  <a:lnTo>
                    <a:pt x="6500892" y="226060"/>
                  </a:lnTo>
                  <a:lnTo>
                    <a:pt x="251460" y="226060"/>
                  </a:lnTo>
                  <a:lnTo>
                    <a:pt x="251460" y="0"/>
                  </a:lnTo>
                  <a:lnTo>
                    <a:pt x="226060" y="0"/>
                  </a:lnTo>
                  <a:lnTo>
                    <a:pt x="226060" y="226060"/>
                  </a:lnTo>
                  <a:lnTo>
                    <a:pt x="0" y="226060"/>
                  </a:lnTo>
                  <a:lnTo>
                    <a:pt x="0" y="251460"/>
                  </a:lnTo>
                  <a:lnTo>
                    <a:pt x="226060" y="251460"/>
                  </a:lnTo>
                  <a:lnTo>
                    <a:pt x="226060" y="11980502"/>
                  </a:lnTo>
                  <a:lnTo>
                    <a:pt x="0" y="11980502"/>
                  </a:lnTo>
                  <a:lnTo>
                    <a:pt x="0" y="12005902"/>
                  </a:lnTo>
                  <a:lnTo>
                    <a:pt x="226060" y="12005902"/>
                  </a:lnTo>
                  <a:lnTo>
                    <a:pt x="226060" y="12231963"/>
                  </a:lnTo>
                  <a:lnTo>
                    <a:pt x="251460" y="12231963"/>
                  </a:lnTo>
                  <a:lnTo>
                    <a:pt x="251460" y="12005903"/>
                  </a:lnTo>
                  <a:lnTo>
                    <a:pt x="6500892" y="12005903"/>
                  </a:lnTo>
                  <a:lnTo>
                    <a:pt x="6500892" y="12231963"/>
                  </a:lnTo>
                  <a:lnTo>
                    <a:pt x="6526292" y="12231963"/>
                  </a:lnTo>
                  <a:lnTo>
                    <a:pt x="6526292" y="12005903"/>
                  </a:lnTo>
                  <a:lnTo>
                    <a:pt x="6751082" y="12005903"/>
                  </a:lnTo>
                  <a:lnTo>
                    <a:pt x="6751082" y="11980503"/>
                  </a:lnTo>
                  <a:lnTo>
                    <a:pt x="6526292" y="11980503"/>
                  </a:lnTo>
                  <a:lnTo>
                    <a:pt x="6526292" y="342900"/>
                  </a:lnTo>
                  <a:close/>
                  <a:moveTo>
                    <a:pt x="6500892" y="342900"/>
                  </a:moveTo>
                  <a:lnTo>
                    <a:pt x="6500892" y="11980503"/>
                  </a:lnTo>
                  <a:lnTo>
                    <a:pt x="251460" y="11980503"/>
                  </a:lnTo>
                  <a:lnTo>
                    <a:pt x="251460" y="251460"/>
                  </a:lnTo>
                  <a:lnTo>
                    <a:pt x="6500892" y="251460"/>
                  </a:lnTo>
                  <a:lnTo>
                    <a:pt x="6500892" y="34290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1" name="Group 11"/>
          <p:cNvGrpSpPr/>
          <p:nvPr>
            <p:custDataLst>
              <p:tags r:id="rId6"/>
            </p:custDataLst>
          </p:nvPr>
        </p:nvGrpSpPr>
        <p:grpSpPr>
          <a:xfrm>
            <a:off x="7939906" y="3716395"/>
            <a:ext cx="4372347" cy="10059371"/>
            <a:chOff x="0" y="0"/>
            <a:chExt cx="6689210" cy="1538972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689210" cy="15389729"/>
            </a:xfrm>
            <a:custGeom>
              <a:avLst/>
              <a:gdLst/>
              <a:ahLst/>
              <a:cxnLst/>
              <a:rect l="l" t="t" r="r" b="b"/>
              <a:pathLst>
                <a:path w="6689210" h="15389729">
                  <a:moveTo>
                    <a:pt x="6464419" y="342900"/>
                  </a:moveTo>
                  <a:lnTo>
                    <a:pt x="6464419" y="251460"/>
                  </a:lnTo>
                  <a:lnTo>
                    <a:pt x="6689210" y="251460"/>
                  </a:lnTo>
                  <a:lnTo>
                    <a:pt x="6689210" y="226060"/>
                  </a:lnTo>
                  <a:lnTo>
                    <a:pt x="6464419" y="226060"/>
                  </a:lnTo>
                  <a:lnTo>
                    <a:pt x="6464419" y="0"/>
                  </a:lnTo>
                  <a:lnTo>
                    <a:pt x="6439019" y="0"/>
                  </a:lnTo>
                  <a:lnTo>
                    <a:pt x="6439019" y="226060"/>
                  </a:lnTo>
                  <a:lnTo>
                    <a:pt x="251460" y="226060"/>
                  </a:lnTo>
                  <a:lnTo>
                    <a:pt x="251460" y="0"/>
                  </a:lnTo>
                  <a:lnTo>
                    <a:pt x="226060" y="0"/>
                  </a:lnTo>
                  <a:lnTo>
                    <a:pt x="226060" y="226060"/>
                  </a:lnTo>
                  <a:lnTo>
                    <a:pt x="0" y="226060"/>
                  </a:lnTo>
                  <a:lnTo>
                    <a:pt x="0" y="251460"/>
                  </a:lnTo>
                  <a:lnTo>
                    <a:pt x="226060" y="251460"/>
                  </a:lnTo>
                  <a:lnTo>
                    <a:pt x="226060" y="15138270"/>
                  </a:lnTo>
                  <a:lnTo>
                    <a:pt x="0" y="15138270"/>
                  </a:lnTo>
                  <a:lnTo>
                    <a:pt x="0" y="15163670"/>
                  </a:lnTo>
                  <a:lnTo>
                    <a:pt x="226060" y="15163670"/>
                  </a:lnTo>
                  <a:lnTo>
                    <a:pt x="226060" y="15389729"/>
                  </a:lnTo>
                  <a:lnTo>
                    <a:pt x="251460" y="15389729"/>
                  </a:lnTo>
                  <a:lnTo>
                    <a:pt x="251460" y="15163670"/>
                  </a:lnTo>
                  <a:lnTo>
                    <a:pt x="6439019" y="15163670"/>
                  </a:lnTo>
                  <a:lnTo>
                    <a:pt x="6439019" y="15389729"/>
                  </a:lnTo>
                  <a:lnTo>
                    <a:pt x="6464419" y="15389729"/>
                  </a:lnTo>
                  <a:lnTo>
                    <a:pt x="6464419" y="15163670"/>
                  </a:lnTo>
                  <a:lnTo>
                    <a:pt x="6689210" y="15163670"/>
                  </a:lnTo>
                  <a:lnTo>
                    <a:pt x="6689210" y="15138270"/>
                  </a:lnTo>
                  <a:lnTo>
                    <a:pt x="6464419" y="15138270"/>
                  </a:lnTo>
                  <a:lnTo>
                    <a:pt x="6464419" y="342900"/>
                  </a:lnTo>
                  <a:close/>
                  <a:moveTo>
                    <a:pt x="6439019" y="342900"/>
                  </a:moveTo>
                  <a:lnTo>
                    <a:pt x="6439019" y="15138270"/>
                  </a:lnTo>
                  <a:lnTo>
                    <a:pt x="251460" y="15138270"/>
                  </a:lnTo>
                  <a:lnTo>
                    <a:pt x="251460" y="251460"/>
                  </a:lnTo>
                  <a:lnTo>
                    <a:pt x="6439019" y="251460"/>
                  </a:lnTo>
                  <a:lnTo>
                    <a:pt x="6439019" y="34290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3" name="Group 13"/>
          <p:cNvGrpSpPr/>
          <p:nvPr>
            <p:custDataLst>
              <p:tags r:id="rId7"/>
            </p:custDataLst>
          </p:nvPr>
        </p:nvGrpSpPr>
        <p:grpSpPr>
          <a:xfrm>
            <a:off x="12003758" y="3308768"/>
            <a:ext cx="4367258" cy="9648817"/>
            <a:chOff x="0" y="0"/>
            <a:chExt cx="6681423" cy="1476162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681423" cy="14761626"/>
            </a:xfrm>
            <a:custGeom>
              <a:avLst/>
              <a:gdLst/>
              <a:ahLst/>
              <a:cxnLst/>
              <a:rect l="l" t="t" r="r" b="b"/>
              <a:pathLst>
                <a:path w="6681423" h="14761626">
                  <a:moveTo>
                    <a:pt x="6456633" y="342900"/>
                  </a:moveTo>
                  <a:lnTo>
                    <a:pt x="6456633" y="251460"/>
                  </a:lnTo>
                  <a:lnTo>
                    <a:pt x="6681423" y="251460"/>
                  </a:lnTo>
                  <a:lnTo>
                    <a:pt x="6681423" y="226060"/>
                  </a:lnTo>
                  <a:lnTo>
                    <a:pt x="6456633" y="226060"/>
                  </a:lnTo>
                  <a:lnTo>
                    <a:pt x="6456633" y="0"/>
                  </a:lnTo>
                  <a:lnTo>
                    <a:pt x="6431233" y="0"/>
                  </a:lnTo>
                  <a:lnTo>
                    <a:pt x="6431233" y="226060"/>
                  </a:lnTo>
                  <a:lnTo>
                    <a:pt x="251460" y="226060"/>
                  </a:lnTo>
                  <a:lnTo>
                    <a:pt x="251460" y="0"/>
                  </a:lnTo>
                  <a:lnTo>
                    <a:pt x="226060" y="0"/>
                  </a:lnTo>
                  <a:lnTo>
                    <a:pt x="226060" y="226060"/>
                  </a:lnTo>
                  <a:lnTo>
                    <a:pt x="0" y="226060"/>
                  </a:lnTo>
                  <a:lnTo>
                    <a:pt x="0" y="251460"/>
                  </a:lnTo>
                  <a:lnTo>
                    <a:pt x="226060" y="251460"/>
                  </a:lnTo>
                  <a:lnTo>
                    <a:pt x="226060" y="14510165"/>
                  </a:lnTo>
                  <a:lnTo>
                    <a:pt x="0" y="14510165"/>
                  </a:lnTo>
                  <a:lnTo>
                    <a:pt x="0" y="14535565"/>
                  </a:lnTo>
                  <a:lnTo>
                    <a:pt x="226060" y="14535565"/>
                  </a:lnTo>
                  <a:lnTo>
                    <a:pt x="226060" y="14761626"/>
                  </a:lnTo>
                  <a:lnTo>
                    <a:pt x="251460" y="14761626"/>
                  </a:lnTo>
                  <a:lnTo>
                    <a:pt x="251460" y="14535567"/>
                  </a:lnTo>
                  <a:lnTo>
                    <a:pt x="6431233" y="14535567"/>
                  </a:lnTo>
                  <a:lnTo>
                    <a:pt x="6431233" y="14761626"/>
                  </a:lnTo>
                  <a:lnTo>
                    <a:pt x="6456633" y="14761626"/>
                  </a:lnTo>
                  <a:lnTo>
                    <a:pt x="6456633" y="14535567"/>
                  </a:lnTo>
                  <a:lnTo>
                    <a:pt x="6681423" y="14535567"/>
                  </a:lnTo>
                  <a:lnTo>
                    <a:pt x="6681423" y="14510167"/>
                  </a:lnTo>
                  <a:lnTo>
                    <a:pt x="6456633" y="14510167"/>
                  </a:lnTo>
                  <a:lnTo>
                    <a:pt x="6456633" y="342900"/>
                  </a:lnTo>
                  <a:close/>
                  <a:moveTo>
                    <a:pt x="6431233" y="342900"/>
                  </a:moveTo>
                  <a:lnTo>
                    <a:pt x="6431233" y="14510167"/>
                  </a:lnTo>
                  <a:lnTo>
                    <a:pt x="251460" y="14510167"/>
                  </a:lnTo>
                  <a:lnTo>
                    <a:pt x="251460" y="251460"/>
                  </a:lnTo>
                  <a:lnTo>
                    <a:pt x="6431233" y="251460"/>
                  </a:lnTo>
                  <a:lnTo>
                    <a:pt x="6431233" y="34290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5" name="TextBox 15"/>
          <p:cNvSpPr txBox="1"/>
          <p:nvPr>
            <p:custDataLst>
              <p:tags r:id="rId8"/>
            </p:custDataLst>
          </p:nvPr>
        </p:nvSpPr>
        <p:spPr>
          <a:xfrm>
            <a:off x="537845" y="4147829"/>
            <a:ext cx="2949493" cy="9415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dirty="0" err="1">
                <a:solidFill>
                  <a:srgbClr val="000000"/>
                </a:solidFill>
                <a:latin typeface="Montserrat"/>
              </a:rPr>
              <a:t>Gestes</a:t>
            </a:r>
            <a:r>
              <a:rPr lang="en-US" sz="4800" dirty="0">
                <a:solidFill>
                  <a:srgbClr val="000000"/>
                </a:solidFill>
                <a:latin typeface="Montserrat"/>
              </a:rPr>
              <a:t> :</a:t>
            </a:r>
          </a:p>
          <a:p>
            <a:pPr algn="ctr">
              <a:lnSpc>
                <a:spcPts val="1679"/>
              </a:lnSpc>
            </a:pPr>
            <a:endParaRPr lang="en-US" sz="4800" dirty="0">
              <a:solidFill>
                <a:srgbClr val="000000"/>
              </a:solidFill>
              <a:latin typeface="Montserrat"/>
            </a:endParaRPr>
          </a:p>
          <a:p>
            <a:pPr algn="ctr">
              <a:lnSpc>
                <a:spcPts val="5319"/>
              </a:lnSpc>
            </a:pPr>
            <a:r>
              <a:rPr lang="en-US" sz="3799" dirty="0">
                <a:solidFill>
                  <a:srgbClr val="000000"/>
                </a:solidFill>
                <a:latin typeface="Montserrat Extra-Light"/>
              </a:rPr>
              <a:t>Tracer à main levée</a:t>
            </a:r>
          </a:p>
          <a:p>
            <a:pPr algn="ctr">
              <a:lnSpc>
                <a:spcPts val="1679"/>
              </a:lnSpc>
            </a:pPr>
            <a:endParaRPr lang="en-US" sz="3799" dirty="0">
              <a:solidFill>
                <a:srgbClr val="000000"/>
              </a:solidFill>
              <a:latin typeface="Montserrat Extra-Light"/>
            </a:endParaRPr>
          </a:p>
          <a:p>
            <a:pPr algn="ctr">
              <a:lnSpc>
                <a:spcPts val="5319"/>
              </a:lnSpc>
            </a:pPr>
            <a:r>
              <a:rPr lang="en-US" sz="3799" dirty="0" err="1">
                <a:solidFill>
                  <a:srgbClr val="000000"/>
                </a:solidFill>
                <a:latin typeface="Montserrat Extra-Light"/>
              </a:rPr>
              <a:t>Calquer</a:t>
            </a:r>
            <a:endParaRPr lang="en-US" sz="3799" dirty="0">
              <a:solidFill>
                <a:srgbClr val="000000"/>
              </a:solidFill>
              <a:latin typeface="Montserrat Extra-Light"/>
            </a:endParaRPr>
          </a:p>
          <a:p>
            <a:pPr algn="ctr">
              <a:lnSpc>
                <a:spcPts val="1679"/>
              </a:lnSpc>
            </a:pPr>
            <a:endParaRPr lang="en-US" sz="3799" dirty="0">
              <a:solidFill>
                <a:srgbClr val="000000"/>
              </a:solidFill>
              <a:latin typeface="Montserrat Extra-Light"/>
            </a:endParaRPr>
          </a:p>
          <a:p>
            <a:pPr algn="ctr">
              <a:lnSpc>
                <a:spcPts val="5319"/>
              </a:lnSpc>
            </a:pPr>
            <a:r>
              <a:rPr lang="en-US" sz="3799" dirty="0" err="1">
                <a:solidFill>
                  <a:srgbClr val="000000"/>
                </a:solidFill>
                <a:latin typeface="Montserrat Extra-Light"/>
              </a:rPr>
              <a:t>Projeter</a:t>
            </a:r>
            <a:endParaRPr lang="en-US" sz="3799" dirty="0">
              <a:solidFill>
                <a:srgbClr val="000000"/>
              </a:solidFill>
              <a:latin typeface="Montserrat Extra-Light"/>
            </a:endParaRPr>
          </a:p>
          <a:p>
            <a:pPr algn="ctr">
              <a:lnSpc>
                <a:spcPts val="1679"/>
              </a:lnSpc>
            </a:pPr>
            <a:endParaRPr lang="en-US" sz="3799" dirty="0">
              <a:solidFill>
                <a:srgbClr val="000000"/>
              </a:solidFill>
              <a:latin typeface="Montserrat Extra-Light"/>
            </a:endParaRPr>
          </a:p>
          <a:p>
            <a:pPr algn="ctr">
              <a:lnSpc>
                <a:spcPts val="5319"/>
              </a:lnSpc>
            </a:pPr>
            <a:r>
              <a:rPr lang="en-US" sz="3799" dirty="0" err="1">
                <a:solidFill>
                  <a:srgbClr val="000000"/>
                </a:solidFill>
                <a:latin typeface="Montserrat Extra-Light"/>
              </a:rPr>
              <a:t>Dessiner</a:t>
            </a:r>
            <a:endParaRPr lang="en-US" sz="3799" dirty="0">
              <a:solidFill>
                <a:srgbClr val="000000"/>
              </a:solidFill>
              <a:latin typeface="Montserrat Extra-Light"/>
            </a:endParaRPr>
          </a:p>
          <a:p>
            <a:pPr algn="ctr">
              <a:lnSpc>
                <a:spcPts val="1679"/>
              </a:lnSpc>
            </a:pPr>
            <a:endParaRPr lang="en-US" sz="3799" dirty="0">
              <a:solidFill>
                <a:srgbClr val="000000"/>
              </a:solidFill>
              <a:latin typeface="Montserrat Extra-Light"/>
            </a:endParaRPr>
          </a:p>
          <a:p>
            <a:pPr algn="ctr">
              <a:lnSpc>
                <a:spcPts val="5319"/>
              </a:lnSpc>
            </a:pPr>
            <a:r>
              <a:rPr lang="en-US" sz="3799" dirty="0">
                <a:solidFill>
                  <a:srgbClr val="000000"/>
                </a:solidFill>
                <a:latin typeface="Montserrat Extra-Light"/>
              </a:rPr>
              <a:t>Appliquer un pigment </a:t>
            </a:r>
            <a:r>
              <a:rPr lang="en-US" sz="3799" dirty="0" err="1">
                <a:solidFill>
                  <a:srgbClr val="000000"/>
                </a:solidFill>
                <a:latin typeface="Montserrat Extra-Light"/>
              </a:rPr>
              <a:t>coloré</a:t>
            </a:r>
            <a:r>
              <a:rPr lang="en-US" sz="3799" dirty="0">
                <a:solidFill>
                  <a:srgbClr val="000000"/>
                </a:solidFill>
                <a:latin typeface="Montserrat Extra-Light"/>
              </a:rPr>
              <a:t> : </a:t>
            </a:r>
          </a:p>
          <a:p>
            <a:pPr algn="ctr">
              <a:lnSpc>
                <a:spcPts val="5319"/>
              </a:lnSpc>
            </a:pPr>
            <a:r>
              <a:rPr lang="en-US" sz="3799" dirty="0">
                <a:solidFill>
                  <a:srgbClr val="000000"/>
                </a:solidFill>
                <a:latin typeface="Montserrat Extra-Light"/>
              </a:rPr>
              <a:t>en </a:t>
            </a:r>
            <a:r>
              <a:rPr lang="en-US" sz="3799" dirty="0" err="1">
                <a:solidFill>
                  <a:srgbClr val="000000"/>
                </a:solidFill>
                <a:latin typeface="Montserrat Extra-Light"/>
              </a:rPr>
              <a:t>aplat</a:t>
            </a:r>
            <a:r>
              <a:rPr lang="en-US" sz="3799" dirty="0">
                <a:solidFill>
                  <a:srgbClr val="000000"/>
                </a:solidFill>
                <a:latin typeface="Montserrat Extra-Light"/>
              </a:rPr>
              <a:t> et à la </a:t>
            </a:r>
            <a:r>
              <a:rPr lang="en-US" sz="3799" dirty="0" err="1">
                <a:solidFill>
                  <a:srgbClr val="000000"/>
                </a:solidFill>
                <a:latin typeface="Montserrat Extra-Light"/>
              </a:rPr>
              <a:t>tache</a:t>
            </a:r>
            <a:endParaRPr lang="en-US" sz="3799" dirty="0">
              <a:solidFill>
                <a:srgbClr val="000000"/>
              </a:solidFill>
              <a:latin typeface="Montserrat Extra-Light"/>
            </a:endParaRPr>
          </a:p>
          <a:p>
            <a:pPr algn="ctr">
              <a:lnSpc>
                <a:spcPts val="1679"/>
              </a:lnSpc>
            </a:pPr>
            <a:endParaRPr lang="en-US" sz="3799" dirty="0">
              <a:solidFill>
                <a:srgbClr val="000000"/>
              </a:solidFill>
              <a:latin typeface="Montserrat Extra-Light"/>
            </a:endParaRPr>
          </a:p>
          <a:p>
            <a:pPr algn="ctr">
              <a:lnSpc>
                <a:spcPts val="5319"/>
              </a:lnSpc>
            </a:pPr>
            <a:r>
              <a:rPr lang="en-US" sz="3799" dirty="0" err="1">
                <a:solidFill>
                  <a:srgbClr val="000000"/>
                </a:solidFill>
                <a:latin typeface="Montserrat Extra-Light"/>
              </a:rPr>
              <a:t>Peindre</a:t>
            </a:r>
            <a:endParaRPr lang="en-US" sz="3799" dirty="0">
              <a:solidFill>
                <a:srgbClr val="000000"/>
              </a:solidFill>
              <a:latin typeface="Montserrat Extra-Light"/>
            </a:endParaRPr>
          </a:p>
        </p:txBody>
      </p:sp>
      <p:sp>
        <p:nvSpPr>
          <p:cNvPr id="16" name="TextBox 16"/>
          <p:cNvSpPr txBox="1"/>
          <p:nvPr>
            <p:custDataLst>
              <p:tags r:id="rId9"/>
            </p:custDataLst>
          </p:nvPr>
        </p:nvSpPr>
        <p:spPr>
          <a:xfrm>
            <a:off x="12238379" y="3678398"/>
            <a:ext cx="3898016" cy="9090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31"/>
              </a:lnSpc>
            </a:pPr>
            <a:r>
              <a:rPr lang="en-US" sz="4879" dirty="0" err="1">
                <a:solidFill>
                  <a:srgbClr val="000000"/>
                </a:solidFill>
                <a:latin typeface="Montserrat"/>
              </a:rPr>
              <a:t>Outils</a:t>
            </a:r>
            <a:r>
              <a:rPr lang="en-US" sz="4879" dirty="0">
                <a:solidFill>
                  <a:srgbClr val="000000"/>
                </a:solidFill>
                <a:latin typeface="Montserrat"/>
              </a:rPr>
              <a:t> :</a:t>
            </a:r>
          </a:p>
          <a:p>
            <a:pPr algn="ctr">
              <a:lnSpc>
                <a:spcPts val="2794"/>
              </a:lnSpc>
            </a:pPr>
            <a:endParaRPr lang="en-US" sz="4879" dirty="0">
              <a:solidFill>
                <a:srgbClr val="000000"/>
              </a:solidFill>
              <a:latin typeface="Montserrat"/>
            </a:endParaRPr>
          </a:p>
          <a:p>
            <a:pPr algn="ctr">
              <a:lnSpc>
                <a:spcPts val="5742"/>
              </a:lnSpc>
            </a:pPr>
            <a:r>
              <a:rPr lang="en-US" sz="4101" dirty="0">
                <a:solidFill>
                  <a:srgbClr val="000000"/>
                </a:solidFill>
                <a:latin typeface="Montserrat Extra-Light"/>
              </a:rPr>
              <a:t>Crayons de plomb</a:t>
            </a:r>
          </a:p>
          <a:p>
            <a:pPr algn="ctr">
              <a:lnSpc>
                <a:spcPts val="3359"/>
              </a:lnSpc>
            </a:pPr>
            <a:endParaRPr lang="en-US" sz="4101" dirty="0">
              <a:solidFill>
                <a:srgbClr val="000000"/>
              </a:solidFill>
              <a:latin typeface="Montserrat Extra-Light"/>
            </a:endParaRPr>
          </a:p>
          <a:p>
            <a:pPr algn="ctr">
              <a:lnSpc>
                <a:spcPts val="5742"/>
              </a:lnSpc>
            </a:pPr>
            <a:r>
              <a:rPr lang="en-US" sz="4101" dirty="0">
                <a:solidFill>
                  <a:srgbClr val="000000"/>
                </a:solidFill>
                <a:latin typeface="Montserrat Extra-Light"/>
              </a:rPr>
              <a:t>Crayons couleur en </a:t>
            </a:r>
            <a:r>
              <a:rPr lang="en-US" sz="4101" dirty="0" err="1">
                <a:solidFill>
                  <a:srgbClr val="000000"/>
                </a:solidFill>
                <a:latin typeface="Montserrat Extra-Light"/>
              </a:rPr>
              <a:t>bois</a:t>
            </a:r>
            <a:endParaRPr lang="en-US" sz="4101" dirty="0">
              <a:solidFill>
                <a:srgbClr val="000000"/>
              </a:solidFill>
              <a:latin typeface="Montserrat Extra-Light"/>
            </a:endParaRPr>
          </a:p>
          <a:p>
            <a:pPr algn="ctr">
              <a:lnSpc>
                <a:spcPts val="3613"/>
              </a:lnSpc>
            </a:pPr>
            <a:endParaRPr lang="en-US" sz="4101" dirty="0">
              <a:solidFill>
                <a:srgbClr val="000000"/>
              </a:solidFill>
              <a:latin typeface="Montserrat Extra-Light"/>
            </a:endParaRPr>
          </a:p>
          <a:p>
            <a:pPr algn="ctr">
              <a:lnSpc>
                <a:spcPts val="5742"/>
              </a:lnSpc>
            </a:pPr>
            <a:r>
              <a:rPr lang="en-US" sz="4101" dirty="0" err="1">
                <a:solidFill>
                  <a:srgbClr val="000000"/>
                </a:solidFill>
                <a:latin typeface="Montserrat Extra-Light"/>
              </a:rPr>
              <a:t>Pinceaux</a:t>
            </a:r>
            <a:r>
              <a:rPr lang="en-US" sz="4101" dirty="0">
                <a:solidFill>
                  <a:srgbClr val="000000"/>
                </a:solidFill>
                <a:latin typeface="Montserrat Extra-Light"/>
              </a:rPr>
              <a:t> de </a:t>
            </a:r>
            <a:r>
              <a:rPr lang="en-US" sz="4101" dirty="0" err="1">
                <a:solidFill>
                  <a:srgbClr val="000000"/>
                </a:solidFill>
                <a:latin typeface="Montserrat Extra-Light"/>
              </a:rPr>
              <a:t>différentes</a:t>
            </a:r>
            <a:r>
              <a:rPr lang="en-US" sz="4101" dirty="0">
                <a:solidFill>
                  <a:srgbClr val="000000"/>
                </a:solidFill>
                <a:latin typeface="Montserrat Extra-Light"/>
              </a:rPr>
              <a:t> </a:t>
            </a:r>
            <a:r>
              <a:rPr lang="en-US" sz="4101" dirty="0" err="1">
                <a:solidFill>
                  <a:srgbClr val="000000"/>
                </a:solidFill>
                <a:latin typeface="Montserrat Extra-Light"/>
              </a:rPr>
              <a:t>tailles</a:t>
            </a:r>
            <a:endParaRPr lang="en-US" sz="4101" dirty="0">
              <a:solidFill>
                <a:srgbClr val="000000"/>
              </a:solidFill>
              <a:latin typeface="Montserrat Extra-Light"/>
            </a:endParaRPr>
          </a:p>
          <a:p>
            <a:pPr algn="ctr">
              <a:lnSpc>
                <a:spcPts val="3359"/>
              </a:lnSpc>
            </a:pPr>
            <a:endParaRPr lang="en-US" sz="4101" dirty="0">
              <a:solidFill>
                <a:srgbClr val="000000"/>
              </a:solidFill>
              <a:latin typeface="Montserrat Extra-Light"/>
            </a:endParaRPr>
          </a:p>
          <a:p>
            <a:pPr algn="ctr">
              <a:lnSpc>
                <a:spcPts val="5742"/>
              </a:lnSpc>
            </a:pPr>
            <a:r>
              <a:rPr lang="en-US" sz="4101" dirty="0" err="1">
                <a:solidFill>
                  <a:srgbClr val="000000"/>
                </a:solidFill>
                <a:latin typeface="Montserrat Extra-Light"/>
              </a:rPr>
              <a:t>Guenilles</a:t>
            </a:r>
            <a:endParaRPr lang="en-US" sz="4101" dirty="0">
              <a:solidFill>
                <a:srgbClr val="000000"/>
              </a:solidFill>
              <a:latin typeface="Montserrat Extra-Light"/>
            </a:endParaRPr>
          </a:p>
        </p:txBody>
      </p:sp>
      <p:sp>
        <p:nvSpPr>
          <p:cNvPr id="17" name="TextBox 17"/>
          <p:cNvSpPr txBox="1"/>
          <p:nvPr>
            <p:custDataLst>
              <p:tags r:id="rId10"/>
            </p:custDataLst>
          </p:nvPr>
        </p:nvSpPr>
        <p:spPr>
          <a:xfrm>
            <a:off x="8115618" y="5022105"/>
            <a:ext cx="3969329" cy="7667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800" dirty="0" err="1">
                <a:solidFill>
                  <a:srgbClr val="000000"/>
                </a:solidFill>
                <a:latin typeface="Montserrat"/>
              </a:rPr>
              <a:t>Matériaux</a:t>
            </a:r>
            <a:r>
              <a:rPr lang="en-US" sz="4800" dirty="0">
                <a:solidFill>
                  <a:srgbClr val="000000"/>
                </a:solidFill>
                <a:latin typeface="Montserrat"/>
              </a:rPr>
              <a:t> :</a:t>
            </a:r>
          </a:p>
          <a:p>
            <a:pPr algn="ctr">
              <a:lnSpc>
                <a:spcPts val="3359"/>
              </a:lnSpc>
            </a:pPr>
            <a:endParaRPr lang="en-US" sz="4800" dirty="0">
              <a:solidFill>
                <a:srgbClr val="000000"/>
              </a:solidFill>
              <a:latin typeface="Montserrat"/>
            </a:endParaRPr>
          </a:p>
          <a:p>
            <a:pPr algn="ctr">
              <a:lnSpc>
                <a:spcPts val="5740"/>
              </a:lnSpc>
            </a:pPr>
            <a:r>
              <a:rPr lang="en-US" sz="4100" dirty="0">
                <a:solidFill>
                  <a:srgbClr val="000000"/>
                </a:solidFill>
                <a:latin typeface="Montserrat Extra-Light"/>
              </a:rPr>
              <a:t>Gouache </a:t>
            </a:r>
          </a:p>
          <a:p>
            <a:pPr algn="ctr">
              <a:lnSpc>
                <a:spcPts val="3359"/>
              </a:lnSpc>
            </a:pPr>
            <a:endParaRPr lang="en-US" sz="4100" dirty="0">
              <a:solidFill>
                <a:srgbClr val="000000"/>
              </a:solidFill>
              <a:latin typeface="Montserrat Extra-Light"/>
            </a:endParaRPr>
          </a:p>
          <a:p>
            <a:pPr algn="ctr">
              <a:lnSpc>
                <a:spcPts val="5740"/>
              </a:lnSpc>
            </a:pPr>
            <a:r>
              <a:rPr lang="en-US" sz="4100" dirty="0" err="1">
                <a:solidFill>
                  <a:srgbClr val="000000"/>
                </a:solidFill>
                <a:latin typeface="Montserrat Extra-Light"/>
              </a:rPr>
              <a:t>Acrylique</a:t>
            </a:r>
            <a:endParaRPr lang="en-US" sz="4100" dirty="0">
              <a:solidFill>
                <a:srgbClr val="000000"/>
              </a:solidFill>
              <a:latin typeface="Montserrat Extra-Light"/>
            </a:endParaRPr>
          </a:p>
          <a:p>
            <a:pPr algn="ctr">
              <a:lnSpc>
                <a:spcPts val="5740"/>
              </a:lnSpc>
            </a:pPr>
            <a:r>
              <a:rPr lang="en-US" sz="4100" dirty="0">
                <a:solidFill>
                  <a:srgbClr val="000000"/>
                </a:solidFill>
                <a:latin typeface="Montserrat Extra-Light"/>
              </a:rPr>
              <a:t>(</a:t>
            </a:r>
            <a:r>
              <a:rPr lang="en-US" sz="4100" dirty="0" err="1">
                <a:solidFill>
                  <a:srgbClr val="000000"/>
                </a:solidFill>
                <a:latin typeface="Montserrat Extra-Light"/>
              </a:rPr>
              <a:t>facultatif</a:t>
            </a:r>
            <a:r>
              <a:rPr lang="en-US" sz="4100" dirty="0">
                <a:solidFill>
                  <a:srgbClr val="000000"/>
                </a:solidFill>
                <a:latin typeface="Montserrat Extra-Light"/>
              </a:rPr>
              <a:t>)</a:t>
            </a:r>
          </a:p>
          <a:p>
            <a:pPr algn="ctr">
              <a:lnSpc>
                <a:spcPts val="3359"/>
              </a:lnSpc>
            </a:pPr>
            <a:endParaRPr lang="en-US" sz="4100" dirty="0">
              <a:solidFill>
                <a:srgbClr val="000000"/>
              </a:solidFill>
              <a:latin typeface="Montserrat Extra-Light"/>
            </a:endParaRPr>
          </a:p>
          <a:p>
            <a:pPr algn="ctr">
              <a:lnSpc>
                <a:spcPts val="5740"/>
              </a:lnSpc>
            </a:pPr>
            <a:r>
              <a:rPr lang="en-US" sz="4100" dirty="0" err="1">
                <a:solidFill>
                  <a:srgbClr val="000000"/>
                </a:solidFill>
                <a:latin typeface="Montserrat Extra-Light"/>
              </a:rPr>
              <a:t>Médium</a:t>
            </a:r>
            <a:r>
              <a:rPr lang="en-US" sz="4100" dirty="0">
                <a:solidFill>
                  <a:srgbClr val="000000"/>
                </a:solidFill>
                <a:latin typeface="Montserrat Extra-Light"/>
              </a:rPr>
              <a:t> à </a:t>
            </a:r>
            <a:r>
              <a:rPr lang="en-US" sz="4100" dirty="0" err="1">
                <a:solidFill>
                  <a:srgbClr val="000000"/>
                </a:solidFill>
                <a:latin typeface="Montserrat Extra-Light"/>
              </a:rPr>
              <a:t>acrylique</a:t>
            </a:r>
            <a:endParaRPr lang="en-US" sz="4100" dirty="0">
              <a:solidFill>
                <a:srgbClr val="000000"/>
              </a:solidFill>
              <a:latin typeface="Montserrat Extra-Light"/>
            </a:endParaRPr>
          </a:p>
          <a:p>
            <a:pPr algn="ctr">
              <a:lnSpc>
                <a:spcPts val="5740"/>
              </a:lnSpc>
            </a:pPr>
            <a:r>
              <a:rPr lang="en-US" sz="4100" dirty="0">
                <a:solidFill>
                  <a:srgbClr val="000000"/>
                </a:solidFill>
                <a:latin typeface="Montserrat Extra-Light"/>
              </a:rPr>
              <a:t>(</a:t>
            </a:r>
            <a:r>
              <a:rPr lang="en-US" sz="4100" dirty="0" err="1">
                <a:solidFill>
                  <a:srgbClr val="000000"/>
                </a:solidFill>
                <a:latin typeface="Montserrat Extra-Light"/>
              </a:rPr>
              <a:t>facultatif</a:t>
            </a:r>
            <a:r>
              <a:rPr lang="en-US" sz="4100" dirty="0">
                <a:solidFill>
                  <a:srgbClr val="000000"/>
                </a:solidFill>
                <a:latin typeface="Montserrat Extra-Light"/>
              </a:rPr>
              <a:t>)</a:t>
            </a:r>
          </a:p>
          <a:p>
            <a:pPr algn="ctr">
              <a:lnSpc>
                <a:spcPts val="3359"/>
              </a:lnSpc>
            </a:pPr>
            <a:endParaRPr lang="en-US" sz="4100" dirty="0">
              <a:solidFill>
                <a:srgbClr val="000000"/>
              </a:solidFill>
              <a:latin typeface="Montserrat Extra-Light"/>
            </a:endParaRPr>
          </a:p>
          <a:p>
            <a:pPr algn="ctr">
              <a:lnSpc>
                <a:spcPts val="5740"/>
              </a:lnSpc>
            </a:pPr>
            <a:r>
              <a:rPr lang="en-US" sz="4100" dirty="0" err="1">
                <a:solidFill>
                  <a:srgbClr val="000000"/>
                </a:solidFill>
                <a:latin typeface="Montserrat Extra-Light"/>
              </a:rPr>
              <a:t>Eau</a:t>
            </a:r>
            <a:endParaRPr lang="en-US" sz="4100" dirty="0">
              <a:solidFill>
                <a:srgbClr val="000000"/>
              </a:solidFill>
              <a:latin typeface="Montserrat Extra-Light"/>
            </a:endParaRPr>
          </a:p>
        </p:txBody>
      </p:sp>
      <p:sp>
        <p:nvSpPr>
          <p:cNvPr id="18" name="TextBox 18"/>
          <p:cNvSpPr txBox="1"/>
          <p:nvPr>
            <p:custDataLst>
              <p:tags r:id="rId11"/>
            </p:custDataLst>
          </p:nvPr>
        </p:nvSpPr>
        <p:spPr>
          <a:xfrm>
            <a:off x="3869497" y="4511561"/>
            <a:ext cx="4031903" cy="5589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07"/>
              </a:lnSpc>
            </a:pPr>
            <a:r>
              <a:rPr lang="en-US" sz="4862" dirty="0">
                <a:solidFill>
                  <a:srgbClr val="000000"/>
                </a:solidFill>
                <a:latin typeface="Montserrat"/>
              </a:rPr>
              <a:t>Techniques :</a:t>
            </a:r>
          </a:p>
          <a:p>
            <a:pPr algn="ctr">
              <a:lnSpc>
                <a:spcPts val="5740"/>
              </a:lnSpc>
            </a:pPr>
            <a:endParaRPr lang="en-US" sz="4862" dirty="0">
              <a:solidFill>
                <a:srgbClr val="000000"/>
              </a:solidFill>
              <a:latin typeface="Montserrat"/>
            </a:endParaRPr>
          </a:p>
          <a:p>
            <a:pPr algn="ctr">
              <a:lnSpc>
                <a:spcPts val="5740"/>
              </a:lnSpc>
            </a:pPr>
            <a:r>
              <a:rPr lang="en-US" sz="4100" dirty="0">
                <a:solidFill>
                  <a:srgbClr val="000000"/>
                </a:solidFill>
                <a:latin typeface="Montserrat Extra-Light"/>
              </a:rPr>
              <a:t>Dessin</a:t>
            </a:r>
          </a:p>
          <a:p>
            <a:pPr algn="ctr">
              <a:lnSpc>
                <a:spcPts val="2940"/>
              </a:lnSpc>
            </a:pPr>
            <a:endParaRPr lang="en-US" sz="4100" dirty="0">
              <a:solidFill>
                <a:srgbClr val="000000"/>
              </a:solidFill>
              <a:latin typeface="Montserrat Extra-Light"/>
            </a:endParaRPr>
          </a:p>
          <a:p>
            <a:pPr algn="ctr">
              <a:lnSpc>
                <a:spcPts val="5740"/>
              </a:lnSpc>
            </a:pPr>
            <a:r>
              <a:rPr lang="en-US" sz="4100" dirty="0" err="1">
                <a:solidFill>
                  <a:srgbClr val="000000"/>
                </a:solidFill>
                <a:latin typeface="Montserrat Extra-Light"/>
              </a:rPr>
              <a:t>Peinture</a:t>
            </a:r>
            <a:endParaRPr lang="en-US" sz="4100" dirty="0">
              <a:solidFill>
                <a:srgbClr val="000000"/>
              </a:solidFill>
              <a:latin typeface="Montserrat Extra-Light"/>
            </a:endParaRPr>
          </a:p>
          <a:p>
            <a:pPr algn="ctr">
              <a:lnSpc>
                <a:spcPts val="2940"/>
              </a:lnSpc>
            </a:pPr>
            <a:endParaRPr lang="en-US" sz="4100" dirty="0">
              <a:solidFill>
                <a:srgbClr val="000000"/>
              </a:solidFill>
              <a:latin typeface="Montserrat Extra-Light"/>
            </a:endParaRPr>
          </a:p>
          <a:p>
            <a:pPr algn="ctr">
              <a:lnSpc>
                <a:spcPts val="5740"/>
              </a:lnSpc>
            </a:pPr>
            <a:r>
              <a:rPr lang="en-US" sz="4100" dirty="0">
                <a:solidFill>
                  <a:srgbClr val="000000"/>
                </a:solidFill>
                <a:latin typeface="Montserrat Extra-Light"/>
              </a:rPr>
              <a:t>Calque</a:t>
            </a:r>
          </a:p>
          <a:p>
            <a:pPr algn="ctr">
              <a:lnSpc>
                <a:spcPts val="2940"/>
              </a:lnSpc>
            </a:pPr>
            <a:endParaRPr lang="en-US" sz="4100" dirty="0">
              <a:solidFill>
                <a:srgbClr val="000000"/>
              </a:solidFill>
              <a:latin typeface="Montserrat Extra-Light"/>
            </a:endParaRPr>
          </a:p>
          <a:p>
            <a:pPr algn="ctr">
              <a:lnSpc>
                <a:spcPts val="5740"/>
              </a:lnSpc>
            </a:pPr>
            <a:r>
              <a:rPr lang="en-US" sz="4100" dirty="0">
                <a:solidFill>
                  <a:srgbClr val="000000"/>
                </a:solidFill>
                <a:latin typeface="Montserrat Extra-Light"/>
              </a:rPr>
              <a:t>Projection</a:t>
            </a:r>
          </a:p>
        </p:txBody>
      </p:sp>
      <p:sp>
        <p:nvSpPr>
          <p:cNvPr id="19" name="TextBox 19"/>
          <p:cNvSpPr txBox="1"/>
          <p:nvPr>
            <p:custDataLst>
              <p:tags r:id="rId12"/>
            </p:custDataLst>
          </p:nvPr>
        </p:nvSpPr>
        <p:spPr>
          <a:xfrm>
            <a:off x="537845" y="14500859"/>
            <a:ext cx="15598550" cy="6225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</a:pPr>
            <a:r>
              <a:rPr lang="en-US" sz="5699" dirty="0" err="1">
                <a:solidFill>
                  <a:srgbClr val="000000"/>
                </a:solidFill>
                <a:latin typeface="Montserrat"/>
              </a:rPr>
              <a:t>Langage</a:t>
            </a:r>
            <a:r>
              <a:rPr lang="en-US" sz="5699" dirty="0">
                <a:solidFill>
                  <a:srgbClr val="000000"/>
                </a:solidFill>
                <a:latin typeface="Montserrat"/>
              </a:rPr>
              <a:t> plastique </a:t>
            </a:r>
            <a:r>
              <a:rPr lang="en-US" sz="5699" dirty="0">
                <a:solidFill>
                  <a:srgbClr val="545454"/>
                </a:solidFill>
                <a:latin typeface="Montserrat"/>
              </a:rPr>
              <a:t>(un aperçu) </a:t>
            </a:r>
          </a:p>
          <a:p>
            <a:pPr>
              <a:lnSpc>
                <a:spcPts val="4619"/>
              </a:lnSpc>
            </a:pPr>
            <a:endParaRPr lang="en-US" sz="5699" dirty="0">
              <a:solidFill>
                <a:srgbClr val="545454"/>
              </a:solidFill>
              <a:latin typeface="Montserrat"/>
            </a:endParaRPr>
          </a:p>
          <a:p>
            <a:pPr>
              <a:lnSpc>
                <a:spcPts val="7139"/>
              </a:lnSpc>
            </a:pPr>
            <a:r>
              <a:rPr lang="en-US" sz="5099" dirty="0">
                <a:solidFill>
                  <a:srgbClr val="000000"/>
                </a:solidFill>
                <a:latin typeface="Montserrat Extra-Light"/>
              </a:rPr>
              <a:t>Couleurs </a:t>
            </a:r>
            <a:r>
              <a:rPr lang="en-US" sz="5099" dirty="0" err="1">
                <a:solidFill>
                  <a:srgbClr val="000000"/>
                </a:solidFill>
                <a:latin typeface="Montserrat Extra-Light"/>
              </a:rPr>
              <a:t>chaudes</a:t>
            </a:r>
            <a:r>
              <a:rPr lang="en-US" sz="5099" dirty="0">
                <a:solidFill>
                  <a:srgbClr val="000000"/>
                </a:solidFill>
                <a:latin typeface="Montserrat Extra-Light"/>
              </a:rPr>
              <a:t> : jaune, </a:t>
            </a:r>
            <a:r>
              <a:rPr lang="en-US" sz="5099" dirty="0" err="1">
                <a:solidFill>
                  <a:srgbClr val="000000"/>
                </a:solidFill>
                <a:latin typeface="Montserrat Extra-Light"/>
              </a:rPr>
              <a:t>orangé</a:t>
            </a:r>
            <a:r>
              <a:rPr lang="en-US" sz="5099" dirty="0">
                <a:solidFill>
                  <a:srgbClr val="000000"/>
                </a:solidFill>
                <a:latin typeface="Montserrat Extra-Light"/>
              </a:rPr>
              <a:t>, magenta</a:t>
            </a:r>
          </a:p>
          <a:p>
            <a:pPr>
              <a:lnSpc>
                <a:spcPts val="4199"/>
              </a:lnSpc>
            </a:pPr>
            <a:endParaRPr lang="en-US" sz="5099" dirty="0">
              <a:solidFill>
                <a:srgbClr val="000000"/>
              </a:solidFill>
              <a:latin typeface="Montserrat Extra-Light"/>
            </a:endParaRPr>
          </a:p>
          <a:p>
            <a:pPr>
              <a:lnSpc>
                <a:spcPts val="7139"/>
              </a:lnSpc>
            </a:pPr>
            <a:r>
              <a:rPr lang="en-US" sz="5099" dirty="0" err="1">
                <a:solidFill>
                  <a:srgbClr val="000000"/>
                </a:solidFill>
                <a:latin typeface="Montserrat Extra-Light"/>
              </a:rPr>
              <a:t>Valeurs</a:t>
            </a:r>
            <a:r>
              <a:rPr lang="en-US" sz="5099" dirty="0">
                <a:solidFill>
                  <a:srgbClr val="000000"/>
                </a:solidFill>
                <a:latin typeface="Montserrat Extra-Light"/>
              </a:rPr>
              <a:t> : </a:t>
            </a:r>
            <a:r>
              <a:rPr lang="en-US" sz="5099" dirty="0" err="1">
                <a:solidFill>
                  <a:srgbClr val="000000"/>
                </a:solidFill>
                <a:latin typeface="Montserrat Extra-Light"/>
              </a:rPr>
              <a:t>claire</a:t>
            </a:r>
            <a:r>
              <a:rPr lang="en-US" sz="5099" dirty="0">
                <a:solidFill>
                  <a:srgbClr val="000000"/>
                </a:solidFill>
                <a:latin typeface="Montserrat Extra-Light"/>
              </a:rPr>
              <a:t> et </a:t>
            </a:r>
            <a:r>
              <a:rPr lang="en-US" sz="5099" dirty="0" err="1">
                <a:solidFill>
                  <a:srgbClr val="000000"/>
                </a:solidFill>
                <a:latin typeface="Montserrat Extra-Light"/>
              </a:rPr>
              <a:t>foncée</a:t>
            </a:r>
            <a:endParaRPr lang="en-US" sz="5099" dirty="0">
              <a:solidFill>
                <a:srgbClr val="000000"/>
              </a:solidFill>
              <a:latin typeface="Montserrat Extra-Light"/>
            </a:endParaRPr>
          </a:p>
          <a:p>
            <a:pPr>
              <a:lnSpc>
                <a:spcPts val="4199"/>
              </a:lnSpc>
            </a:pPr>
            <a:endParaRPr lang="en-US" sz="5099" dirty="0">
              <a:solidFill>
                <a:srgbClr val="000000"/>
              </a:solidFill>
              <a:latin typeface="Montserrat Extra-Light"/>
            </a:endParaRPr>
          </a:p>
          <a:p>
            <a:pPr algn="l">
              <a:lnSpc>
                <a:spcPts val="7139"/>
              </a:lnSpc>
            </a:pPr>
            <a:r>
              <a:rPr lang="en-US" sz="5099" dirty="0" err="1">
                <a:solidFill>
                  <a:srgbClr val="000000"/>
                </a:solidFill>
                <a:latin typeface="Montserrat Extra-Light"/>
              </a:rPr>
              <a:t>Organisation</a:t>
            </a:r>
            <a:r>
              <a:rPr lang="en-US" sz="5099" dirty="0">
                <a:solidFill>
                  <a:srgbClr val="000000"/>
                </a:solidFill>
                <a:latin typeface="Montserrat Extra-Light"/>
              </a:rPr>
              <a:t> de </a:t>
            </a:r>
            <a:r>
              <a:rPr lang="en-US" sz="5099" dirty="0" err="1">
                <a:solidFill>
                  <a:srgbClr val="000000"/>
                </a:solidFill>
                <a:latin typeface="Montserrat Extra-Light"/>
              </a:rPr>
              <a:t>l’espace</a:t>
            </a:r>
            <a:r>
              <a:rPr lang="en-US" sz="5099" dirty="0">
                <a:solidFill>
                  <a:srgbClr val="000000"/>
                </a:solidFill>
                <a:latin typeface="Montserrat Extra-Light"/>
              </a:rPr>
              <a:t> : </a:t>
            </a:r>
            <a:r>
              <a:rPr lang="en-US" sz="5099" dirty="0" err="1">
                <a:solidFill>
                  <a:srgbClr val="000000"/>
                </a:solidFill>
                <a:latin typeface="Montserrat Extra-Light"/>
              </a:rPr>
              <a:t>énumération</a:t>
            </a:r>
            <a:r>
              <a:rPr lang="en-US" sz="5099" dirty="0">
                <a:solidFill>
                  <a:srgbClr val="000000"/>
                </a:solidFill>
                <a:latin typeface="Montserrat Extra-Light"/>
              </a:rPr>
              <a:t>, juxtaposition, alternance</a:t>
            </a:r>
          </a:p>
        </p:txBody>
      </p:sp>
      <p:sp>
        <p:nvSpPr>
          <p:cNvPr id="20" name="TextBox 20"/>
          <p:cNvSpPr txBox="1"/>
          <p:nvPr>
            <p:custDataLst>
              <p:tags r:id="rId13"/>
            </p:custDataLst>
          </p:nvPr>
        </p:nvSpPr>
        <p:spPr>
          <a:xfrm>
            <a:off x="15566098" y="20161524"/>
            <a:ext cx="404217" cy="64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 dirty="0">
                <a:solidFill>
                  <a:srgbClr val="737373"/>
                </a:solidFill>
                <a:latin typeface="Open Sans"/>
              </a:rPr>
              <a:t>©</a:t>
            </a:r>
          </a:p>
        </p:txBody>
      </p:sp>
      <p:grpSp>
        <p:nvGrpSpPr>
          <p:cNvPr id="21" name="Group 21"/>
          <p:cNvGrpSpPr/>
          <p:nvPr>
            <p:custDataLst>
              <p:tags r:id="rId14"/>
            </p:custDataLst>
          </p:nvPr>
        </p:nvGrpSpPr>
        <p:grpSpPr>
          <a:xfrm>
            <a:off x="44850" y="0"/>
            <a:ext cx="16423876" cy="21986768"/>
            <a:chOff x="0" y="0"/>
            <a:chExt cx="4647436" cy="622155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647435" cy="6221557"/>
            </a:xfrm>
            <a:custGeom>
              <a:avLst/>
              <a:gdLst/>
              <a:ahLst/>
              <a:cxnLst/>
              <a:rect l="l" t="t" r="r" b="b"/>
              <a:pathLst>
                <a:path w="4647435" h="6221557">
                  <a:moveTo>
                    <a:pt x="4647435" y="279400"/>
                  </a:moveTo>
                  <a:lnTo>
                    <a:pt x="4647435" y="0"/>
                  </a:lnTo>
                  <a:lnTo>
                    <a:pt x="0" y="0"/>
                  </a:lnTo>
                  <a:lnTo>
                    <a:pt x="0" y="6221557"/>
                  </a:lnTo>
                  <a:lnTo>
                    <a:pt x="4647435" y="6221557"/>
                  </a:lnTo>
                  <a:lnTo>
                    <a:pt x="4647435" y="279400"/>
                  </a:lnTo>
                  <a:close/>
                  <a:moveTo>
                    <a:pt x="4568695" y="279400"/>
                  </a:moveTo>
                  <a:lnTo>
                    <a:pt x="4568695" y="6142817"/>
                  </a:lnTo>
                  <a:lnTo>
                    <a:pt x="78740" y="6142817"/>
                  </a:lnTo>
                  <a:lnTo>
                    <a:pt x="78740" y="78740"/>
                  </a:lnTo>
                  <a:lnTo>
                    <a:pt x="4568696" y="78740"/>
                  </a:lnTo>
                  <a:lnTo>
                    <a:pt x="4568696" y="279400"/>
                  </a:lnTo>
                  <a:close/>
                </a:path>
              </a:pathLst>
            </a:custGeom>
            <a:solidFill>
              <a:srgbClr val="7E7A7A"/>
            </a:solidFill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C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964507" y="20284697"/>
            <a:ext cx="14530186" cy="2979960"/>
            <a:chOff x="0" y="0"/>
            <a:chExt cx="19373582" cy="3973280"/>
          </a:xfrm>
        </p:grpSpPr>
        <p:sp>
          <p:nvSpPr>
            <p:cNvPr id="3" name="TextBox 3"/>
            <p:cNvSpPr txBox="1"/>
            <p:nvPr/>
          </p:nvSpPr>
          <p:spPr>
            <a:xfrm>
              <a:off x="148" y="-114300"/>
              <a:ext cx="19373434" cy="12454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39"/>
                </a:lnSpc>
              </a:pPr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350557"/>
              <a:ext cx="19373434" cy="622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>
            <p:custDataLst>
              <p:tags r:id="rId2"/>
            </p:custDataLst>
          </p:nvPr>
        </p:nvSpPr>
        <p:spPr>
          <a:xfrm>
            <a:off x="1340979" y="21505438"/>
            <a:ext cx="13755349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endParaRPr/>
          </a:p>
        </p:txBody>
      </p:sp>
      <p:sp>
        <p:nvSpPr>
          <p:cNvPr id="6" name="TextBox 6"/>
          <p:cNvSpPr txBox="1"/>
          <p:nvPr>
            <p:custDataLst>
              <p:tags r:id="rId3"/>
            </p:custDataLst>
          </p:nvPr>
        </p:nvSpPr>
        <p:spPr>
          <a:xfrm>
            <a:off x="513219" y="3585592"/>
            <a:ext cx="15410869" cy="5243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59"/>
              </a:lnSpc>
            </a:pPr>
            <a:r>
              <a:rPr lang="en-US" sz="4899" b="1" spc="685" dirty="0">
                <a:latin typeface="Montserrat Extra-Light Bold"/>
              </a:rPr>
              <a:t>Phase 1 | Recherche </a:t>
            </a:r>
            <a:r>
              <a:rPr lang="en-US" sz="4899" b="1" spc="685" dirty="0" err="1">
                <a:latin typeface="Montserrat Extra-Light Bold"/>
              </a:rPr>
              <a:t>d'informations</a:t>
            </a:r>
            <a:r>
              <a:rPr lang="en-US" sz="4899" b="1" spc="685" dirty="0">
                <a:latin typeface="Montserrat Extra-Light Bold"/>
              </a:rPr>
              <a:t> et constitution </a:t>
            </a:r>
            <a:r>
              <a:rPr lang="en-US" sz="4899" b="1" spc="685" dirty="0" err="1">
                <a:latin typeface="Montserrat Extra-Light Bold"/>
              </a:rPr>
              <a:t>d'une</a:t>
            </a:r>
            <a:r>
              <a:rPr lang="en-US" sz="4899" b="1" spc="685" dirty="0">
                <a:latin typeface="Montserrat Extra-Light Bold"/>
              </a:rPr>
              <a:t> </a:t>
            </a:r>
            <a:r>
              <a:rPr lang="en-US" sz="4899" b="1" spc="685" dirty="0" err="1">
                <a:latin typeface="Montserrat Extra-Light Bold"/>
              </a:rPr>
              <a:t>banque</a:t>
            </a:r>
            <a:r>
              <a:rPr lang="en-US" sz="4899" b="1" spc="685" dirty="0">
                <a:latin typeface="Montserrat Extra-Light Bold"/>
              </a:rPr>
              <a:t> </a:t>
            </a:r>
            <a:r>
              <a:rPr lang="en-US" sz="4899" b="1" spc="685" dirty="0" err="1">
                <a:latin typeface="Montserrat Extra-Light Bold"/>
              </a:rPr>
              <a:t>d'images</a:t>
            </a:r>
            <a:r>
              <a:rPr lang="en-US" sz="4899" spc="685" dirty="0">
                <a:latin typeface="Montserrat Extra-Light Bold"/>
              </a:rPr>
              <a:t>.</a:t>
            </a:r>
          </a:p>
          <a:p>
            <a:pPr algn="r">
              <a:lnSpc>
                <a:spcPts val="6859"/>
              </a:lnSpc>
            </a:pPr>
            <a:r>
              <a:rPr lang="en-US" sz="3600" spc="685" dirty="0">
                <a:solidFill>
                  <a:srgbClr val="414B3B"/>
                </a:solidFill>
                <a:latin typeface="Montserrat Extra-Light Bold"/>
              </a:rPr>
              <a:t>120 minutes environ, </a:t>
            </a:r>
            <a:r>
              <a:rPr lang="en-US" sz="3600" spc="685" dirty="0" err="1">
                <a:solidFill>
                  <a:srgbClr val="414B3B"/>
                </a:solidFill>
                <a:latin typeface="Montserrat Extra-Light Bold"/>
              </a:rPr>
              <a:t>selon</a:t>
            </a:r>
            <a:r>
              <a:rPr lang="en-US" sz="3600" spc="685" dirty="0">
                <a:solidFill>
                  <a:srgbClr val="414B3B"/>
                </a:solidFill>
                <a:latin typeface="Montserrat Extra-Light Bold"/>
              </a:rPr>
              <a:t> </a:t>
            </a:r>
            <a:r>
              <a:rPr lang="en-US" sz="3600" spc="685" dirty="0" err="1">
                <a:solidFill>
                  <a:srgbClr val="414B3B"/>
                </a:solidFill>
                <a:latin typeface="Montserrat Extra-Light Bold"/>
              </a:rPr>
              <a:t>votre</a:t>
            </a:r>
            <a:r>
              <a:rPr lang="en-US" sz="3600" spc="685" dirty="0">
                <a:solidFill>
                  <a:srgbClr val="414B3B"/>
                </a:solidFill>
                <a:latin typeface="Montserrat Extra-Light Bold"/>
              </a:rPr>
              <a:t> </a:t>
            </a:r>
            <a:r>
              <a:rPr lang="en-US" sz="3600" spc="685" dirty="0" err="1">
                <a:solidFill>
                  <a:srgbClr val="414B3B"/>
                </a:solidFill>
                <a:latin typeface="Montserrat Extra-Light Bold"/>
              </a:rPr>
              <a:t>horaire</a:t>
            </a:r>
            <a:endParaRPr lang="en-US" sz="3600" spc="685" dirty="0">
              <a:solidFill>
                <a:srgbClr val="414B3B"/>
              </a:solidFill>
              <a:latin typeface="Montserrat Extra-Light Bold"/>
            </a:endParaRPr>
          </a:p>
          <a:p>
            <a:pPr algn="r">
              <a:lnSpc>
                <a:spcPts val="6859"/>
              </a:lnSpc>
            </a:pPr>
            <a:endParaRPr lang="en-US" sz="4800" spc="685" dirty="0">
              <a:solidFill>
                <a:srgbClr val="414B3B"/>
              </a:solidFill>
              <a:latin typeface="Montserrat Extra-Light Bold"/>
            </a:endParaRPr>
          </a:p>
          <a:p>
            <a:pPr>
              <a:lnSpc>
                <a:spcPts val="6859"/>
              </a:lnSpc>
            </a:pPr>
            <a:r>
              <a:rPr lang="en-US" sz="4800" spc="685" dirty="0" err="1">
                <a:solidFill>
                  <a:srgbClr val="414B3B"/>
                </a:solidFill>
                <a:latin typeface="Montserrat Extra-Light Bold"/>
              </a:rPr>
              <a:t>Présentations</a:t>
            </a:r>
            <a:r>
              <a:rPr lang="en-US" sz="4800" spc="685" dirty="0">
                <a:solidFill>
                  <a:srgbClr val="414B3B"/>
                </a:solidFill>
                <a:latin typeface="Montserrat Extra-Light Bold"/>
              </a:rPr>
              <a:t> au choix et ateliers (discussion, </a:t>
            </a:r>
            <a:r>
              <a:rPr lang="en-US" sz="4800" spc="685" dirty="0" err="1">
                <a:solidFill>
                  <a:srgbClr val="414B3B"/>
                </a:solidFill>
                <a:latin typeface="Montserrat Extra-Light Bold"/>
              </a:rPr>
              <a:t>période</a:t>
            </a:r>
            <a:r>
              <a:rPr lang="en-US" sz="4800" spc="685" dirty="0">
                <a:solidFill>
                  <a:srgbClr val="414B3B"/>
                </a:solidFill>
                <a:latin typeface="Montserrat Extra-Light Bold"/>
              </a:rPr>
              <a:t> de questions, etc.)</a:t>
            </a:r>
          </a:p>
        </p:txBody>
      </p:sp>
      <p:sp>
        <p:nvSpPr>
          <p:cNvPr id="7" name="Freeform 7"/>
          <p:cNvSpPr/>
          <p:nvPr>
            <p:custDataLst>
              <p:tags r:id="rId4"/>
            </p:custDataLst>
          </p:nvPr>
        </p:nvSpPr>
        <p:spPr>
          <a:xfrm>
            <a:off x="0" y="18758614"/>
            <a:ext cx="8218654" cy="3082131"/>
          </a:xfrm>
          <a:custGeom>
            <a:avLst/>
            <a:gdLst/>
            <a:ahLst/>
            <a:cxnLst/>
            <a:rect l="l" t="t" r="r" b="b"/>
            <a:pathLst>
              <a:path w="8218654" h="3082131">
                <a:moveTo>
                  <a:pt x="0" y="0"/>
                </a:moveTo>
                <a:lnTo>
                  <a:pt x="8218654" y="0"/>
                </a:lnTo>
                <a:lnTo>
                  <a:pt x="8218654" y="3082132"/>
                </a:lnTo>
                <a:lnTo>
                  <a:pt x="0" y="308213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37539" r="-2191" b="-44183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>
            <p:custDataLst>
              <p:tags r:id="rId5"/>
            </p:custDataLst>
          </p:nvPr>
        </p:nvSpPr>
        <p:spPr>
          <a:xfrm>
            <a:off x="524109" y="9596722"/>
            <a:ext cx="15410869" cy="8474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900" b="1" spc="629" dirty="0">
                <a:latin typeface="Montserrat Extra-Light Bold"/>
              </a:rPr>
              <a:t>Phase 2 | </a:t>
            </a:r>
            <a:r>
              <a:rPr lang="en-US" sz="4900" b="1" spc="629" dirty="0" err="1">
                <a:latin typeface="Montserrat Extra-Light Bold"/>
              </a:rPr>
              <a:t>Exercice</a:t>
            </a:r>
            <a:r>
              <a:rPr lang="en-US" sz="4900" b="1" spc="629" dirty="0">
                <a:latin typeface="Montserrat Extra-Light Bold"/>
              </a:rPr>
              <a:t> de base : dessin de </a:t>
            </a:r>
            <a:r>
              <a:rPr lang="en-US" sz="4900" b="1" spc="629" dirty="0" err="1">
                <a:latin typeface="Montserrat Extra-Light Bold"/>
              </a:rPr>
              <a:t>flammes</a:t>
            </a:r>
            <a:r>
              <a:rPr lang="en-US" sz="4900" b="1" spc="629" dirty="0">
                <a:latin typeface="Montserrat Extra-Light Bold"/>
              </a:rPr>
              <a:t> et </a:t>
            </a:r>
            <a:r>
              <a:rPr lang="en-US" sz="4900" b="1" spc="629" dirty="0" err="1">
                <a:latin typeface="Montserrat Extra-Light Bold"/>
              </a:rPr>
              <a:t>coloriage</a:t>
            </a:r>
            <a:r>
              <a:rPr lang="en-US" sz="4900" b="1" spc="629" dirty="0">
                <a:latin typeface="Montserrat Extra-Light Bold"/>
              </a:rPr>
              <a:t>. </a:t>
            </a:r>
          </a:p>
          <a:p>
            <a:pPr algn="r">
              <a:lnSpc>
                <a:spcPts val="6299"/>
              </a:lnSpc>
            </a:pPr>
            <a:r>
              <a:rPr lang="en-US" sz="3600" spc="629" dirty="0">
                <a:solidFill>
                  <a:srgbClr val="414B3B"/>
                </a:solidFill>
                <a:latin typeface="Montserrat Extra-Light Bold"/>
              </a:rPr>
              <a:t>60 minutes environ, </a:t>
            </a:r>
            <a:r>
              <a:rPr lang="en-US" sz="3600" spc="629" dirty="0" err="1">
                <a:solidFill>
                  <a:srgbClr val="414B3B"/>
                </a:solidFill>
                <a:latin typeface="Montserrat Extra-Light Bold"/>
              </a:rPr>
              <a:t>selon</a:t>
            </a:r>
            <a:r>
              <a:rPr lang="en-US" sz="3600" spc="629" dirty="0">
                <a:solidFill>
                  <a:srgbClr val="414B3B"/>
                </a:solidFill>
                <a:latin typeface="Montserrat Extra-Light Bold"/>
              </a:rPr>
              <a:t> </a:t>
            </a:r>
            <a:r>
              <a:rPr lang="en-US" sz="3600" spc="629" dirty="0" err="1">
                <a:solidFill>
                  <a:srgbClr val="414B3B"/>
                </a:solidFill>
                <a:latin typeface="Montserrat Extra-Light Bold"/>
              </a:rPr>
              <a:t>votre</a:t>
            </a:r>
            <a:r>
              <a:rPr lang="en-US" sz="3600" spc="629" dirty="0">
                <a:solidFill>
                  <a:srgbClr val="414B3B"/>
                </a:solidFill>
                <a:latin typeface="Montserrat Extra-Light Bold"/>
              </a:rPr>
              <a:t> </a:t>
            </a:r>
            <a:r>
              <a:rPr lang="en-US" sz="3600" spc="629" dirty="0" err="1">
                <a:solidFill>
                  <a:srgbClr val="414B3B"/>
                </a:solidFill>
                <a:latin typeface="Montserrat Extra-Light Bold"/>
              </a:rPr>
              <a:t>horaire</a:t>
            </a:r>
            <a:endParaRPr lang="en-US" sz="3600" spc="629" dirty="0">
              <a:solidFill>
                <a:srgbClr val="414B3B"/>
              </a:solidFill>
              <a:latin typeface="Montserrat Extra-Light Bold"/>
            </a:endParaRPr>
          </a:p>
          <a:p>
            <a:pPr algn="r">
              <a:lnSpc>
                <a:spcPts val="6299"/>
              </a:lnSpc>
            </a:pPr>
            <a:endParaRPr lang="en-US" sz="3600" spc="629" dirty="0">
              <a:solidFill>
                <a:srgbClr val="414B3B"/>
              </a:solidFill>
              <a:latin typeface="Montserrat Extra-Light Bold"/>
            </a:endParaRPr>
          </a:p>
          <a:p>
            <a:pPr>
              <a:lnSpc>
                <a:spcPts val="6859"/>
              </a:lnSpc>
            </a:pPr>
            <a:r>
              <a:rPr lang="en-US" sz="4800" spc="685" dirty="0" err="1">
                <a:solidFill>
                  <a:srgbClr val="414B3B"/>
                </a:solidFill>
                <a:latin typeface="Montserrat Extra-Light Bold"/>
              </a:rPr>
              <a:t>Recourir</a:t>
            </a:r>
            <a:r>
              <a:rPr lang="en-US" sz="4800" spc="685" dirty="0">
                <a:solidFill>
                  <a:srgbClr val="414B3B"/>
                </a:solidFill>
                <a:latin typeface="Montserrat Extra-Light Bold"/>
              </a:rPr>
              <a:t> à un ensemble de couleurs </a:t>
            </a:r>
            <a:r>
              <a:rPr lang="en-US" sz="4800" spc="685" dirty="0" err="1">
                <a:solidFill>
                  <a:srgbClr val="414B3B"/>
                </a:solidFill>
                <a:latin typeface="Montserrat Extra-Light Bold"/>
              </a:rPr>
              <a:t>allant</a:t>
            </a:r>
            <a:r>
              <a:rPr lang="en-US" sz="4800" spc="685" dirty="0">
                <a:solidFill>
                  <a:srgbClr val="414B3B"/>
                </a:solidFill>
                <a:latin typeface="Montserrat Extra-Light Bold"/>
              </a:rPr>
              <a:t> du jaune aux </a:t>
            </a:r>
            <a:r>
              <a:rPr lang="en-US" sz="4800" spc="685" dirty="0" err="1">
                <a:solidFill>
                  <a:srgbClr val="414B3B"/>
                </a:solidFill>
                <a:latin typeface="Montserrat Extra-Light Bold"/>
              </a:rPr>
              <a:t>orangés</a:t>
            </a:r>
            <a:r>
              <a:rPr lang="en-US" sz="4800" spc="685" dirty="0">
                <a:solidFill>
                  <a:srgbClr val="414B3B"/>
                </a:solidFill>
                <a:latin typeface="Montserrat Extra-Light Bold"/>
              </a:rPr>
              <a:t>, </a:t>
            </a:r>
            <a:r>
              <a:rPr lang="en-US" sz="4800" spc="685" dirty="0" err="1">
                <a:solidFill>
                  <a:srgbClr val="414B3B"/>
                </a:solidFill>
                <a:latin typeface="Montserrat Extra-Light Bold"/>
              </a:rPr>
              <a:t>puis</a:t>
            </a:r>
            <a:r>
              <a:rPr lang="en-US" sz="4800" spc="685" dirty="0">
                <a:solidFill>
                  <a:srgbClr val="414B3B"/>
                </a:solidFill>
                <a:latin typeface="Montserrat Extra-Light Bold"/>
              </a:rPr>
              <a:t> au rouge </a:t>
            </a:r>
            <a:r>
              <a:rPr lang="en-US" sz="4800" spc="685" dirty="0" err="1">
                <a:solidFill>
                  <a:srgbClr val="414B3B"/>
                </a:solidFill>
                <a:latin typeface="Montserrat Extra-Light Bold"/>
              </a:rPr>
              <a:t>orangé</a:t>
            </a:r>
            <a:r>
              <a:rPr lang="en-US" sz="4800" spc="685" dirty="0">
                <a:solidFill>
                  <a:srgbClr val="414B3B"/>
                </a:solidFill>
                <a:latin typeface="Montserrat Extra-Light Bold"/>
              </a:rPr>
              <a:t> (variation dans les </a:t>
            </a:r>
            <a:r>
              <a:rPr lang="en-US" sz="4800" spc="685" dirty="0" err="1">
                <a:solidFill>
                  <a:srgbClr val="414B3B"/>
                </a:solidFill>
                <a:latin typeface="Montserrat Extra-Light Bold"/>
              </a:rPr>
              <a:t>teintes</a:t>
            </a:r>
            <a:r>
              <a:rPr lang="en-US" sz="4800" spc="685" dirty="0">
                <a:solidFill>
                  <a:srgbClr val="414B3B"/>
                </a:solidFill>
                <a:latin typeface="Montserrat Extra-Light Bold"/>
              </a:rPr>
              <a:t>). </a:t>
            </a:r>
            <a:r>
              <a:rPr lang="en-US" sz="4800" spc="685" dirty="0" err="1">
                <a:solidFill>
                  <a:srgbClr val="414B3B"/>
                </a:solidFill>
                <a:latin typeface="Montserrat Extra-Light Bold"/>
              </a:rPr>
              <a:t>Utiliser</a:t>
            </a:r>
            <a:r>
              <a:rPr lang="en-US" sz="4800" spc="685" dirty="0">
                <a:solidFill>
                  <a:srgbClr val="414B3B"/>
                </a:solidFill>
                <a:latin typeface="Montserrat Extra-Light Bold"/>
              </a:rPr>
              <a:t> les multiples crayons de couleur en </a:t>
            </a:r>
            <a:r>
              <a:rPr lang="en-US" sz="4800" spc="685" dirty="0" err="1">
                <a:solidFill>
                  <a:srgbClr val="414B3B"/>
                </a:solidFill>
                <a:latin typeface="Montserrat Extra-Light Bold"/>
              </a:rPr>
              <a:t>bois</a:t>
            </a:r>
            <a:r>
              <a:rPr lang="en-US" sz="4800" spc="685" dirty="0">
                <a:solidFill>
                  <a:srgbClr val="414B3B"/>
                </a:solidFill>
                <a:latin typeface="Montserrat Extra-Light Bold"/>
              </a:rPr>
              <a:t>. Conseil : </a:t>
            </a:r>
            <a:r>
              <a:rPr lang="en-US" sz="4800" spc="685" dirty="0" err="1">
                <a:solidFill>
                  <a:srgbClr val="414B3B"/>
                </a:solidFill>
                <a:latin typeface="Montserrat Extra-Light Bold"/>
              </a:rPr>
              <a:t>superposer</a:t>
            </a:r>
            <a:r>
              <a:rPr lang="en-US" sz="4800" spc="685" dirty="0">
                <a:solidFill>
                  <a:srgbClr val="414B3B"/>
                </a:solidFill>
                <a:latin typeface="Montserrat Extra-Light Bold"/>
              </a:rPr>
              <a:t> les couleurs en </a:t>
            </a:r>
            <a:r>
              <a:rPr lang="en-US" sz="4800" spc="685" dirty="0" err="1">
                <a:solidFill>
                  <a:srgbClr val="414B3B"/>
                </a:solidFill>
                <a:latin typeface="Montserrat Extra-Light Bold"/>
              </a:rPr>
              <a:t>hachurant</a:t>
            </a:r>
            <a:r>
              <a:rPr lang="en-US" sz="4800" spc="685" dirty="0">
                <a:solidFill>
                  <a:srgbClr val="414B3B"/>
                </a:solidFill>
                <a:latin typeface="Montserrat Extra-Light Bold"/>
              </a:rPr>
              <a:t>.</a:t>
            </a:r>
          </a:p>
        </p:txBody>
      </p:sp>
      <p:sp>
        <p:nvSpPr>
          <p:cNvPr id="9" name="Freeform 9"/>
          <p:cNvSpPr/>
          <p:nvPr>
            <p:custDataLst>
              <p:tags r:id="rId6"/>
            </p:custDataLst>
          </p:nvPr>
        </p:nvSpPr>
        <p:spPr>
          <a:xfrm rot="-10800000">
            <a:off x="8198181" y="18758614"/>
            <a:ext cx="8229600" cy="3082131"/>
          </a:xfrm>
          <a:custGeom>
            <a:avLst/>
            <a:gdLst/>
            <a:ahLst/>
            <a:cxnLst/>
            <a:rect l="l" t="t" r="r" b="b"/>
            <a:pathLst>
              <a:path w="8229600" h="3082131">
                <a:moveTo>
                  <a:pt x="0" y="0"/>
                </a:moveTo>
                <a:lnTo>
                  <a:pt x="8229600" y="0"/>
                </a:lnTo>
                <a:lnTo>
                  <a:pt x="8229600" y="3082132"/>
                </a:lnTo>
                <a:lnTo>
                  <a:pt x="0" y="308213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39031" b="-3903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TextBox 11"/>
          <p:cNvSpPr txBox="1"/>
          <p:nvPr>
            <p:custDataLst>
              <p:tags r:id="rId7"/>
            </p:custDataLst>
          </p:nvPr>
        </p:nvSpPr>
        <p:spPr>
          <a:xfrm>
            <a:off x="-10947" y="1208069"/>
            <a:ext cx="16459200" cy="2263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32"/>
              </a:lnSpc>
            </a:pPr>
            <a:r>
              <a:rPr lang="en-US" sz="6523" spc="913" dirty="0">
                <a:solidFill>
                  <a:srgbClr val="882A06"/>
                </a:solidFill>
                <a:latin typeface="Arbutus Slab"/>
              </a:rPr>
              <a:t>DÉMARCHE DE CRÉATION ÉTAPES</a:t>
            </a:r>
          </a:p>
        </p:txBody>
      </p:sp>
      <p:sp>
        <p:nvSpPr>
          <p:cNvPr id="12" name="TextBox 12"/>
          <p:cNvSpPr txBox="1"/>
          <p:nvPr>
            <p:custDataLst>
              <p:tags r:id="rId8"/>
            </p:custDataLst>
          </p:nvPr>
        </p:nvSpPr>
        <p:spPr>
          <a:xfrm>
            <a:off x="15668535" y="21024075"/>
            <a:ext cx="404217" cy="64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 dirty="0">
                <a:solidFill>
                  <a:srgbClr val="737373"/>
                </a:solidFill>
                <a:latin typeface="Open Sans"/>
              </a:rPr>
              <a:t>©</a:t>
            </a:r>
          </a:p>
        </p:txBody>
      </p:sp>
      <p:grpSp>
        <p:nvGrpSpPr>
          <p:cNvPr id="13" name="Group 13"/>
          <p:cNvGrpSpPr/>
          <p:nvPr>
            <p:custDataLst>
              <p:tags r:id="rId9"/>
            </p:custDataLst>
          </p:nvPr>
        </p:nvGrpSpPr>
        <p:grpSpPr>
          <a:xfrm>
            <a:off x="9526" y="0"/>
            <a:ext cx="16459200" cy="21986768"/>
            <a:chOff x="0" y="0"/>
            <a:chExt cx="4657431" cy="622155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657431" cy="6221557"/>
            </a:xfrm>
            <a:custGeom>
              <a:avLst/>
              <a:gdLst/>
              <a:ahLst/>
              <a:cxnLst/>
              <a:rect l="l" t="t" r="r" b="b"/>
              <a:pathLst>
                <a:path w="4657431" h="6221557">
                  <a:moveTo>
                    <a:pt x="4657431" y="279400"/>
                  </a:moveTo>
                  <a:lnTo>
                    <a:pt x="4657431" y="0"/>
                  </a:lnTo>
                  <a:lnTo>
                    <a:pt x="0" y="0"/>
                  </a:lnTo>
                  <a:lnTo>
                    <a:pt x="0" y="6221557"/>
                  </a:lnTo>
                  <a:lnTo>
                    <a:pt x="4657431" y="6221557"/>
                  </a:lnTo>
                  <a:lnTo>
                    <a:pt x="4657431" y="279400"/>
                  </a:lnTo>
                  <a:close/>
                  <a:moveTo>
                    <a:pt x="4578691" y="279400"/>
                  </a:moveTo>
                  <a:lnTo>
                    <a:pt x="4578691" y="6142817"/>
                  </a:lnTo>
                  <a:lnTo>
                    <a:pt x="78740" y="6142817"/>
                  </a:lnTo>
                  <a:lnTo>
                    <a:pt x="78740" y="78740"/>
                  </a:lnTo>
                  <a:lnTo>
                    <a:pt x="4578691" y="78740"/>
                  </a:lnTo>
                  <a:lnTo>
                    <a:pt x="4578691" y="279400"/>
                  </a:lnTo>
                  <a:close/>
                </a:path>
              </a:pathLst>
            </a:custGeom>
            <a:solidFill>
              <a:srgbClr val="7E7A7A"/>
            </a:solidFill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1214</Words>
  <Application>Microsoft Macintosh PowerPoint</Application>
  <PresentationFormat>Personnalisé</PresentationFormat>
  <Paragraphs>218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7" baseType="lpstr">
      <vt:lpstr>Open Sans Light</vt:lpstr>
      <vt:lpstr>Arbutus Slab</vt:lpstr>
      <vt:lpstr>Calibri</vt:lpstr>
      <vt:lpstr>Montserrat Bold</vt:lpstr>
      <vt:lpstr>Montserrat</vt:lpstr>
      <vt:lpstr>Montserrat Extra-Light Bold</vt:lpstr>
      <vt:lpstr>Montserrat Extra-Light Bold Italics</vt:lpstr>
      <vt:lpstr>Montserrat Extra-Light</vt:lpstr>
      <vt:lpstr>Arial</vt:lpstr>
      <vt:lpstr>Open Sans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Copie de Orange des feux (primaire 3e cycle)</dc:title>
  <cp:lastModifiedBy>Anonyme</cp:lastModifiedBy>
  <cp:revision>6</cp:revision>
  <dcterms:created xsi:type="dcterms:W3CDTF">2006-08-16T00:00:00Z</dcterms:created>
  <dcterms:modified xsi:type="dcterms:W3CDTF">2023-11-14T01:24:23Z</dcterms:modified>
  <dc:identifier>DAE4SkeBnzk</dc:identifier>
</cp:coreProperties>
</file>