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459200" cy="219456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Josefin Sans" pitchFamily="2" charset="77"/>
      <p:regular r:id="rId16"/>
      <p:bold r:id="rId17"/>
    </p:embeddedFont>
    <p:embeddedFont>
      <p:font typeface="Josefin Sans Bold" panose="020F0502020204030204" pitchFamily="34" charset="0"/>
      <p:regular r:id="rId18"/>
      <p:bold r:id="rId19"/>
      <p:italic r:id="rId20"/>
      <p:boldItalic r:id="rId21"/>
    </p:embeddedFont>
    <p:embeddedFont>
      <p:font typeface="Josefin Slab" pitchFamily="2" charset="77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Ribeye" panose="020F0505000000020004" pitchFamily="3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4" autoAdjust="0"/>
  </p:normalViewPr>
  <p:slideViewPr>
    <p:cSldViewPr>
      <p:cViewPr varScale="1">
        <p:scale>
          <a:sx n="34" d="100"/>
          <a:sy n="34" d="100"/>
        </p:scale>
        <p:origin x="3112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png"/><Relationship Id="rId5" Type="http://schemas.openxmlformats.org/officeDocument/2006/relationships/tags" Target="../tags/tag5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17.jpe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4.sv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3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4.xml"/><Relationship Id="rId15" Type="http://schemas.openxmlformats.org/officeDocument/2006/relationships/image" Target="../media/image2.svg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4.sv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3.png"/><Relationship Id="rId5" Type="http://schemas.openxmlformats.org/officeDocument/2006/relationships/tags" Target="../tags/tag24.xml"/><Relationship Id="rId10" Type="http://schemas.openxmlformats.org/officeDocument/2006/relationships/image" Target="../media/image2.svg"/><Relationship Id="rId4" Type="http://schemas.openxmlformats.org/officeDocument/2006/relationships/tags" Target="../tags/tag23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7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6.png"/><Relationship Id="rId5" Type="http://schemas.openxmlformats.org/officeDocument/2006/relationships/tags" Target="../tags/tag31.xml"/><Relationship Id="rId10" Type="http://schemas.openxmlformats.org/officeDocument/2006/relationships/image" Target="../media/image2.svg"/><Relationship Id="rId4" Type="http://schemas.openxmlformats.org/officeDocument/2006/relationships/tags" Target="../tags/tag30.xml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7" Type="http://schemas.openxmlformats.org/officeDocument/2006/relationships/image" Target="../media/image8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49.xml"/><Relationship Id="rId7" Type="http://schemas.openxmlformats.org/officeDocument/2006/relationships/image" Target="../media/image9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1.xml"/><Relationship Id="rId4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26" Type="http://schemas.openxmlformats.org/officeDocument/2006/relationships/image" Target="../media/image12.jpeg"/><Relationship Id="rId3" Type="http://schemas.openxmlformats.org/officeDocument/2006/relationships/tags" Target="../tags/tag54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tags" Target="../tags/tag68.xml"/><Relationship Id="rId25" Type="http://schemas.openxmlformats.org/officeDocument/2006/relationships/image" Target="../media/image11.jpeg"/><Relationship Id="rId2" Type="http://schemas.openxmlformats.org/officeDocument/2006/relationships/tags" Target="../tags/tag53.xml"/><Relationship Id="rId16" Type="http://schemas.openxmlformats.org/officeDocument/2006/relationships/tags" Target="../tags/tag67.xml"/><Relationship Id="rId20" Type="http://schemas.openxmlformats.org/officeDocument/2006/relationships/tags" Target="../tags/tag71.xml"/><Relationship Id="rId29" Type="http://schemas.openxmlformats.org/officeDocument/2006/relationships/image" Target="../media/image15.jpeg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image" Target="../media/image10.jpeg"/><Relationship Id="rId5" Type="http://schemas.openxmlformats.org/officeDocument/2006/relationships/tags" Target="../tags/tag56.xml"/><Relationship Id="rId15" Type="http://schemas.openxmlformats.org/officeDocument/2006/relationships/tags" Target="../tags/tag66.xml"/><Relationship Id="rId23" Type="http://schemas.openxmlformats.org/officeDocument/2006/relationships/image" Target="../media/image2.svg"/><Relationship Id="rId28" Type="http://schemas.openxmlformats.org/officeDocument/2006/relationships/image" Target="../media/image14.jpeg"/><Relationship Id="rId10" Type="http://schemas.openxmlformats.org/officeDocument/2006/relationships/tags" Target="../tags/tag61.xml"/><Relationship Id="rId19" Type="http://schemas.openxmlformats.org/officeDocument/2006/relationships/tags" Target="../tags/tag70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image" Target="../media/image1.png"/><Relationship Id="rId27" Type="http://schemas.openxmlformats.org/officeDocument/2006/relationships/image" Target="../media/image13.jpeg"/><Relationship Id="rId30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0" y="3657371"/>
            <a:ext cx="16334435" cy="16332572"/>
            <a:chOff x="0" y="0"/>
            <a:chExt cx="6350013" cy="6349289"/>
          </a:xfrm>
        </p:grpSpPr>
        <p:sp>
          <p:nvSpPr>
            <p:cNvPr id="3" name="Freeform 3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3D3C3C">
                <a:alpha val="20784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 rot="8856587">
            <a:off x="1752136" y="12959945"/>
            <a:ext cx="14298728" cy="12551105"/>
          </a:xfrm>
          <a:custGeom>
            <a:avLst/>
            <a:gdLst/>
            <a:ahLst/>
            <a:cxnLst/>
            <a:rect l="l" t="t" r="r" b="b"/>
            <a:pathLst>
              <a:path w="14298728" h="12551105">
                <a:moveTo>
                  <a:pt x="0" y="0"/>
                </a:moveTo>
                <a:lnTo>
                  <a:pt x="14298728" y="0"/>
                </a:lnTo>
                <a:lnTo>
                  <a:pt x="14298728" y="12551105"/>
                </a:lnTo>
                <a:lnTo>
                  <a:pt x="0" y="12551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7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8" r="-2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2113846" y="-650917"/>
            <a:ext cx="12238490" cy="23155173"/>
          </a:xfrm>
          <a:custGeom>
            <a:avLst/>
            <a:gdLst/>
            <a:ahLst/>
            <a:cxnLst/>
            <a:rect l="l" t="t" r="r" b="b"/>
            <a:pathLst>
              <a:path w="12238490" h="23155173">
                <a:moveTo>
                  <a:pt x="0" y="0"/>
                </a:moveTo>
                <a:lnTo>
                  <a:pt x="12238490" y="0"/>
                </a:lnTo>
                <a:lnTo>
                  <a:pt x="12238490" y="23155173"/>
                </a:lnTo>
                <a:lnTo>
                  <a:pt x="0" y="23155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4599" r="-44599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>
            <p:custDataLst>
              <p:tags r:id="rId4"/>
            </p:custDataLst>
          </p:nvPr>
        </p:nvSpPr>
        <p:spPr>
          <a:xfrm rot="-1849423">
            <a:off x="363930" y="-3709852"/>
            <a:ext cx="14298728" cy="12551105"/>
          </a:xfrm>
          <a:custGeom>
            <a:avLst/>
            <a:gdLst/>
            <a:ahLst/>
            <a:cxnLst/>
            <a:rect l="l" t="t" r="r" b="b"/>
            <a:pathLst>
              <a:path w="14298728" h="12551105">
                <a:moveTo>
                  <a:pt x="0" y="0"/>
                </a:moveTo>
                <a:lnTo>
                  <a:pt x="14298728" y="0"/>
                </a:lnTo>
                <a:lnTo>
                  <a:pt x="14298728" y="12551105"/>
                </a:lnTo>
                <a:lnTo>
                  <a:pt x="0" y="1255110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19999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15" r="-115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>
            <p:custDataLst>
              <p:tags r:id="rId5"/>
            </p:custDataLst>
          </p:nvPr>
        </p:nvGrpSpPr>
        <p:grpSpPr>
          <a:xfrm>
            <a:off x="0" y="-454"/>
            <a:ext cx="16334435" cy="21854246"/>
            <a:chOff x="0" y="0"/>
            <a:chExt cx="4519397" cy="6046614"/>
          </a:xfrm>
        </p:grpSpPr>
        <p:sp>
          <p:nvSpPr>
            <p:cNvPr id="8" name="Freeform 8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9" name="Group 9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2113846" y="5620411"/>
            <a:ext cx="12238490" cy="12237095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837B79">
                <a:alpha val="80784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1" name="Group 11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2450544" y="5916970"/>
            <a:ext cx="11645306" cy="11643978"/>
            <a:chOff x="0" y="0"/>
            <a:chExt cx="6350013" cy="6349289"/>
          </a:xfrm>
        </p:grpSpPr>
        <p:sp>
          <p:nvSpPr>
            <p:cNvPr id="12" name="Freeform 12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blipFill>
              <a:blip r:embed="rId15">
                <a:alphaModFix amt="81000"/>
              </a:blip>
              <a:stretch>
                <a:fillRect l="-24991" r="-24991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3" name="Group 13"/>
          <p:cNvGrpSpPr/>
          <p:nvPr>
            <p:custDataLst>
              <p:tags r:id="rId8"/>
            </p:custDataLst>
          </p:nvPr>
        </p:nvGrpSpPr>
        <p:grpSpPr>
          <a:xfrm>
            <a:off x="467926" y="679707"/>
            <a:ext cx="15472966" cy="4125251"/>
            <a:chOff x="0" y="0"/>
            <a:chExt cx="20630622" cy="5500335"/>
          </a:xfrm>
        </p:grpSpPr>
        <p:sp>
          <p:nvSpPr>
            <p:cNvPr id="14" name="TextBox 14"/>
            <p:cNvSpPr txBox="1"/>
            <p:nvPr/>
          </p:nvSpPr>
          <p:spPr>
            <a:xfrm>
              <a:off x="0" y="342900"/>
              <a:ext cx="20630622" cy="3240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68"/>
                </a:lnSpc>
              </a:pPr>
              <a:r>
                <a:rPr lang="en-US" sz="10315" spc="969">
                  <a:solidFill>
                    <a:srgbClr val="837B79"/>
                  </a:solidFill>
                  <a:latin typeface="Ribeye"/>
                </a:rPr>
                <a:t>Feuillage  </a:t>
              </a:r>
            </a:p>
            <a:p>
              <a:pPr algn="ctr">
                <a:lnSpc>
                  <a:spcPts val="8768"/>
                </a:lnSpc>
              </a:pPr>
              <a:r>
                <a:rPr lang="en-US" sz="10315" spc="969">
                  <a:solidFill>
                    <a:srgbClr val="837B79"/>
                  </a:solidFill>
                  <a:latin typeface="Ribeye"/>
                </a:rPr>
                <a:t>ombrage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25144"/>
              <a:ext cx="20630622" cy="7751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56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>
            <p:custDataLst>
              <p:tags r:id="rId9"/>
            </p:custDataLst>
          </p:nvPr>
        </p:nvSpPr>
        <p:spPr>
          <a:xfrm>
            <a:off x="393542" y="3826830"/>
            <a:ext cx="15547350" cy="67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spc="390">
                <a:solidFill>
                  <a:srgbClr val="3D3C3C">
                    <a:alpha val="60000"/>
                  </a:srgbClr>
                </a:solidFill>
                <a:latin typeface="Josefin Sans Bold"/>
              </a:rPr>
              <a:t>ACTIVITÉ DE CRÉATION PÉDAGOGIQUE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62383" y="91037"/>
            <a:ext cx="16334435" cy="21854246"/>
            <a:chOff x="0" y="0"/>
            <a:chExt cx="4519397" cy="6046614"/>
          </a:xfrm>
        </p:grpSpPr>
        <p:sp>
          <p:nvSpPr>
            <p:cNvPr id="3" name="Freeform 3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 rot="-10800000">
            <a:off x="497342" y="2791254"/>
            <a:ext cx="15527356" cy="11796353"/>
          </a:xfrm>
          <a:custGeom>
            <a:avLst/>
            <a:gdLst/>
            <a:ahLst/>
            <a:cxnLst/>
            <a:rect l="l" t="t" r="r" b="b"/>
            <a:pathLst>
              <a:path w="15527356" h="11796353">
                <a:moveTo>
                  <a:pt x="0" y="0"/>
                </a:moveTo>
                <a:lnTo>
                  <a:pt x="15527357" y="0"/>
                </a:lnTo>
                <a:lnTo>
                  <a:pt x="15527357" y="11796353"/>
                </a:lnTo>
                <a:lnTo>
                  <a:pt x="0" y="11796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29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465922" y="750273"/>
            <a:ext cx="15527357" cy="1383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20"/>
              </a:lnSpc>
            </a:pPr>
            <a:r>
              <a:rPr lang="en-US" sz="6500" spc="1192" dirty="0">
                <a:solidFill>
                  <a:srgbClr val="837B79"/>
                </a:solidFill>
                <a:latin typeface="Ribeye"/>
              </a:rPr>
              <a:t>Prototype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818336" y="14963338"/>
            <a:ext cx="14822527" cy="1469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20"/>
              </a:lnSpc>
            </a:pPr>
            <a:r>
              <a:rPr lang="en-US" sz="8514" spc="1192" dirty="0" err="1">
                <a:solidFill>
                  <a:srgbClr val="837B79"/>
                </a:solidFill>
                <a:latin typeface="Ribeye"/>
              </a:rPr>
              <a:t>Informations</a:t>
            </a:r>
            <a:r>
              <a:rPr lang="en-US" sz="8514" spc="1192" dirty="0">
                <a:solidFill>
                  <a:srgbClr val="837B79"/>
                </a:solidFill>
                <a:latin typeface="Ribeye"/>
              </a:rPr>
              <a:t> </a:t>
            </a:r>
            <a:r>
              <a:rPr lang="en-US" sz="8514" spc="1192" dirty="0" err="1">
                <a:solidFill>
                  <a:srgbClr val="837B79"/>
                </a:solidFill>
                <a:latin typeface="Ribeye" panose="020B0604020202020204" charset="0"/>
              </a:rPr>
              <a:t>utiles</a:t>
            </a:r>
            <a:endParaRPr lang="en-US" sz="8514" spc="1192" dirty="0">
              <a:solidFill>
                <a:srgbClr val="837B79"/>
              </a:solidFill>
              <a:latin typeface="Ribeye" panose="020B0604020202020204" charset="0"/>
            </a:endParaRP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818336" y="16808715"/>
            <a:ext cx="14822527" cy="2516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837B79"/>
                </a:solidFill>
                <a:latin typeface="Josefin Slab"/>
              </a:rPr>
              <a:t>La </a:t>
            </a:r>
            <a:r>
              <a:rPr lang="en-US" sz="4800" dirty="0" err="1">
                <a:solidFill>
                  <a:srgbClr val="837B79"/>
                </a:solidFill>
                <a:latin typeface="Josefin Slab"/>
              </a:rPr>
              <a:t>biodiversité</a:t>
            </a:r>
            <a:r>
              <a:rPr lang="en-US" sz="4800" dirty="0">
                <a:solidFill>
                  <a:srgbClr val="837B79"/>
                </a:solidFill>
                <a:latin typeface="Josefin Slab"/>
              </a:rPr>
              <a:t> </a:t>
            </a:r>
            <a:r>
              <a:rPr lang="en-US" sz="4800" dirty="0" err="1">
                <a:solidFill>
                  <a:srgbClr val="837B79"/>
                </a:solidFill>
                <a:latin typeface="Josefin Slab"/>
              </a:rPr>
              <a:t>expliquée</a:t>
            </a:r>
            <a:r>
              <a:rPr lang="en-US" sz="4800" dirty="0">
                <a:solidFill>
                  <a:srgbClr val="837B79"/>
                </a:solidFill>
                <a:latin typeface="Josefin Slab"/>
              </a:rPr>
              <a:t> aux enfants et aux </a:t>
            </a:r>
            <a:r>
              <a:rPr lang="en-US" sz="4800" dirty="0" err="1">
                <a:solidFill>
                  <a:srgbClr val="837B79"/>
                </a:solidFill>
                <a:latin typeface="Josefin Slab"/>
              </a:rPr>
              <a:t>ados</a:t>
            </a:r>
            <a:endParaRPr lang="en-US" sz="4800" dirty="0">
              <a:solidFill>
                <a:srgbClr val="837B79"/>
              </a:solidFill>
              <a:latin typeface="Josefin Slab"/>
            </a:endParaRPr>
          </a:p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837B79"/>
                </a:solidFill>
                <a:latin typeface="Josefin Slab"/>
              </a:rPr>
              <a:t>https://theconversation.com/la-biodiversite-expliquee-aux-enfants-et-aux-ados-143923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2113846" y="-650917"/>
            <a:ext cx="12238490" cy="23155173"/>
          </a:xfrm>
          <a:custGeom>
            <a:avLst/>
            <a:gdLst/>
            <a:ahLst/>
            <a:cxnLst/>
            <a:rect l="l" t="t" r="r" b="b"/>
            <a:pathLst>
              <a:path w="12238490" h="23155173">
                <a:moveTo>
                  <a:pt x="0" y="0"/>
                </a:moveTo>
                <a:lnTo>
                  <a:pt x="12238490" y="0"/>
                </a:lnTo>
                <a:lnTo>
                  <a:pt x="12238490" y="23155173"/>
                </a:lnTo>
                <a:lnTo>
                  <a:pt x="0" y="231551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44599" r="-44599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0" y="-454"/>
            <a:ext cx="16334435" cy="21854246"/>
            <a:chOff x="0" y="0"/>
            <a:chExt cx="4519397" cy="6046614"/>
          </a:xfrm>
        </p:grpSpPr>
        <p:sp>
          <p:nvSpPr>
            <p:cNvPr id="4" name="Freeform 4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 rot="8856587">
            <a:off x="1752136" y="12959945"/>
            <a:ext cx="14298728" cy="12551105"/>
          </a:xfrm>
          <a:custGeom>
            <a:avLst/>
            <a:gdLst/>
            <a:ahLst/>
            <a:cxnLst/>
            <a:rect l="l" t="t" r="r" b="b"/>
            <a:pathLst>
              <a:path w="14298728" h="12551105">
                <a:moveTo>
                  <a:pt x="0" y="0"/>
                </a:moveTo>
                <a:lnTo>
                  <a:pt x="14298728" y="0"/>
                </a:lnTo>
                <a:lnTo>
                  <a:pt x="14298728" y="12551105"/>
                </a:lnTo>
                <a:lnTo>
                  <a:pt x="0" y="125511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7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" r="-28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6" name="Group 6"/>
          <p:cNvGrpSpPr/>
          <p:nvPr>
            <p:custDataLst>
              <p:tags r:id="rId4"/>
            </p:custDataLst>
          </p:nvPr>
        </p:nvGrpSpPr>
        <p:grpSpPr>
          <a:xfrm>
            <a:off x="455925" y="1645920"/>
            <a:ext cx="15547350" cy="2979960"/>
            <a:chOff x="0" y="0"/>
            <a:chExt cx="20729800" cy="3973280"/>
          </a:xfrm>
        </p:grpSpPr>
        <p:sp>
          <p:nvSpPr>
            <p:cNvPr id="7" name="TextBox 7"/>
            <p:cNvSpPr txBox="1"/>
            <p:nvPr/>
          </p:nvSpPr>
          <p:spPr>
            <a:xfrm>
              <a:off x="158" y="-114300"/>
              <a:ext cx="20729642" cy="125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353732"/>
              <a:ext cx="20729642" cy="619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>
            <p:custDataLst>
              <p:tags r:id="rId5"/>
            </p:custDataLst>
          </p:nvPr>
        </p:nvSpPr>
        <p:spPr>
          <a:xfrm>
            <a:off x="1340979" y="2256007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grpSp>
        <p:nvGrpSpPr>
          <p:cNvPr id="10" name="Group 10"/>
          <p:cNvGrpSpPr/>
          <p:nvPr>
            <p:custDataLst>
              <p:tags r:id="rId6"/>
            </p:custDataLst>
          </p:nvPr>
        </p:nvGrpSpPr>
        <p:grpSpPr>
          <a:xfrm>
            <a:off x="1537898" y="-85725"/>
            <a:ext cx="13320971" cy="3743325"/>
            <a:chOff x="0" y="-114300"/>
            <a:chExt cx="17761294" cy="4991100"/>
          </a:xfrm>
        </p:grpSpPr>
        <p:sp>
          <p:nvSpPr>
            <p:cNvPr id="11" name="TextBox 11"/>
            <p:cNvSpPr txBox="1"/>
            <p:nvPr/>
          </p:nvSpPr>
          <p:spPr>
            <a:xfrm>
              <a:off x="135" y="-114300"/>
              <a:ext cx="17678050" cy="125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3244" y="1049225"/>
              <a:ext cx="17678050" cy="3827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34"/>
                </a:lnSpc>
              </a:pPr>
              <a:r>
                <a:rPr lang="en-US" sz="9854" spc="216" dirty="0">
                  <a:solidFill>
                    <a:srgbClr val="837B79"/>
                  </a:solidFill>
                  <a:latin typeface="Ribeye"/>
                </a:rPr>
                <a:t>Proposition </a:t>
              </a:r>
            </a:p>
            <a:p>
              <a:pPr algn="ctr">
                <a:lnSpc>
                  <a:spcPts val="11234"/>
                </a:lnSpc>
              </a:pPr>
              <a:r>
                <a:rPr lang="en-US" sz="9854" spc="216" dirty="0">
                  <a:solidFill>
                    <a:srgbClr val="837B79"/>
                  </a:solidFill>
                  <a:latin typeface="Ribeye"/>
                </a:rPr>
                <a:t>de </a:t>
              </a:r>
              <a:r>
                <a:rPr lang="en-US" sz="9854" spc="216" dirty="0" err="1">
                  <a:solidFill>
                    <a:srgbClr val="837B79"/>
                  </a:solidFill>
                  <a:latin typeface="Ribeye"/>
                </a:rPr>
                <a:t>création</a:t>
              </a:r>
              <a:endParaRPr lang="en-US" sz="9854" spc="216" dirty="0">
                <a:solidFill>
                  <a:srgbClr val="837B79"/>
                </a:solidFill>
                <a:latin typeface="Ribeye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363257"/>
              <a:ext cx="17678050" cy="6100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4" name="Freeform 14"/>
          <p:cNvSpPr/>
          <p:nvPr>
            <p:custDataLst>
              <p:tags r:id="rId7"/>
            </p:custDataLst>
          </p:nvPr>
        </p:nvSpPr>
        <p:spPr>
          <a:xfrm rot="8856587">
            <a:off x="3895322" y="3254842"/>
            <a:ext cx="14298728" cy="12551105"/>
          </a:xfrm>
          <a:custGeom>
            <a:avLst/>
            <a:gdLst/>
            <a:ahLst/>
            <a:cxnLst/>
            <a:rect l="l" t="t" r="r" b="b"/>
            <a:pathLst>
              <a:path w="14298728" h="12551105">
                <a:moveTo>
                  <a:pt x="0" y="0"/>
                </a:moveTo>
                <a:lnTo>
                  <a:pt x="14298727" y="0"/>
                </a:lnTo>
                <a:lnTo>
                  <a:pt x="14298727" y="12551105"/>
                </a:lnTo>
                <a:lnTo>
                  <a:pt x="0" y="1255110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999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" r="-2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>
            <p:custDataLst>
              <p:tags r:id="rId8"/>
            </p:custDataLst>
          </p:nvPr>
        </p:nvSpPr>
        <p:spPr>
          <a:xfrm>
            <a:off x="2181855" y="12940837"/>
            <a:ext cx="12113751" cy="6760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</a:pPr>
            <a:endParaRPr dirty="0"/>
          </a:p>
          <a:p>
            <a:pPr algn="ctr">
              <a:lnSpc>
                <a:spcPts val="8539"/>
              </a:lnSpc>
            </a:pPr>
            <a:r>
              <a:rPr lang="en-US" sz="6099" spc="609" dirty="0">
                <a:solidFill>
                  <a:srgbClr val="837B79"/>
                </a:solidFill>
                <a:latin typeface="Ribeye Bold"/>
              </a:rPr>
              <a:t>Questions </a:t>
            </a:r>
            <a:r>
              <a:rPr lang="en-US" sz="6099" spc="609" dirty="0" err="1">
                <a:solidFill>
                  <a:srgbClr val="837B79"/>
                </a:solidFill>
                <a:latin typeface="Ribeye Bold"/>
              </a:rPr>
              <a:t>mobilisatrices</a:t>
            </a:r>
            <a:endParaRPr lang="en-US" sz="6099" spc="609" dirty="0">
              <a:solidFill>
                <a:srgbClr val="837B79"/>
              </a:solidFill>
              <a:latin typeface="Ribeye Bold"/>
            </a:endParaRPr>
          </a:p>
          <a:p>
            <a:pPr algn="ctr">
              <a:lnSpc>
                <a:spcPts val="4480"/>
              </a:lnSpc>
            </a:pPr>
            <a:endParaRPr lang="en-US" sz="6099" spc="609" dirty="0">
              <a:solidFill>
                <a:srgbClr val="837B79"/>
              </a:solidFill>
              <a:latin typeface="Ribeye Bold"/>
            </a:endParaRPr>
          </a:p>
          <a:p>
            <a:pPr algn="ctr">
              <a:lnSpc>
                <a:spcPts val="7559"/>
              </a:lnSpc>
            </a:pP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Peux-tu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 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décrire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 les 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différentes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 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formes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 que 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t’offrent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 les 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feuilles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 que 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tu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 as 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ramassées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?</a:t>
            </a:r>
            <a:r>
              <a:rPr lang="en-US" sz="5399" spc="539" dirty="0">
                <a:solidFill>
                  <a:srgbClr val="837B79"/>
                </a:solidFill>
                <a:latin typeface="Josefin Sans"/>
              </a:rPr>
              <a:t> </a:t>
            </a:r>
          </a:p>
          <a:p>
            <a:pPr algn="ctr">
              <a:lnSpc>
                <a:spcPts val="7559"/>
              </a:lnSpc>
            </a:pP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Pour 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quelles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 raisons les as-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tu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 </a:t>
            </a:r>
            <a:r>
              <a:rPr lang="en-US" sz="5399" spc="539" dirty="0" err="1">
                <a:solidFill>
                  <a:srgbClr val="3D3C3C"/>
                </a:solidFill>
                <a:latin typeface="Josefin Sans"/>
              </a:rPr>
              <a:t>choisies</a:t>
            </a:r>
            <a:r>
              <a:rPr lang="en-US" sz="5399" spc="539" dirty="0">
                <a:solidFill>
                  <a:srgbClr val="3D3C3C"/>
                </a:solidFill>
                <a:latin typeface="Josefin Sans"/>
              </a:rPr>
              <a:t>?</a:t>
            </a:r>
          </a:p>
        </p:txBody>
      </p:sp>
      <p:sp>
        <p:nvSpPr>
          <p:cNvPr id="16" name="Freeform 16"/>
          <p:cNvSpPr/>
          <p:nvPr>
            <p:custDataLst>
              <p:tags r:id="rId9"/>
            </p:custDataLst>
          </p:nvPr>
        </p:nvSpPr>
        <p:spPr>
          <a:xfrm rot="8856587">
            <a:off x="-10837663" y="-4431741"/>
            <a:ext cx="14298728" cy="12551105"/>
          </a:xfrm>
          <a:custGeom>
            <a:avLst/>
            <a:gdLst/>
            <a:ahLst/>
            <a:cxnLst/>
            <a:rect l="l" t="t" r="r" b="b"/>
            <a:pathLst>
              <a:path w="14298728" h="12551105">
                <a:moveTo>
                  <a:pt x="0" y="0"/>
                </a:moveTo>
                <a:lnTo>
                  <a:pt x="14298727" y="0"/>
                </a:lnTo>
                <a:lnTo>
                  <a:pt x="14298727" y="12551106"/>
                </a:lnTo>
                <a:lnTo>
                  <a:pt x="0" y="1255110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17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28" r="-2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TextBox 17"/>
          <p:cNvSpPr txBox="1"/>
          <p:nvPr>
            <p:custDataLst>
              <p:tags r:id="rId10"/>
            </p:custDataLst>
          </p:nvPr>
        </p:nvSpPr>
        <p:spPr>
          <a:xfrm>
            <a:off x="2264705" y="4161219"/>
            <a:ext cx="12113751" cy="8376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37"/>
              </a:lnSpc>
            </a:pP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En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utilisant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des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cueillies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à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l'automne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,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tu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réaliseras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une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image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personnelle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qui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te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permettra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d'apprendre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à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dessiner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des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ombrages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avec ton crayon à mine, ta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gomme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 à effacer et ton </a:t>
            </a:r>
            <a:r>
              <a:rPr lang="en-US" sz="5883" spc="588" dirty="0" err="1">
                <a:solidFill>
                  <a:srgbClr val="553F2C"/>
                </a:solidFill>
                <a:latin typeface="Josefin Sans"/>
              </a:rPr>
              <a:t>doigt</a:t>
            </a:r>
            <a:r>
              <a:rPr lang="en-US" sz="5883" spc="588" dirty="0">
                <a:solidFill>
                  <a:srgbClr val="553F2C"/>
                </a:solidFill>
                <a:latin typeface="Josefin Sans"/>
              </a:rPr>
              <a:t>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 rot="8856587">
            <a:off x="1752136" y="12959945"/>
            <a:ext cx="14298728" cy="12551105"/>
          </a:xfrm>
          <a:custGeom>
            <a:avLst/>
            <a:gdLst/>
            <a:ahLst/>
            <a:cxnLst/>
            <a:rect l="l" t="t" r="r" b="b"/>
            <a:pathLst>
              <a:path w="14298728" h="12551105">
                <a:moveTo>
                  <a:pt x="0" y="0"/>
                </a:moveTo>
                <a:lnTo>
                  <a:pt x="14298728" y="0"/>
                </a:lnTo>
                <a:lnTo>
                  <a:pt x="14298728" y="12551105"/>
                </a:lnTo>
                <a:lnTo>
                  <a:pt x="0" y="12551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8" r="-2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>
            <p:custDataLst>
              <p:tags r:id="rId2"/>
            </p:custDataLst>
          </p:nvPr>
        </p:nvSpPr>
        <p:spPr>
          <a:xfrm>
            <a:off x="0" y="-604787"/>
            <a:ext cx="16459200" cy="22468213"/>
          </a:xfrm>
          <a:custGeom>
            <a:avLst/>
            <a:gdLst/>
            <a:ahLst/>
            <a:cxnLst/>
            <a:rect l="l" t="t" r="r" b="b"/>
            <a:pathLst>
              <a:path w="16459200" h="31140740">
                <a:moveTo>
                  <a:pt x="0" y="0"/>
                </a:moveTo>
                <a:lnTo>
                  <a:pt x="16459200" y="0"/>
                </a:lnTo>
                <a:lnTo>
                  <a:pt x="16459200" y="31140741"/>
                </a:lnTo>
                <a:lnTo>
                  <a:pt x="0" y="311407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4599" r="-44599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>
            <a:off x="455925" y="1645920"/>
            <a:ext cx="15547350" cy="2979960"/>
            <a:chOff x="0" y="0"/>
            <a:chExt cx="20729800" cy="3973280"/>
          </a:xfrm>
        </p:grpSpPr>
        <p:sp>
          <p:nvSpPr>
            <p:cNvPr id="5" name="TextBox 5"/>
            <p:cNvSpPr txBox="1"/>
            <p:nvPr/>
          </p:nvSpPr>
          <p:spPr>
            <a:xfrm>
              <a:off x="158" y="-114300"/>
              <a:ext cx="20729642" cy="12581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</a:pPr>
              <a:endParaRPr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3353732"/>
              <a:ext cx="20729642" cy="6195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>
            <p:custDataLst>
              <p:tags r:id="rId4"/>
            </p:custDataLst>
          </p:nvPr>
        </p:nvGrpSpPr>
        <p:grpSpPr>
          <a:xfrm>
            <a:off x="0" y="0"/>
            <a:ext cx="16334435" cy="21854246"/>
            <a:chOff x="0" y="0"/>
            <a:chExt cx="4519397" cy="6046614"/>
          </a:xfrm>
        </p:grpSpPr>
        <p:sp>
          <p:nvSpPr>
            <p:cNvPr id="8" name="Freeform 8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9" name="TextBox 9"/>
          <p:cNvSpPr txBox="1"/>
          <p:nvPr>
            <p:custDataLst>
              <p:tags r:id="rId5"/>
            </p:custDataLst>
          </p:nvPr>
        </p:nvSpPr>
        <p:spPr>
          <a:xfrm>
            <a:off x="1143000" y="2420527"/>
            <a:ext cx="14020800" cy="18539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Initier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le participant à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l'observation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de la nature.</a:t>
            </a:r>
          </a:p>
          <a:p>
            <a:pPr algn="ctr">
              <a:lnSpc>
                <a:spcPts val="3359"/>
              </a:lnSpc>
            </a:pPr>
            <a:endParaRPr lang="en-US" sz="4400" spc="784" dirty="0">
              <a:solidFill>
                <a:srgbClr val="553F2C"/>
              </a:solidFill>
              <a:latin typeface="Josefin Sans"/>
            </a:endParaRPr>
          </a:p>
          <a:p>
            <a:pPr algn="ctr">
              <a:lnSpc>
                <a:spcPts val="7840"/>
              </a:lnSpc>
            </a:pP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Amener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le participant à faire des choix.</a:t>
            </a:r>
          </a:p>
          <a:p>
            <a:pPr algn="ctr">
              <a:lnSpc>
                <a:spcPts val="3359"/>
              </a:lnSpc>
            </a:pPr>
            <a:endParaRPr lang="en-US" sz="4400" spc="784" dirty="0">
              <a:solidFill>
                <a:srgbClr val="553F2C"/>
              </a:solidFill>
              <a:latin typeface="Josefin Sans"/>
            </a:endParaRPr>
          </a:p>
          <a:p>
            <a:pPr algn="ctr">
              <a:lnSpc>
                <a:spcPts val="7840"/>
              </a:lnSpc>
            </a:pP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Apprécier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la richesse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visuelle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et la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complexité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de la nature.</a:t>
            </a:r>
          </a:p>
          <a:p>
            <a:pPr algn="ctr">
              <a:lnSpc>
                <a:spcPts val="3359"/>
              </a:lnSpc>
            </a:pPr>
            <a:r>
              <a:rPr lang="en-US" sz="4400" spc="336" dirty="0">
                <a:solidFill>
                  <a:srgbClr val="553F2C"/>
                </a:solidFill>
                <a:latin typeface="Josefin Sans"/>
              </a:rPr>
              <a:t> </a:t>
            </a:r>
          </a:p>
          <a:p>
            <a:pPr algn="ctr">
              <a:lnSpc>
                <a:spcPts val="7840"/>
              </a:lnSpc>
            </a:pP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Amener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le participant à prendre le temps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d'observer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et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d’aimer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son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environnement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.</a:t>
            </a:r>
          </a:p>
          <a:p>
            <a:pPr algn="ctr">
              <a:lnSpc>
                <a:spcPts val="3359"/>
              </a:lnSpc>
            </a:pPr>
            <a:endParaRPr lang="en-US" sz="4400" spc="784" dirty="0">
              <a:solidFill>
                <a:srgbClr val="553F2C"/>
              </a:solidFill>
              <a:latin typeface="Josefin Sans"/>
            </a:endParaRPr>
          </a:p>
          <a:p>
            <a:pPr algn="ctr">
              <a:lnSpc>
                <a:spcPts val="7840"/>
              </a:lnSpc>
            </a:pP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Faire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comprendre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au participant le processus de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compostage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naturel dans la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forêt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.</a:t>
            </a:r>
          </a:p>
          <a:p>
            <a:pPr algn="ctr">
              <a:lnSpc>
                <a:spcPts val="3359"/>
              </a:lnSpc>
            </a:pPr>
            <a:endParaRPr lang="en-US" sz="4400" spc="784" dirty="0">
              <a:solidFill>
                <a:srgbClr val="553F2C"/>
              </a:solidFill>
              <a:latin typeface="Josefin Sans"/>
            </a:endParaRPr>
          </a:p>
          <a:p>
            <a:pPr marL="365125" algn="ctr">
              <a:lnSpc>
                <a:spcPts val="7840"/>
              </a:lnSpc>
            </a:pP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Amener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le participant à faire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l'expérience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des ombres dans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leur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dessin.</a:t>
            </a:r>
          </a:p>
          <a:p>
            <a:pPr algn="ctr">
              <a:lnSpc>
                <a:spcPts val="3359"/>
              </a:lnSpc>
            </a:pPr>
            <a:r>
              <a:rPr lang="en-US" sz="4400" spc="336" dirty="0">
                <a:solidFill>
                  <a:srgbClr val="553F2C"/>
                </a:solidFill>
                <a:latin typeface="Josefin Sans"/>
              </a:rPr>
              <a:t> </a:t>
            </a:r>
          </a:p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Lier art, science,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environnement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et </a:t>
            </a:r>
            <a:r>
              <a:rPr lang="en-US" sz="4400" spc="784" dirty="0" err="1">
                <a:solidFill>
                  <a:srgbClr val="553F2C"/>
                </a:solidFill>
                <a:latin typeface="Josefin Sans"/>
              </a:rPr>
              <a:t>activité</a:t>
            </a:r>
            <a:r>
              <a:rPr lang="en-US" sz="4400" spc="784" dirty="0">
                <a:solidFill>
                  <a:srgbClr val="553F2C"/>
                </a:solidFill>
                <a:latin typeface="Josefin Sans"/>
              </a:rPr>
              <a:t> physique!</a:t>
            </a:r>
          </a:p>
        </p:txBody>
      </p:sp>
      <p:sp>
        <p:nvSpPr>
          <p:cNvPr id="10" name="TextBox 10"/>
          <p:cNvSpPr txBox="1"/>
          <p:nvPr>
            <p:custDataLst>
              <p:tags r:id="rId6"/>
            </p:custDataLst>
          </p:nvPr>
        </p:nvSpPr>
        <p:spPr>
          <a:xfrm>
            <a:off x="637715" y="1939197"/>
            <a:ext cx="15161867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11" name="TextBox 11"/>
          <p:cNvSpPr txBox="1"/>
          <p:nvPr>
            <p:custDataLst>
              <p:tags r:id="rId7"/>
            </p:custDataLst>
          </p:nvPr>
        </p:nvSpPr>
        <p:spPr>
          <a:xfrm>
            <a:off x="648667" y="719414"/>
            <a:ext cx="15161867" cy="1261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2"/>
              </a:lnSpc>
            </a:pPr>
            <a:r>
              <a:rPr lang="en-US" sz="7323" spc="1025" dirty="0">
                <a:solidFill>
                  <a:srgbClr val="837B79"/>
                </a:solidFill>
                <a:latin typeface="Ribeye Bold"/>
              </a:rPr>
              <a:t>Intention </a:t>
            </a:r>
            <a:r>
              <a:rPr lang="en-US" sz="7323" spc="1025" dirty="0" err="1">
                <a:solidFill>
                  <a:srgbClr val="837B79"/>
                </a:solidFill>
                <a:latin typeface="Ribeye Bold"/>
              </a:rPr>
              <a:t>pédagogique</a:t>
            </a:r>
            <a:endParaRPr lang="en-US" sz="7323" spc="1025" dirty="0">
              <a:solidFill>
                <a:srgbClr val="837B79"/>
              </a:solidFill>
              <a:latin typeface="Ribeye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15837" y="-112254"/>
            <a:ext cx="16334435" cy="21854246"/>
            <a:chOff x="0" y="0"/>
            <a:chExt cx="4519397" cy="6046614"/>
          </a:xfrm>
        </p:grpSpPr>
        <p:sp>
          <p:nvSpPr>
            <p:cNvPr id="3" name="Freeform 3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 rot="8856587">
            <a:off x="1752136" y="12959945"/>
            <a:ext cx="14298728" cy="12551105"/>
          </a:xfrm>
          <a:custGeom>
            <a:avLst/>
            <a:gdLst/>
            <a:ahLst/>
            <a:cxnLst/>
            <a:rect l="l" t="t" r="r" b="b"/>
            <a:pathLst>
              <a:path w="14298728" h="12551105">
                <a:moveTo>
                  <a:pt x="0" y="0"/>
                </a:moveTo>
                <a:lnTo>
                  <a:pt x="14298728" y="0"/>
                </a:lnTo>
                <a:lnTo>
                  <a:pt x="14298728" y="12551105"/>
                </a:lnTo>
                <a:lnTo>
                  <a:pt x="0" y="12551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17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8" r="-2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340979" y="2847213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818336" y="2157914"/>
            <a:ext cx="14983591" cy="13833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39"/>
              </a:lnSpc>
            </a:pPr>
            <a:r>
              <a:rPr lang="en-US" sz="4000" spc="853" dirty="0">
                <a:solidFill>
                  <a:srgbClr val="553F2C"/>
                </a:solidFill>
                <a:latin typeface="Josefin Sans Bold"/>
              </a:rPr>
              <a:t>Phase 1 </a:t>
            </a:r>
          </a:p>
          <a:p>
            <a:pPr>
              <a:lnSpc>
                <a:spcPts val="8539"/>
              </a:lnSpc>
            </a:pP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Cueillir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à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l'automne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:</a:t>
            </a:r>
            <a:r>
              <a:rPr lang="en-US" sz="4000" spc="853" dirty="0">
                <a:solidFill>
                  <a:srgbClr val="000000"/>
                </a:solidFill>
                <a:latin typeface="Josefin Sans"/>
              </a:rPr>
              <a:t> </a:t>
            </a:r>
          </a:p>
          <a:p>
            <a:pPr>
              <a:lnSpc>
                <a:spcPts val="8539"/>
              </a:lnSpc>
            </a:pP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Là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où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il y a de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nombreux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arbres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,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ramasser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20 belles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complètes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et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différentes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.</a:t>
            </a:r>
          </a:p>
          <a:p>
            <a:pPr>
              <a:lnSpc>
                <a:spcPts val="3359"/>
              </a:lnSpc>
            </a:pPr>
            <a:endParaRPr lang="en-US" sz="4000" spc="853" dirty="0">
              <a:solidFill>
                <a:srgbClr val="553F2C"/>
              </a:solidFill>
              <a:latin typeface="Josefin Sans"/>
            </a:endParaRPr>
          </a:p>
          <a:p>
            <a:pPr>
              <a:lnSpc>
                <a:spcPts val="8539"/>
              </a:lnSpc>
            </a:pPr>
            <a:r>
              <a:rPr lang="en-US" sz="4000" spc="853" dirty="0">
                <a:solidFill>
                  <a:srgbClr val="000000"/>
                </a:solidFill>
                <a:latin typeface="Josefin Sans Bold"/>
              </a:rPr>
              <a:t>Phase 2 </a:t>
            </a:r>
          </a:p>
          <a:p>
            <a:pPr>
              <a:lnSpc>
                <a:spcPts val="8539"/>
              </a:lnSpc>
            </a:pP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Faire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sécher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les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feuilles</a:t>
            </a:r>
            <a:endParaRPr lang="en-US" sz="4000" spc="853" dirty="0">
              <a:solidFill>
                <a:srgbClr val="553F2C"/>
              </a:solidFill>
              <a:latin typeface="Josefin Sans"/>
            </a:endParaRPr>
          </a:p>
          <a:p>
            <a:pPr>
              <a:lnSpc>
                <a:spcPts val="8539"/>
              </a:lnSpc>
            </a:pP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entre les pages d'un livre </a:t>
            </a:r>
          </a:p>
          <a:p>
            <a:pPr>
              <a:lnSpc>
                <a:spcPts val="8539"/>
              </a:lnSpc>
            </a:pP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pour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qu'elles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deviennent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</a:t>
            </a:r>
          </a:p>
          <a:p>
            <a:pPr>
              <a:lnSpc>
                <a:spcPts val="8539"/>
              </a:lnSpc>
            </a:pP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plus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rigides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. </a:t>
            </a:r>
          </a:p>
          <a:p>
            <a:pPr>
              <a:lnSpc>
                <a:spcPts val="3359"/>
              </a:lnSpc>
            </a:pPr>
            <a:endParaRPr lang="en-US" sz="4000" spc="853" dirty="0">
              <a:solidFill>
                <a:srgbClr val="553F2C"/>
              </a:solidFill>
              <a:latin typeface="Josefin Sans"/>
            </a:endParaRPr>
          </a:p>
          <a:p>
            <a:pPr>
              <a:lnSpc>
                <a:spcPts val="8539"/>
              </a:lnSpc>
            </a:pPr>
            <a:r>
              <a:rPr lang="en-US" sz="4000" spc="853" dirty="0">
                <a:solidFill>
                  <a:srgbClr val="000000"/>
                </a:solidFill>
                <a:latin typeface="Josefin Sans Bold"/>
              </a:rPr>
              <a:t>Phase3 </a:t>
            </a:r>
          </a:p>
          <a:p>
            <a:pPr>
              <a:lnSpc>
                <a:spcPts val="8539"/>
              </a:lnSpc>
              <a:spcBef>
                <a:spcPct val="0"/>
              </a:spcBef>
            </a:pP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Procédez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à la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création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de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votre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 image </a:t>
            </a:r>
            <a:r>
              <a:rPr lang="en-US" sz="4000" spc="853" dirty="0" err="1">
                <a:solidFill>
                  <a:srgbClr val="553F2C"/>
                </a:solidFill>
                <a:latin typeface="Josefin Sans"/>
              </a:rPr>
              <a:t>personnelle</a:t>
            </a:r>
            <a:r>
              <a:rPr lang="en-US" sz="4000" spc="853" dirty="0">
                <a:solidFill>
                  <a:srgbClr val="553F2C"/>
                </a:solidFill>
                <a:latin typeface="Josefin Sans"/>
              </a:rPr>
              <a:t>!</a:t>
            </a:r>
          </a:p>
        </p:txBody>
      </p:sp>
      <p:sp>
        <p:nvSpPr>
          <p:cNvPr id="7" name="Freeform 7"/>
          <p:cNvSpPr/>
          <p:nvPr>
            <p:custDataLst>
              <p:tags r:id="rId5"/>
            </p:custDataLst>
          </p:nvPr>
        </p:nvSpPr>
        <p:spPr>
          <a:xfrm>
            <a:off x="7752305" y="8094845"/>
            <a:ext cx="9838864" cy="6559243"/>
          </a:xfrm>
          <a:custGeom>
            <a:avLst/>
            <a:gdLst/>
            <a:ahLst/>
            <a:cxnLst/>
            <a:rect l="l" t="t" r="r" b="b"/>
            <a:pathLst>
              <a:path w="9838864" h="6559243">
                <a:moveTo>
                  <a:pt x="0" y="0"/>
                </a:moveTo>
                <a:lnTo>
                  <a:pt x="9838864" y="0"/>
                </a:lnTo>
                <a:lnTo>
                  <a:pt x="9838864" y="6559243"/>
                </a:lnTo>
                <a:lnTo>
                  <a:pt x="0" y="65592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>
            <p:custDataLst>
              <p:tags r:id="rId6"/>
            </p:custDataLst>
          </p:nvPr>
        </p:nvSpPr>
        <p:spPr>
          <a:xfrm>
            <a:off x="488710" y="11866180"/>
            <a:ext cx="15325340" cy="10335026"/>
          </a:xfrm>
          <a:custGeom>
            <a:avLst/>
            <a:gdLst/>
            <a:ahLst/>
            <a:cxnLst/>
            <a:rect l="l" t="t" r="r" b="b"/>
            <a:pathLst>
              <a:path w="15325340" h="10335026">
                <a:moveTo>
                  <a:pt x="0" y="0"/>
                </a:moveTo>
                <a:lnTo>
                  <a:pt x="15325340" y="0"/>
                </a:lnTo>
                <a:lnTo>
                  <a:pt x="15325340" y="10335026"/>
                </a:lnTo>
                <a:lnTo>
                  <a:pt x="0" y="103350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818337" y="785240"/>
            <a:ext cx="14822527" cy="142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80"/>
              </a:lnSpc>
            </a:pPr>
            <a:r>
              <a:rPr lang="en-US" sz="6500" spc="1178" dirty="0" err="1">
                <a:solidFill>
                  <a:srgbClr val="837B79"/>
                </a:solidFill>
                <a:latin typeface="Ribeye"/>
              </a:rPr>
              <a:t>Organisation</a:t>
            </a:r>
            <a:endParaRPr lang="en-US" sz="6500" spc="1178" dirty="0">
              <a:solidFill>
                <a:srgbClr val="837B79"/>
              </a:solidFill>
              <a:latin typeface="Ribey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124765" y="0"/>
            <a:ext cx="16334435" cy="21854246"/>
            <a:chOff x="0" y="0"/>
            <a:chExt cx="4519397" cy="6046614"/>
          </a:xfrm>
        </p:grpSpPr>
        <p:sp>
          <p:nvSpPr>
            <p:cNvPr id="3" name="Freeform 3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-449771" y="-289382"/>
            <a:ext cx="16908971" cy="21794062"/>
          </a:xfrm>
          <a:custGeom>
            <a:avLst/>
            <a:gdLst/>
            <a:ahLst/>
            <a:cxnLst/>
            <a:rect l="l" t="t" r="r" b="b"/>
            <a:pathLst>
              <a:path w="16908971" h="21794062">
                <a:moveTo>
                  <a:pt x="0" y="0"/>
                </a:moveTo>
                <a:lnTo>
                  <a:pt x="16908971" y="0"/>
                </a:lnTo>
                <a:lnTo>
                  <a:pt x="16908971" y="21794062"/>
                </a:lnTo>
                <a:lnTo>
                  <a:pt x="0" y="2179406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6000"/>
            </a:blip>
            <a:stretch>
              <a:fillRect t="-8116" b="-811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9529844" y="11291454"/>
            <a:ext cx="540535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200" spc="755" dirty="0">
                <a:solidFill>
                  <a:srgbClr val="635B59"/>
                </a:solidFill>
                <a:latin typeface="Josefin Sans"/>
              </a:rPr>
              <a:t>60 minutes environ, </a:t>
            </a:r>
          </a:p>
          <a:p>
            <a:r>
              <a:rPr lang="en-US" sz="3200" spc="755" dirty="0" err="1">
                <a:solidFill>
                  <a:srgbClr val="635B59"/>
                </a:solidFill>
                <a:latin typeface="Josefin Sans"/>
              </a:rPr>
              <a:t>selon</a:t>
            </a:r>
            <a:r>
              <a:rPr lang="en-US" sz="3200" spc="755" dirty="0">
                <a:solidFill>
                  <a:srgbClr val="635B59"/>
                </a:solidFill>
                <a:latin typeface="Josefin Sans"/>
              </a:rPr>
              <a:t> </a:t>
            </a:r>
            <a:r>
              <a:rPr lang="en-US" sz="3200" spc="755" dirty="0" err="1">
                <a:solidFill>
                  <a:srgbClr val="635B59"/>
                </a:solidFill>
                <a:latin typeface="Josefin Sans"/>
              </a:rPr>
              <a:t>votre</a:t>
            </a:r>
            <a:r>
              <a:rPr lang="en-US" sz="3200" spc="755" dirty="0">
                <a:solidFill>
                  <a:srgbClr val="635B59"/>
                </a:solidFill>
                <a:latin typeface="Josefin Sans"/>
              </a:rPr>
              <a:t> </a:t>
            </a:r>
            <a:r>
              <a:rPr lang="en-US" sz="3200" spc="755" dirty="0" err="1">
                <a:solidFill>
                  <a:srgbClr val="635B59"/>
                </a:solidFill>
                <a:latin typeface="Josefin Sans"/>
              </a:rPr>
              <a:t>horaire</a:t>
            </a:r>
            <a:endParaRPr lang="en-US" sz="5399" spc="755" dirty="0">
              <a:solidFill>
                <a:srgbClr val="635B59"/>
              </a:solidFill>
              <a:latin typeface="Josefin Sans"/>
            </a:endParaRP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381000" y="784818"/>
            <a:ext cx="15697200" cy="226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32"/>
              </a:lnSpc>
            </a:pPr>
            <a:r>
              <a:rPr lang="en-US" sz="6523" spc="913" dirty="0">
                <a:solidFill>
                  <a:srgbClr val="837B79"/>
                </a:solidFill>
                <a:latin typeface="Ribeye"/>
              </a:rPr>
              <a:t>Démarche de </a:t>
            </a:r>
            <a:r>
              <a:rPr lang="en-US" sz="6523" spc="913" dirty="0" err="1">
                <a:solidFill>
                  <a:srgbClr val="837B79"/>
                </a:solidFill>
                <a:latin typeface="Ribeye"/>
              </a:rPr>
              <a:t>création</a:t>
            </a:r>
            <a:r>
              <a:rPr lang="en-US" sz="6523" spc="913" dirty="0">
                <a:solidFill>
                  <a:srgbClr val="837B79"/>
                </a:solidFill>
                <a:latin typeface="Ribeye"/>
              </a:rPr>
              <a:t> (étapes)</a:t>
            </a:r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815738" y="2826873"/>
            <a:ext cx="14881461" cy="17071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7"/>
              </a:lnSpc>
            </a:pPr>
            <a:r>
              <a:rPr lang="en-US" sz="4000" dirty="0">
                <a:solidFill>
                  <a:srgbClr val="553F2C"/>
                </a:solidFill>
                <a:latin typeface="Ribeye"/>
              </a:rPr>
              <a:t>Étape 1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Déposer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3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différentes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séchées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sur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blanche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rigide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(11X19 environ). 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Introduire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la notion de juxtaposition.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Sans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peser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fort, tracer le contour de 3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différentes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à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l'aide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d'un crayon à mine.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Pour ne pas que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bougent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pendant le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traçage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, appliquer de tout petits morceaux de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ruban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-cache vert qui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peuvent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être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enlevés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facilement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ou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maintenir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en place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avec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doigts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endParaRPr lang="en-US" sz="4000" dirty="0">
              <a:solidFill>
                <a:srgbClr val="553F2C"/>
              </a:solidFill>
              <a:latin typeface="Josefin Sans"/>
            </a:endParaRPr>
          </a:p>
          <a:p>
            <a:pPr>
              <a:lnSpc>
                <a:spcPts val="6537"/>
              </a:lnSpc>
              <a:spcBef>
                <a:spcPct val="0"/>
              </a:spcBef>
            </a:pPr>
            <a:r>
              <a:rPr lang="en-US" sz="4000" spc="653" dirty="0">
                <a:solidFill>
                  <a:srgbClr val="553F2C"/>
                </a:solidFill>
                <a:latin typeface="Ribeye Bold"/>
              </a:rPr>
              <a:t>Étape 2</a:t>
            </a:r>
          </a:p>
          <a:p>
            <a:pPr>
              <a:lnSpc>
                <a:spcPts val="6719"/>
              </a:lnSpc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Placer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quatrième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en la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superposant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sur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partie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d'une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déjà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tracée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à la mine</a:t>
            </a:r>
            <a:r>
              <a:rPr lang="en-US" sz="4000" dirty="0">
                <a:solidFill>
                  <a:srgbClr val="553F2C"/>
                </a:solidFill>
                <a:latin typeface="Josefin Sans Bold"/>
              </a:rPr>
              <a:t>. 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Discuter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avec les enfants. </a:t>
            </a:r>
          </a:p>
          <a:p>
            <a:pPr>
              <a:lnSpc>
                <a:spcPts val="6719"/>
              </a:lnSpc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Commencer à tracer la 4e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superposée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 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Arrêtez-vous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lorsque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vous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rencontrez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lignes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de la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tracée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en dessous.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Soulevez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la question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suivante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: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quelles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lignes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faudra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-t-il effacer pour donner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l'impression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que la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quatrième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est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par-dessus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cette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déjà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tracée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124765" y="0"/>
            <a:ext cx="16334435" cy="21854246"/>
            <a:chOff x="0" y="0"/>
            <a:chExt cx="4519397" cy="6046614"/>
          </a:xfrm>
        </p:grpSpPr>
        <p:sp>
          <p:nvSpPr>
            <p:cNvPr id="3" name="Freeform 3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-449771" y="-289382"/>
            <a:ext cx="16908971" cy="21794062"/>
          </a:xfrm>
          <a:custGeom>
            <a:avLst/>
            <a:gdLst/>
            <a:ahLst/>
            <a:cxnLst/>
            <a:rect l="l" t="t" r="r" b="b"/>
            <a:pathLst>
              <a:path w="16908971" h="21794062">
                <a:moveTo>
                  <a:pt x="0" y="0"/>
                </a:moveTo>
                <a:lnTo>
                  <a:pt x="16908971" y="0"/>
                </a:lnTo>
                <a:lnTo>
                  <a:pt x="16908971" y="21794062"/>
                </a:lnTo>
                <a:lnTo>
                  <a:pt x="0" y="217940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</a:blip>
            <a:stretch>
              <a:fillRect t="-8116" b="-811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447110" y="784818"/>
            <a:ext cx="15564981" cy="2263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32"/>
              </a:lnSpc>
            </a:pPr>
            <a:r>
              <a:rPr lang="en-US" sz="6500" spc="913" dirty="0">
                <a:solidFill>
                  <a:srgbClr val="837B79"/>
                </a:solidFill>
                <a:latin typeface="Ribeye"/>
              </a:rPr>
              <a:t>Démarche de </a:t>
            </a:r>
            <a:r>
              <a:rPr lang="en-US" sz="6500" spc="913" dirty="0" err="1">
                <a:solidFill>
                  <a:srgbClr val="837B79"/>
                </a:solidFill>
                <a:latin typeface="Ribeye"/>
              </a:rPr>
              <a:t>création</a:t>
            </a:r>
            <a:r>
              <a:rPr lang="en-US" sz="6500" spc="913" dirty="0">
                <a:solidFill>
                  <a:srgbClr val="837B79"/>
                </a:solidFill>
                <a:latin typeface="Ribeye"/>
              </a:rPr>
              <a:t> (étapes)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815738" y="2826873"/>
            <a:ext cx="14952487" cy="17507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37"/>
              </a:lnSpc>
            </a:pPr>
            <a:r>
              <a:rPr lang="en-US" sz="4000" dirty="0">
                <a:solidFill>
                  <a:srgbClr val="553F2C"/>
                </a:solidFill>
                <a:latin typeface="Ribeye"/>
              </a:rPr>
              <a:t>Étape 3 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Introduire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et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expliciter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la notion de superposition en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l’adaptant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au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niveau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scolaire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endParaRPr lang="en-US" sz="4000" dirty="0">
              <a:solidFill>
                <a:srgbClr val="553F2C"/>
              </a:solidFill>
              <a:latin typeface="Josefin Sans"/>
            </a:endParaRPr>
          </a:p>
          <a:p>
            <a:pPr>
              <a:lnSpc>
                <a:spcPts val="6537"/>
              </a:lnSpc>
              <a:spcBef>
                <a:spcPct val="0"/>
              </a:spcBef>
            </a:pPr>
            <a:r>
              <a:rPr lang="en-US" sz="4000" spc="653" dirty="0">
                <a:solidFill>
                  <a:srgbClr val="553F2C"/>
                </a:solidFill>
                <a:latin typeface="Ribeye Bold"/>
              </a:rPr>
              <a:t>Étape 4</a:t>
            </a:r>
          </a:p>
          <a:p>
            <a:pPr>
              <a:lnSpc>
                <a:spcPts val="6719"/>
              </a:lnSpc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Placer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quatrième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en la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superposant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sur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partie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d’une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déjà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tracée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à la mine</a:t>
            </a:r>
            <a:r>
              <a:rPr lang="en-US" sz="4000" dirty="0">
                <a:solidFill>
                  <a:srgbClr val="553F2C"/>
                </a:solidFill>
                <a:latin typeface="Josefin Sans Bold"/>
              </a:rPr>
              <a:t>. 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Discuter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avec les enfants. </a:t>
            </a:r>
          </a:p>
          <a:p>
            <a:pPr>
              <a:lnSpc>
                <a:spcPts val="6719"/>
              </a:lnSpc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Commencer à tracer la 4e 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superposée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 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Arrêtez-vous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lorsque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vous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rencontrez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lignes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de la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tracée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en dessous.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Soulevez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la question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suivante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 :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quelles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lignes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faudra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-t-il effacer pour donner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l’impression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que la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quatrième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est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par-dessus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cette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déjà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tracée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? 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Tracer le contour de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cette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4e 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à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l’aide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d’un crayon à mine. Effacer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lignes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qui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sont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dans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votre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chemin!</a:t>
            </a:r>
          </a:p>
          <a:p>
            <a:pPr>
              <a:lnSpc>
                <a:spcPts val="3359"/>
              </a:lnSpc>
              <a:spcBef>
                <a:spcPct val="0"/>
              </a:spcBef>
            </a:pPr>
            <a:endParaRPr lang="en-US" sz="4000" dirty="0">
              <a:solidFill>
                <a:srgbClr val="553F2C"/>
              </a:solidFill>
              <a:latin typeface="Josefin Sans"/>
            </a:endParaRP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dirty="0">
                <a:solidFill>
                  <a:srgbClr val="553F2C"/>
                </a:solidFill>
                <a:latin typeface="Ribeye"/>
              </a:rPr>
              <a:t>Étape 5</a:t>
            </a:r>
          </a:p>
          <a:p>
            <a:pPr>
              <a:lnSpc>
                <a:spcPts val="67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Répéter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cette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étape avec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5e 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 Il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est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possible de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créer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l’illusion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d’une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sous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autres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 Le choix des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lignes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à effacer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détermine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l’illusion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profondeur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124765" y="0"/>
            <a:ext cx="16334435" cy="21854246"/>
            <a:chOff x="0" y="0"/>
            <a:chExt cx="4519397" cy="6046614"/>
          </a:xfrm>
        </p:grpSpPr>
        <p:sp>
          <p:nvSpPr>
            <p:cNvPr id="3" name="Freeform 3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>
            <a:off x="-449771" y="-289382"/>
            <a:ext cx="16908971" cy="21794062"/>
          </a:xfrm>
          <a:custGeom>
            <a:avLst/>
            <a:gdLst/>
            <a:ahLst/>
            <a:cxnLst/>
            <a:rect l="l" t="t" r="r" b="b"/>
            <a:pathLst>
              <a:path w="16908971" h="21794062">
                <a:moveTo>
                  <a:pt x="0" y="0"/>
                </a:moveTo>
                <a:lnTo>
                  <a:pt x="16908971" y="0"/>
                </a:lnTo>
                <a:lnTo>
                  <a:pt x="16908971" y="21794062"/>
                </a:lnTo>
                <a:lnTo>
                  <a:pt x="0" y="217940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6000"/>
            </a:blip>
            <a:stretch>
              <a:fillRect t="-8116" b="-811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524166" y="720048"/>
            <a:ext cx="15410869" cy="2175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12"/>
              </a:lnSpc>
            </a:pPr>
            <a:r>
              <a:rPr lang="en-US" sz="6500" spc="871" dirty="0">
                <a:solidFill>
                  <a:srgbClr val="837B79"/>
                </a:solidFill>
                <a:latin typeface="Ribeye"/>
              </a:rPr>
              <a:t>Démarche de </a:t>
            </a:r>
            <a:r>
              <a:rPr lang="en-US" sz="6500" spc="871" dirty="0" err="1">
                <a:solidFill>
                  <a:srgbClr val="837B79"/>
                </a:solidFill>
                <a:latin typeface="Ribeye"/>
              </a:rPr>
              <a:t>création</a:t>
            </a:r>
            <a:r>
              <a:rPr lang="en-US" sz="6500" spc="871" dirty="0">
                <a:solidFill>
                  <a:srgbClr val="837B79"/>
                </a:solidFill>
                <a:latin typeface="Ribeye"/>
              </a:rPr>
              <a:t> (étapes)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995747" y="2951661"/>
            <a:ext cx="14592468" cy="17841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7"/>
              </a:lnSpc>
            </a:pPr>
            <a:r>
              <a:rPr lang="en-US" sz="4000" dirty="0">
                <a:solidFill>
                  <a:srgbClr val="553F2C"/>
                </a:solidFill>
                <a:latin typeface="Ribeye"/>
              </a:rPr>
              <a:t>Étape 6 </a:t>
            </a:r>
          </a:p>
          <a:p>
            <a:pPr>
              <a:lnSpc>
                <a:spcPts val="6719"/>
              </a:lnSpc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Observation :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regarder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attentivement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,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principalement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les nervures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centrales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 Demander aux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élèves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suivre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leurs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parcours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avec le bout de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leur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index. </a:t>
            </a:r>
          </a:p>
          <a:p>
            <a:pPr algn="ctr">
              <a:lnSpc>
                <a:spcPts val="2940"/>
              </a:lnSpc>
            </a:pPr>
            <a:endParaRPr lang="en-US" sz="4000" dirty="0">
              <a:solidFill>
                <a:srgbClr val="553F2C"/>
              </a:solidFill>
              <a:latin typeface="Josefin Sans"/>
            </a:endParaRPr>
          </a:p>
          <a:p>
            <a:pPr>
              <a:lnSpc>
                <a:spcPts val="6719"/>
              </a:lnSpc>
            </a:pPr>
            <a:r>
              <a:rPr lang="en-US" sz="4000" spc="672" dirty="0">
                <a:solidFill>
                  <a:srgbClr val="553F2C"/>
                </a:solidFill>
                <a:latin typeface="Ribeye"/>
              </a:rPr>
              <a:t>Étape 7</a:t>
            </a:r>
            <a:r>
              <a:rPr lang="en-US" sz="4000" spc="294" dirty="0">
                <a:solidFill>
                  <a:srgbClr val="553F2C"/>
                </a:solidFill>
                <a:latin typeface="Ribeye"/>
              </a:rPr>
              <a:t> 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L’élève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doit ensuite tracer à main levée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cette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ligne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médiane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sur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dont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le contour aura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préalablement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été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tracé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 Attention :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ne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sont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pas des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lignes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tout à fait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droites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!</a:t>
            </a:r>
          </a:p>
          <a:p>
            <a:pPr algn="ctr">
              <a:lnSpc>
                <a:spcPts val="2940"/>
              </a:lnSpc>
            </a:pPr>
            <a:endParaRPr lang="en-US" sz="4000" dirty="0">
              <a:solidFill>
                <a:srgbClr val="553F2C"/>
              </a:solidFill>
              <a:latin typeface="Josefin Sans"/>
            </a:endParaRPr>
          </a:p>
          <a:p>
            <a:pPr>
              <a:lnSpc>
                <a:spcPts val="6719"/>
              </a:lnSpc>
            </a:pPr>
            <a:r>
              <a:rPr lang="en-US" sz="4000" spc="672" dirty="0">
                <a:solidFill>
                  <a:srgbClr val="553F2C"/>
                </a:solidFill>
                <a:latin typeface="Ribeye"/>
              </a:rPr>
              <a:t>Étape 8 </a:t>
            </a:r>
            <a:r>
              <a:rPr lang="en-US" sz="4000" spc="294" dirty="0">
                <a:solidFill>
                  <a:srgbClr val="553F2C"/>
                </a:solidFill>
                <a:latin typeface="Ribeye"/>
              </a:rPr>
              <a:t> 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L’observation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se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poursuit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 Il faut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trouver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les nervures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secondaires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,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c’est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-à-dire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endroits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où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elles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se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situent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, de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leur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tige aux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extrémités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 Suivez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leurs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parcours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avec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votre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index! 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L’élève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dessine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les nervures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présentes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dans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chaque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le plus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fidèlement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possible.</a:t>
            </a:r>
          </a:p>
          <a:p>
            <a:pPr>
              <a:lnSpc>
                <a:spcPts val="6719"/>
              </a:lnSpc>
            </a:pPr>
            <a:endParaRPr lang="en-US" sz="4000" dirty="0">
              <a:solidFill>
                <a:srgbClr val="553F2C"/>
              </a:solidFill>
              <a:latin typeface="Josefin Sans"/>
            </a:endParaRPr>
          </a:p>
          <a:p>
            <a:pPr>
              <a:lnSpc>
                <a:spcPts val="6719"/>
              </a:lnSpc>
            </a:pPr>
            <a:r>
              <a:rPr lang="en-US" sz="4000" spc="672" dirty="0">
                <a:solidFill>
                  <a:srgbClr val="553F2C"/>
                </a:solidFill>
                <a:latin typeface="Ribeye"/>
              </a:rPr>
              <a:t>Étape 9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Ombrages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 : avec son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doigt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ou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une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estompe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, il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frotte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pour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étendre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la mine sur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tracées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</a:t>
            </a:r>
          </a:p>
          <a:p>
            <a:pPr>
              <a:lnSpc>
                <a:spcPts val="6719"/>
              </a:lnSpc>
            </a:pPr>
            <a:r>
              <a:rPr lang="en-US" sz="4000" dirty="0">
                <a:solidFill>
                  <a:srgbClr val="553F2C"/>
                </a:solidFill>
                <a:latin typeface="Josefin Sans"/>
              </a:rPr>
              <a:t>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devraient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devenir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grises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 rot="-5400000">
            <a:off x="2693144" y="5878774"/>
            <a:ext cx="11275775" cy="15635624"/>
          </a:xfrm>
          <a:custGeom>
            <a:avLst/>
            <a:gdLst/>
            <a:ahLst/>
            <a:cxnLst/>
            <a:rect l="l" t="t" r="r" b="b"/>
            <a:pathLst>
              <a:path w="11275775" h="15635624">
                <a:moveTo>
                  <a:pt x="0" y="0"/>
                </a:moveTo>
                <a:lnTo>
                  <a:pt x="11275775" y="0"/>
                </a:lnTo>
                <a:lnTo>
                  <a:pt x="11275775" y="15635624"/>
                </a:lnTo>
                <a:lnTo>
                  <a:pt x="0" y="156356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6455" t="-1430" b="-93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124765" y="0"/>
            <a:ext cx="16334435" cy="21854246"/>
            <a:chOff x="0" y="0"/>
            <a:chExt cx="4519397" cy="6046614"/>
          </a:xfrm>
        </p:grpSpPr>
        <p:sp>
          <p:nvSpPr>
            <p:cNvPr id="4" name="Freeform 4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-449771" y="-289382"/>
            <a:ext cx="16908971" cy="21794062"/>
          </a:xfrm>
          <a:custGeom>
            <a:avLst/>
            <a:gdLst/>
            <a:ahLst/>
            <a:cxnLst/>
            <a:rect l="l" t="t" r="r" b="b"/>
            <a:pathLst>
              <a:path w="16908971" h="21794062">
                <a:moveTo>
                  <a:pt x="0" y="0"/>
                </a:moveTo>
                <a:lnTo>
                  <a:pt x="16908971" y="0"/>
                </a:lnTo>
                <a:lnTo>
                  <a:pt x="16908971" y="21794062"/>
                </a:lnTo>
                <a:lnTo>
                  <a:pt x="0" y="217940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6000"/>
            </a:blip>
            <a:stretch>
              <a:fillRect t="-8116" b="-811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411788" y="720048"/>
            <a:ext cx="15635625" cy="2175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12"/>
              </a:lnSpc>
            </a:pPr>
            <a:r>
              <a:rPr lang="en-US" sz="6500" spc="871" dirty="0">
                <a:solidFill>
                  <a:srgbClr val="837B79"/>
                </a:solidFill>
                <a:latin typeface="Ribeye"/>
              </a:rPr>
              <a:t>Démarche de </a:t>
            </a:r>
            <a:r>
              <a:rPr lang="en-US" sz="6500" spc="871" dirty="0" err="1">
                <a:solidFill>
                  <a:srgbClr val="837B79"/>
                </a:solidFill>
                <a:latin typeface="Ribeye"/>
              </a:rPr>
              <a:t>création</a:t>
            </a:r>
            <a:r>
              <a:rPr lang="en-US" sz="6500" spc="871" dirty="0">
                <a:solidFill>
                  <a:srgbClr val="837B79"/>
                </a:solidFill>
                <a:latin typeface="Ribeye"/>
              </a:rPr>
              <a:t> (étapes)</a:t>
            </a: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742410" y="2939278"/>
            <a:ext cx="14954790" cy="42094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37"/>
              </a:lnSpc>
            </a:pPr>
            <a:r>
              <a:rPr lang="en-US" sz="4000" spc="653" dirty="0">
                <a:solidFill>
                  <a:srgbClr val="553F2C"/>
                </a:solidFill>
                <a:latin typeface="Ribeye Bold"/>
              </a:rPr>
              <a:t>Étape</a:t>
            </a:r>
            <a:r>
              <a:rPr lang="en-US" sz="4000" spc="653" dirty="0">
                <a:solidFill>
                  <a:srgbClr val="553F2C"/>
                </a:solidFill>
                <a:latin typeface="Ribeye"/>
              </a:rPr>
              <a:t> 10 </a:t>
            </a:r>
          </a:p>
          <a:p>
            <a:pPr>
              <a:lnSpc>
                <a:spcPts val="6719"/>
              </a:lnSpc>
            </a:pP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Réfléchir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: les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feuilles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sur le dessus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devraient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en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principe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recevoir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davantage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de lumière.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Celles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qui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sont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en dessous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devraient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être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plus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ombragées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. Il faut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donc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ajouter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un peu </a:t>
            </a:r>
            <a:r>
              <a:rPr lang="en-US" sz="4000" dirty="0" err="1">
                <a:solidFill>
                  <a:srgbClr val="553F2C"/>
                </a:solidFill>
                <a:latin typeface="Josefin Sans"/>
              </a:rPr>
              <a:t>d'intensité</a:t>
            </a:r>
            <a:r>
              <a:rPr lang="en-US" sz="4000" dirty="0">
                <a:solidFill>
                  <a:srgbClr val="553F2C"/>
                </a:solidFill>
                <a:latin typeface="Josefin Sans"/>
              </a:rPr>
              <a:t> avec la mine.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453472" y="410369"/>
            <a:ext cx="15713606" cy="21167341"/>
            <a:chOff x="0" y="0"/>
            <a:chExt cx="3322167" cy="44751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22167" cy="4475194"/>
            </a:xfrm>
            <a:custGeom>
              <a:avLst/>
              <a:gdLst/>
              <a:ahLst/>
              <a:cxnLst/>
              <a:rect l="l" t="t" r="r" b="b"/>
              <a:pathLst>
                <a:path w="3322167" h="4475194">
                  <a:moveTo>
                    <a:pt x="0" y="0"/>
                  </a:moveTo>
                  <a:lnTo>
                    <a:pt x="3322167" y="0"/>
                  </a:lnTo>
                  <a:lnTo>
                    <a:pt x="3322167" y="4475194"/>
                  </a:lnTo>
                  <a:lnTo>
                    <a:pt x="0" y="4475194"/>
                  </a:lnTo>
                  <a:close/>
                </a:path>
              </a:pathLst>
            </a:custGeom>
            <a:solidFill>
              <a:srgbClr val="FFEAD0">
                <a:alpha val="67843"/>
              </a:srgbClr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143058" y="0"/>
            <a:ext cx="16334435" cy="21854246"/>
            <a:chOff x="0" y="0"/>
            <a:chExt cx="4519397" cy="6046614"/>
          </a:xfrm>
        </p:grpSpPr>
        <p:sp>
          <p:nvSpPr>
            <p:cNvPr id="5" name="Freeform 5"/>
            <p:cNvSpPr/>
            <p:nvPr/>
          </p:nvSpPr>
          <p:spPr>
            <a:xfrm>
              <a:off x="-1270" y="-1270"/>
              <a:ext cx="4521937" cy="6050424"/>
            </a:xfrm>
            <a:custGeom>
              <a:avLst/>
              <a:gdLst/>
              <a:ahLst/>
              <a:cxnLst/>
              <a:rect l="l" t="t" r="r" b="b"/>
              <a:pathLst>
                <a:path w="4521937" h="6050424">
                  <a:moveTo>
                    <a:pt x="193040" y="78740"/>
                  </a:moveTo>
                  <a:lnTo>
                    <a:pt x="475495" y="78740"/>
                  </a:lnTo>
                  <a:lnTo>
                    <a:pt x="475495" y="97790"/>
                  </a:lnTo>
                  <a:lnTo>
                    <a:pt x="193040" y="97790"/>
                  </a:lnTo>
                  <a:lnTo>
                    <a:pt x="193040" y="78740"/>
                  </a:lnTo>
                  <a:close/>
                  <a:moveTo>
                    <a:pt x="78740" y="195580"/>
                  </a:moveTo>
                  <a:lnTo>
                    <a:pt x="97790" y="195580"/>
                  </a:lnTo>
                  <a:lnTo>
                    <a:pt x="97790" y="414020"/>
                  </a:lnTo>
                  <a:lnTo>
                    <a:pt x="78740" y="414020"/>
                  </a:lnTo>
                  <a:lnTo>
                    <a:pt x="78740" y="195580"/>
                  </a:lnTo>
                  <a:close/>
                  <a:moveTo>
                    <a:pt x="97790" y="97790"/>
                  </a:moveTo>
                  <a:lnTo>
                    <a:pt x="173990" y="97790"/>
                  </a:lnTo>
                  <a:lnTo>
                    <a:pt x="173990" y="78740"/>
                  </a:lnTo>
                  <a:lnTo>
                    <a:pt x="78740" y="78740"/>
                  </a:lnTo>
                  <a:lnTo>
                    <a:pt x="78740" y="176530"/>
                  </a:lnTo>
                  <a:lnTo>
                    <a:pt x="97790" y="176530"/>
                  </a:lnTo>
                  <a:lnTo>
                    <a:pt x="97790" y="97790"/>
                  </a:lnTo>
                  <a:close/>
                  <a:moveTo>
                    <a:pt x="193040" y="97790"/>
                  </a:moveTo>
                  <a:lnTo>
                    <a:pt x="173990" y="97790"/>
                  </a:lnTo>
                  <a:lnTo>
                    <a:pt x="173990" y="176530"/>
                  </a:lnTo>
                  <a:lnTo>
                    <a:pt x="97790" y="176530"/>
                  </a:lnTo>
                  <a:lnTo>
                    <a:pt x="97790" y="195580"/>
                  </a:lnTo>
                  <a:lnTo>
                    <a:pt x="193040" y="195580"/>
                  </a:lnTo>
                  <a:lnTo>
                    <a:pt x="193040" y="97790"/>
                  </a:lnTo>
                  <a:close/>
                  <a:moveTo>
                    <a:pt x="19050" y="195580"/>
                  </a:moveTo>
                  <a:lnTo>
                    <a:pt x="80010" y="195580"/>
                  </a:lnTo>
                  <a:lnTo>
                    <a:pt x="80010" y="176530"/>
                  </a:lnTo>
                  <a:lnTo>
                    <a:pt x="1270" y="176530"/>
                  </a:lnTo>
                  <a:lnTo>
                    <a:pt x="1270" y="414020"/>
                  </a:lnTo>
                  <a:lnTo>
                    <a:pt x="20320" y="414020"/>
                  </a:lnTo>
                  <a:lnTo>
                    <a:pt x="20320" y="195580"/>
                  </a:lnTo>
                  <a:lnTo>
                    <a:pt x="19050" y="195580"/>
                  </a:lnTo>
                  <a:close/>
                  <a:moveTo>
                    <a:pt x="193040" y="19050"/>
                  </a:moveTo>
                  <a:lnTo>
                    <a:pt x="475495" y="19050"/>
                  </a:lnTo>
                  <a:lnTo>
                    <a:pt x="475495" y="0"/>
                  </a:lnTo>
                  <a:lnTo>
                    <a:pt x="173990" y="0"/>
                  </a:lnTo>
                  <a:lnTo>
                    <a:pt x="173990" y="78740"/>
                  </a:lnTo>
                  <a:lnTo>
                    <a:pt x="193040" y="78740"/>
                  </a:lnTo>
                  <a:lnTo>
                    <a:pt x="193040" y="19050"/>
                  </a:lnTo>
                  <a:close/>
                  <a:moveTo>
                    <a:pt x="78740" y="176530"/>
                  </a:moveTo>
                  <a:lnTo>
                    <a:pt x="97790" y="176530"/>
                  </a:lnTo>
                  <a:lnTo>
                    <a:pt x="97790" y="195580"/>
                  </a:lnTo>
                  <a:lnTo>
                    <a:pt x="78740" y="195580"/>
                  </a:lnTo>
                  <a:lnTo>
                    <a:pt x="78740" y="176530"/>
                  </a:lnTo>
                  <a:close/>
                  <a:moveTo>
                    <a:pt x="173990" y="78740"/>
                  </a:moveTo>
                  <a:lnTo>
                    <a:pt x="193040" y="78740"/>
                  </a:lnTo>
                  <a:lnTo>
                    <a:pt x="193040" y="97790"/>
                  </a:lnTo>
                  <a:lnTo>
                    <a:pt x="173990" y="97790"/>
                  </a:lnTo>
                  <a:lnTo>
                    <a:pt x="173990" y="78740"/>
                  </a:lnTo>
                  <a:close/>
                  <a:moveTo>
                    <a:pt x="78740" y="414020"/>
                  </a:moveTo>
                  <a:lnTo>
                    <a:pt x="97790" y="414020"/>
                  </a:lnTo>
                  <a:lnTo>
                    <a:pt x="97790" y="5607194"/>
                  </a:lnTo>
                  <a:lnTo>
                    <a:pt x="78740" y="5607194"/>
                  </a:lnTo>
                  <a:lnTo>
                    <a:pt x="78740" y="414020"/>
                  </a:lnTo>
                  <a:close/>
                  <a:moveTo>
                    <a:pt x="0" y="414020"/>
                  </a:moveTo>
                  <a:lnTo>
                    <a:pt x="19050" y="414020"/>
                  </a:lnTo>
                  <a:lnTo>
                    <a:pt x="19050" y="5607194"/>
                  </a:lnTo>
                  <a:lnTo>
                    <a:pt x="0" y="5607194"/>
                  </a:lnTo>
                  <a:lnTo>
                    <a:pt x="0" y="414020"/>
                  </a:lnTo>
                  <a:close/>
                  <a:moveTo>
                    <a:pt x="187960" y="5951364"/>
                  </a:moveTo>
                  <a:lnTo>
                    <a:pt x="475495" y="5951364"/>
                  </a:lnTo>
                  <a:lnTo>
                    <a:pt x="475495" y="5970414"/>
                  </a:lnTo>
                  <a:lnTo>
                    <a:pt x="187960" y="5970414"/>
                  </a:lnTo>
                  <a:lnTo>
                    <a:pt x="187960" y="5951364"/>
                  </a:lnTo>
                  <a:close/>
                  <a:moveTo>
                    <a:pt x="78740" y="5607194"/>
                  </a:moveTo>
                  <a:lnTo>
                    <a:pt x="97790" y="5607194"/>
                  </a:lnTo>
                  <a:lnTo>
                    <a:pt x="97790" y="5861194"/>
                  </a:lnTo>
                  <a:lnTo>
                    <a:pt x="78740" y="5861194"/>
                  </a:lnTo>
                  <a:lnTo>
                    <a:pt x="78740" y="5607194"/>
                  </a:lnTo>
                  <a:close/>
                  <a:moveTo>
                    <a:pt x="97790" y="5951364"/>
                  </a:move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970414"/>
                  </a:lnTo>
                  <a:lnTo>
                    <a:pt x="168910" y="5970414"/>
                  </a:lnTo>
                  <a:lnTo>
                    <a:pt x="168910" y="5951364"/>
                  </a:lnTo>
                  <a:lnTo>
                    <a:pt x="97790" y="5951364"/>
                  </a:lnTo>
                  <a:close/>
                  <a:moveTo>
                    <a:pt x="187960" y="6031374"/>
                  </a:move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6049154"/>
                  </a:lnTo>
                  <a:lnTo>
                    <a:pt x="475495" y="6049154"/>
                  </a:lnTo>
                  <a:lnTo>
                    <a:pt x="475495" y="6030104"/>
                  </a:lnTo>
                  <a:lnTo>
                    <a:pt x="187960" y="6031374"/>
                  </a:lnTo>
                  <a:close/>
                  <a:moveTo>
                    <a:pt x="19050" y="5861194"/>
                  </a:moveTo>
                  <a:lnTo>
                    <a:pt x="19050" y="5607194"/>
                  </a:lnTo>
                  <a:lnTo>
                    <a:pt x="0" y="5607194"/>
                  </a:lnTo>
                  <a:lnTo>
                    <a:pt x="0" y="5880244"/>
                  </a:lnTo>
                  <a:lnTo>
                    <a:pt x="78740" y="5880244"/>
                  </a:lnTo>
                  <a:lnTo>
                    <a:pt x="78740" y="5861194"/>
                  </a:lnTo>
                  <a:lnTo>
                    <a:pt x="19050" y="5861194"/>
                  </a:lnTo>
                  <a:close/>
                  <a:moveTo>
                    <a:pt x="97790" y="5861194"/>
                  </a:moveTo>
                  <a:lnTo>
                    <a:pt x="97790" y="5880244"/>
                  </a:lnTo>
                  <a:lnTo>
                    <a:pt x="168910" y="5880244"/>
                  </a:lnTo>
                  <a:lnTo>
                    <a:pt x="168910" y="5951364"/>
                  </a:lnTo>
                  <a:lnTo>
                    <a:pt x="187960" y="5951364"/>
                  </a:lnTo>
                  <a:lnTo>
                    <a:pt x="187960" y="5861194"/>
                  </a:lnTo>
                  <a:lnTo>
                    <a:pt x="97790" y="5861194"/>
                  </a:lnTo>
                  <a:close/>
                  <a:moveTo>
                    <a:pt x="78740" y="5861194"/>
                  </a:moveTo>
                  <a:lnTo>
                    <a:pt x="97790" y="5861194"/>
                  </a:lnTo>
                  <a:lnTo>
                    <a:pt x="97790" y="5880244"/>
                  </a:lnTo>
                  <a:lnTo>
                    <a:pt x="78740" y="5880244"/>
                  </a:lnTo>
                  <a:lnTo>
                    <a:pt x="78740" y="5861194"/>
                  </a:lnTo>
                  <a:close/>
                  <a:moveTo>
                    <a:pt x="168910" y="5951364"/>
                  </a:moveTo>
                  <a:lnTo>
                    <a:pt x="187960" y="5951364"/>
                  </a:lnTo>
                  <a:lnTo>
                    <a:pt x="187960" y="5970414"/>
                  </a:lnTo>
                  <a:lnTo>
                    <a:pt x="168910" y="5970414"/>
                  </a:lnTo>
                  <a:lnTo>
                    <a:pt x="168910" y="5951364"/>
                  </a:lnTo>
                  <a:close/>
                  <a:moveTo>
                    <a:pt x="475495" y="5951364"/>
                  </a:moveTo>
                  <a:lnTo>
                    <a:pt x="3999393" y="5951364"/>
                  </a:lnTo>
                  <a:lnTo>
                    <a:pt x="3999393" y="5970414"/>
                  </a:lnTo>
                  <a:lnTo>
                    <a:pt x="475495" y="5970414"/>
                  </a:lnTo>
                  <a:lnTo>
                    <a:pt x="475495" y="5951364"/>
                  </a:lnTo>
                  <a:close/>
                  <a:moveTo>
                    <a:pt x="475495" y="6031374"/>
                  </a:moveTo>
                  <a:lnTo>
                    <a:pt x="3999393" y="6031374"/>
                  </a:lnTo>
                  <a:lnTo>
                    <a:pt x="3999393" y="6050424"/>
                  </a:lnTo>
                  <a:lnTo>
                    <a:pt x="475495" y="6050424"/>
                  </a:lnTo>
                  <a:lnTo>
                    <a:pt x="475495" y="6031374"/>
                  </a:lnTo>
                  <a:close/>
                  <a:moveTo>
                    <a:pt x="3999393" y="5951364"/>
                  </a:moveTo>
                  <a:lnTo>
                    <a:pt x="4331437" y="5951364"/>
                  </a:lnTo>
                  <a:lnTo>
                    <a:pt x="4331437" y="5970414"/>
                  </a:lnTo>
                  <a:lnTo>
                    <a:pt x="3999393" y="5970414"/>
                  </a:lnTo>
                  <a:lnTo>
                    <a:pt x="3999393" y="5951364"/>
                  </a:lnTo>
                  <a:close/>
                  <a:moveTo>
                    <a:pt x="4422877" y="5951364"/>
                  </a:moveTo>
                  <a:lnTo>
                    <a:pt x="4349217" y="5951364"/>
                  </a:lnTo>
                  <a:lnTo>
                    <a:pt x="4349217" y="5970414"/>
                  </a:lnTo>
                  <a:lnTo>
                    <a:pt x="4441927" y="597041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951364"/>
                  </a:lnTo>
                  <a:close/>
                  <a:moveTo>
                    <a:pt x="4422877" y="5607194"/>
                  </a:moveTo>
                  <a:lnTo>
                    <a:pt x="4441927" y="5607194"/>
                  </a:lnTo>
                  <a:lnTo>
                    <a:pt x="4441927" y="5861194"/>
                  </a:lnTo>
                  <a:lnTo>
                    <a:pt x="4422877" y="5861194"/>
                  </a:lnTo>
                  <a:lnTo>
                    <a:pt x="4422877" y="5607194"/>
                  </a:lnTo>
                  <a:close/>
                  <a:moveTo>
                    <a:pt x="450288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520667" y="5880244"/>
                  </a:lnTo>
                  <a:lnTo>
                    <a:pt x="4520667" y="5607194"/>
                  </a:lnTo>
                  <a:lnTo>
                    <a:pt x="4501617" y="5607194"/>
                  </a:lnTo>
                  <a:lnTo>
                    <a:pt x="4502887" y="5861194"/>
                  </a:lnTo>
                  <a:close/>
                  <a:moveTo>
                    <a:pt x="4330167" y="6031374"/>
                  </a:moveTo>
                  <a:lnTo>
                    <a:pt x="3997907" y="6031374"/>
                  </a:lnTo>
                  <a:lnTo>
                    <a:pt x="3997907" y="6050424"/>
                  </a:lnTo>
                  <a:lnTo>
                    <a:pt x="4349217" y="6050424"/>
                  </a:lnTo>
                  <a:lnTo>
                    <a:pt x="4349217" y="5971684"/>
                  </a:lnTo>
                  <a:lnTo>
                    <a:pt x="4330167" y="5971684"/>
                  </a:lnTo>
                  <a:lnTo>
                    <a:pt x="4330167" y="6031374"/>
                  </a:lnTo>
                  <a:close/>
                  <a:moveTo>
                    <a:pt x="4330167" y="5951364"/>
                  </a:moveTo>
                  <a:lnTo>
                    <a:pt x="4349217" y="5951364"/>
                  </a:lnTo>
                  <a:lnTo>
                    <a:pt x="434921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lnTo>
                    <a:pt x="4330167" y="5861194"/>
                  </a:lnTo>
                  <a:lnTo>
                    <a:pt x="4349217" y="5951364"/>
                  </a:lnTo>
                  <a:lnTo>
                    <a:pt x="4349217" y="5970414"/>
                  </a:lnTo>
                  <a:lnTo>
                    <a:pt x="4330167" y="5970414"/>
                  </a:lnTo>
                  <a:lnTo>
                    <a:pt x="4330167" y="5951364"/>
                  </a:lnTo>
                  <a:close/>
                  <a:moveTo>
                    <a:pt x="4422877" y="5861194"/>
                  </a:moveTo>
                  <a:lnTo>
                    <a:pt x="4441927" y="5861194"/>
                  </a:lnTo>
                  <a:lnTo>
                    <a:pt x="4441927" y="5880244"/>
                  </a:lnTo>
                  <a:lnTo>
                    <a:pt x="4422877" y="5880244"/>
                  </a:lnTo>
                  <a:lnTo>
                    <a:pt x="4422877" y="5861194"/>
                  </a:lnTo>
                  <a:close/>
                  <a:moveTo>
                    <a:pt x="4422877" y="414020"/>
                  </a:moveTo>
                  <a:lnTo>
                    <a:pt x="4441927" y="414020"/>
                  </a:lnTo>
                  <a:lnTo>
                    <a:pt x="4441927" y="5607194"/>
                  </a:lnTo>
                  <a:lnTo>
                    <a:pt x="4422877" y="5607194"/>
                  </a:lnTo>
                  <a:lnTo>
                    <a:pt x="4422877" y="414020"/>
                  </a:lnTo>
                  <a:close/>
                  <a:moveTo>
                    <a:pt x="4502887" y="414020"/>
                  </a:moveTo>
                  <a:lnTo>
                    <a:pt x="4521937" y="414020"/>
                  </a:lnTo>
                  <a:lnTo>
                    <a:pt x="4521937" y="5607194"/>
                  </a:lnTo>
                  <a:lnTo>
                    <a:pt x="4502887" y="5607194"/>
                  </a:lnTo>
                  <a:lnTo>
                    <a:pt x="4502887" y="414020"/>
                  </a:lnTo>
                  <a:close/>
                  <a:moveTo>
                    <a:pt x="4422877" y="97790"/>
                  </a:moveTo>
                  <a:lnTo>
                    <a:pt x="4422877" y="171450"/>
                  </a:lnTo>
                  <a:lnTo>
                    <a:pt x="4441927" y="171450"/>
                  </a:lnTo>
                  <a:lnTo>
                    <a:pt x="4441927" y="78740"/>
                  </a:lnTo>
                  <a:lnTo>
                    <a:pt x="4349217" y="78740"/>
                  </a:lnTo>
                  <a:lnTo>
                    <a:pt x="4349217" y="97790"/>
                  </a:lnTo>
                  <a:lnTo>
                    <a:pt x="4422877" y="97790"/>
                  </a:lnTo>
                  <a:close/>
                  <a:moveTo>
                    <a:pt x="4422877" y="190500"/>
                  </a:moveTo>
                  <a:lnTo>
                    <a:pt x="4441927" y="190500"/>
                  </a:lnTo>
                  <a:lnTo>
                    <a:pt x="4441927" y="414020"/>
                  </a:lnTo>
                  <a:lnTo>
                    <a:pt x="4422877" y="414020"/>
                  </a:lnTo>
                  <a:lnTo>
                    <a:pt x="4422877" y="190500"/>
                  </a:lnTo>
                  <a:close/>
                  <a:moveTo>
                    <a:pt x="3999393" y="78740"/>
                  </a:moveTo>
                  <a:lnTo>
                    <a:pt x="4331437" y="78740"/>
                  </a:lnTo>
                  <a:lnTo>
                    <a:pt x="4331437" y="97790"/>
                  </a:lnTo>
                  <a:lnTo>
                    <a:pt x="3999393" y="97790"/>
                  </a:lnTo>
                  <a:lnTo>
                    <a:pt x="3999393" y="78740"/>
                  </a:lnTo>
                  <a:close/>
                  <a:moveTo>
                    <a:pt x="4422877" y="190500"/>
                  </a:moveTo>
                  <a:lnTo>
                    <a:pt x="4422877" y="171450"/>
                  </a:lnTo>
                  <a:lnTo>
                    <a:pt x="4349217" y="17145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190500"/>
                  </a:lnTo>
                  <a:lnTo>
                    <a:pt x="4422877" y="190500"/>
                  </a:lnTo>
                  <a:close/>
                  <a:moveTo>
                    <a:pt x="4330167" y="19050"/>
                  </a:moveTo>
                  <a:lnTo>
                    <a:pt x="4330167" y="80010"/>
                  </a:lnTo>
                  <a:lnTo>
                    <a:pt x="4349217" y="80010"/>
                  </a:lnTo>
                  <a:lnTo>
                    <a:pt x="4349217" y="1270"/>
                  </a:lnTo>
                  <a:lnTo>
                    <a:pt x="3997907" y="1270"/>
                  </a:lnTo>
                  <a:lnTo>
                    <a:pt x="3997907" y="20320"/>
                  </a:lnTo>
                  <a:lnTo>
                    <a:pt x="4330167" y="20320"/>
                  </a:lnTo>
                  <a:lnTo>
                    <a:pt x="4330167" y="19050"/>
                  </a:lnTo>
                  <a:close/>
                  <a:moveTo>
                    <a:pt x="4502887" y="190500"/>
                  </a:moveTo>
                  <a:lnTo>
                    <a:pt x="4502887" y="414020"/>
                  </a:lnTo>
                  <a:lnTo>
                    <a:pt x="4521937" y="414020"/>
                  </a:lnTo>
                  <a:lnTo>
                    <a:pt x="4521937" y="171450"/>
                  </a:lnTo>
                  <a:lnTo>
                    <a:pt x="4443197" y="171450"/>
                  </a:lnTo>
                  <a:lnTo>
                    <a:pt x="4443197" y="190500"/>
                  </a:lnTo>
                  <a:lnTo>
                    <a:pt x="4502887" y="190500"/>
                  </a:lnTo>
                  <a:close/>
                  <a:moveTo>
                    <a:pt x="4422877" y="171450"/>
                  </a:moveTo>
                  <a:lnTo>
                    <a:pt x="4441927" y="171450"/>
                  </a:lnTo>
                  <a:lnTo>
                    <a:pt x="4441927" y="190500"/>
                  </a:lnTo>
                  <a:lnTo>
                    <a:pt x="4422877" y="190500"/>
                  </a:lnTo>
                  <a:lnTo>
                    <a:pt x="4422877" y="171450"/>
                  </a:lnTo>
                  <a:close/>
                  <a:moveTo>
                    <a:pt x="4330167" y="78740"/>
                  </a:moveTo>
                  <a:lnTo>
                    <a:pt x="4349217" y="78740"/>
                  </a:lnTo>
                  <a:lnTo>
                    <a:pt x="4349217" y="97790"/>
                  </a:lnTo>
                  <a:lnTo>
                    <a:pt x="4330167" y="97790"/>
                  </a:lnTo>
                  <a:lnTo>
                    <a:pt x="4330167" y="78740"/>
                  </a:lnTo>
                  <a:close/>
                  <a:moveTo>
                    <a:pt x="475495" y="78740"/>
                  </a:moveTo>
                  <a:lnTo>
                    <a:pt x="3999393" y="78740"/>
                  </a:lnTo>
                  <a:lnTo>
                    <a:pt x="3999393" y="97790"/>
                  </a:lnTo>
                  <a:lnTo>
                    <a:pt x="475495" y="97790"/>
                  </a:lnTo>
                  <a:lnTo>
                    <a:pt x="475495" y="78740"/>
                  </a:lnTo>
                  <a:close/>
                  <a:moveTo>
                    <a:pt x="475495" y="0"/>
                  </a:moveTo>
                  <a:lnTo>
                    <a:pt x="3999393" y="0"/>
                  </a:lnTo>
                  <a:lnTo>
                    <a:pt x="3999393" y="19050"/>
                  </a:lnTo>
                  <a:lnTo>
                    <a:pt x="475495" y="19050"/>
                  </a:lnTo>
                  <a:lnTo>
                    <a:pt x="475495" y="0"/>
                  </a:lnTo>
                  <a:close/>
                </a:path>
              </a:pathLst>
            </a:custGeom>
            <a:solidFill>
              <a:srgbClr val="B9987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 rot="8856587">
            <a:off x="1752136" y="12959945"/>
            <a:ext cx="14298728" cy="12551105"/>
          </a:xfrm>
          <a:custGeom>
            <a:avLst/>
            <a:gdLst/>
            <a:ahLst/>
            <a:cxnLst/>
            <a:rect l="l" t="t" r="r" b="b"/>
            <a:pathLst>
              <a:path w="14298728" h="12551105">
                <a:moveTo>
                  <a:pt x="0" y="0"/>
                </a:moveTo>
                <a:lnTo>
                  <a:pt x="14298728" y="0"/>
                </a:lnTo>
                <a:lnTo>
                  <a:pt x="14298728" y="12551105"/>
                </a:lnTo>
                <a:lnTo>
                  <a:pt x="0" y="1255110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17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28" r="-2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 rot="-9855912">
            <a:off x="-170013" y="5819601"/>
            <a:ext cx="14298728" cy="12551105"/>
          </a:xfrm>
          <a:custGeom>
            <a:avLst/>
            <a:gdLst/>
            <a:ahLst/>
            <a:cxnLst/>
            <a:rect l="l" t="t" r="r" b="b"/>
            <a:pathLst>
              <a:path w="14298728" h="12551105">
                <a:moveTo>
                  <a:pt x="0" y="0"/>
                </a:moveTo>
                <a:lnTo>
                  <a:pt x="14298727" y="0"/>
                </a:lnTo>
                <a:lnTo>
                  <a:pt x="14298727" y="12551106"/>
                </a:lnTo>
                <a:lnTo>
                  <a:pt x="0" y="1255110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19999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-115" r="-115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1997280" y="15895114"/>
            <a:ext cx="5644401" cy="5513757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4"/>
              <a:stretch>
                <a:fillRect b="-36564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0" name="Group 10"/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8093477" y="9597594"/>
            <a:ext cx="5686641" cy="5555020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5"/>
              <a:stretch>
                <a:fillRect t="-18282" b="-18282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2" name="Group 12"/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10648483" y="4115963"/>
            <a:ext cx="5518596" cy="5390864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6"/>
              <a:stretch>
                <a:fillRect t="-18282" b="-18282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4" name="Group 14"/>
          <p:cNvGrpSpPr>
            <a:grpSpLocks noChangeAspect="1"/>
          </p:cNvGrpSpPr>
          <p:nvPr>
            <p:custDataLst>
              <p:tags r:id="rId8"/>
            </p:custDataLst>
          </p:nvPr>
        </p:nvGrpSpPr>
        <p:grpSpPr>
          <a:xfrm>
            <a:off x="956872" y="9597594"/>
            <a:ext cx="6207615" cy="6063935"/>
            <a:chOff x="0" y="0"/>
            <a:chExt cx="4828540" cy="4716780"/>
          </a:xfrm>
        </p:grpSpPr>
        <p:sp>
          <p:nvSpPr>
            <p:cNvPr id="15" name="Freeform 1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7"/>
              <a:stretch>
                <a:fillRect t="-18282" b="-18282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 16"/>
          <p:cNvGrpSpPr>
            <a:grpSpLocks noChangeAspect="1"/>
          </p:cNvGrpSpPr>
          <p:nvPr>
            <p:custDataLst>
              <p:tags r:id="rId9"/>
            </p:custDataLst>
          </p:nvPr>
        </p:nvGrpSpPr>
        <p:grpSpPr>
          <a:xfrm>
            <a:off x="5655512" y="4480132"/>
            <a:ext cx="4702725" cy="4593877"/>
            <a:chOff x="0" y="0"/>
            <a:chExt cx="4828540" cy="4716780"/>
          </a:xfrm>
        </p:grpSpPr>
        <p:sp>
          <p:nvSpPr>
            <p:cNvPr id="17" name="Freeform 1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8"/>
              <a:stretch>
                <a:fillRect t="-18282" b="-18282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8" name="Group 18"/>
          <p:cNvGrpSpPr>
            <a:grpSpLocks noChangeAspect="1"/>
          </p:cNvGrpSpPr>
          <p:nvPr>
            <p:custDataLst>
              <p:tags r:id="rId10"/>
            </p:custDataLst>
          </p:nvPr>
        </p:nvGrpSpPr>
        <p:grpSpPr>
          <a:xfrm>
            <a:off x="740117" y="3703359"/>
            <a:ext cx="4406862" cy="4304862"/>
            <a:chOff x="0" y="0"/>
            <a:chExt cx="4828540" cy="4716780"/>
          </a:xfrm>
        </p:grpSpPr>
        <p:sp>
          <p:nvSpPr>
            <p:cNvPr id="19" name="Freeform 1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29"/>
              <a:stretch>
                <a:fillRect t="-15290" b="-21273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0" name="Group 20"/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10022707" y="15220350"/>
            <a:ext cx="6131161" cy="5989251"/>
            <a:chOff x="0" y="0"/>
            <a:chExt cx="4828540" cy="4716780"/>
          </a:xfrm>
        </p:grpSpPr>
        <p:sp>
          <p:nvSpPr>
            <p:cNvPr id="21" name="Freeform 2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30"/>
              <a:stretch>
                <a:fillRect t="-18282" b="-18282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22" name="TextBox 22"/>
          <p:cNvSpPr txBox="1"/>
          <p:nvPr>
            <p:custDataLst>
              <p:tags r:id="rId12"/>
            </p:custDataLst>
          </p:nvPr>
        </p:nvSpPr>
        <p:spPr>
          <a:xfrm>
            <a:off x="1340979" y="2847213"/>
            <a:ext cx="13755349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23" name="TextBox 23"/>
          <p:cNvSpPr txBox="1"/>
          <p:nvPr>
            <p:custDataLst>
              <p:tags r:id="rId13"/>
            </p:custDataLst>
          </p:nvPr>
        </p:nvSpPr>
        <p:spPr>
          <a:xfrm>
            <a:off x="376177" y="751756"/>
            <a:ext cx="15706846" cy="2372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60"/>
              </a:lnSpc>
            </a:pPr>
            <a:r>
              <a:rPr lang="en-US" sz="6500" spc="1066" dirty="0">
                <a:solidFill>
                  <a:srgbClr val="837B79"/>
                </a:solidFill>
                <a:latin typeface="Ribeye"/>
              </a:rPr>
              <a:t>Démarche de </a:t>
            </a:r>
            <a:r>
              <a:rPr lang="en-US" sz="6500" spc="1066" dirty="0" err="1">
                <a:solidFill>
                  <a:srgbClr val="837B79"/>
                </a:solidFill>
                <a:latin typeface="Ribeye"/>
              </a:rPr>
              <a:t>création</a:t>
            </a:r>
            <a:endParaRPr lang="en-US" sz="6500" spc="1066" dirty="0">
              <a:solidFill>
                <a:srgbClr val="837B79"/>
              </a:solidFill>
              <a:latin typeface="Ribeye"/>
            </a:endParaRPr>
          </a:p>
          <a:p>
            <a:pPr algn="ctr"/>
            <a:r>
              <a:rPr lang="en-US" sz="6500" spc="1066" dirty="0">
                <a:solidFill>
                  <a:srgbClr val="837B79"/>
                </a:solidFill>
                <a:latin typeface="Ribeye"/>
              </a:rPr>
              <a:t>(</a:t>
            </a:r>
            <a:r>
              <a:rPr lang="en-US" sz="6500" spc="1066" dirty="0" err="1">
                <a:solidFill>
                  <a:srgbClr val="837B79"/>
                </a:solidFill>
                <a:latin typeface="Ribeye"/>
              </a:rPr>
              <a:t>quelques</a:t>
            </a:r>
            <a:r>
              <a:rPr lang="en-US" sz="6500" spc="1066" dirty="0">
                <a:solidFill>
                  <a:srgbClr val="837B79"/>
                </a:solidFill>
                <a:latin typeface="Ribeye"/>
              </a:rPr>
              <a:t> images)</a:t>
            </a:r>
          </a:p>
        </p:txBody>
      </p:sp>
      <p:sp>
        <p:nvSpPr>
          <p:cNvPr id="24" name="TextBox 24"/>
          <p:cNvSpPr txBox="1"/>
          <p:nvPr>
            <p:custDataLst>
              <p:tags r:id="rId14"/>
            </p:custDataLst>
          </p:nvPr>
        </p:nvSpPr>
        <p:spPr>
          <a:xfrm>
            <a:off x="219772" y="3550959"/>
            <a:ext cx="2242415" cy="127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000000"/>
                </a:solidFill>
                <a:latin typeface="Open Sans"/>
              </a:rPr>
              <a:t>1</a:t>
            </a:r>
          </a:p>
        </p:txBody>
      </p:sp>
      <p:sp>
        <p:nvSpPr>
          <p:cNvPr id="25" name="TextBox 25"/>
          <p:cNvSpPr txBox="1"/>
          <p:nvPr>
            <p:custDataLst>
              <p:tags r:id="rId15"/>
            </p:custDataLst>
          </p:nvPr>
        </p:nvSpPr>
        <p:spPr>
          <a:xfrm>
            <a:off x="8558896" y="7553500"/>
            <a:ext cx="2242415" cy="127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000000"/>
                </a:solidFill>
                <a:latin typeface="Open Sans"/>
              </a:rPr>
              <a:t>2</a:t>
            </a:r>
          </a:p>
        </p:txBody>
      </p:sp>
      <p:sp>
        <p:nvSpPr>
          <p:cNvPr id="26" name="TextBox 26"/>
          <p:cNvSpPr txBox="1"/>
          <p:nvPr>
            <p:custDataLst>
              <p:tags r:id="rId16"/>
            </p:custDataLst>
          </p:nvPr>
        </p:nvSpPr>
        <p:spPr>
          <a:xfrm>
            <a:off x="1340979" y="17276168"/>
            <a:ext cx="2242415" cy="127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000000"/>
                </a:solidFill>
                <a:latin typeface="Open Sans"/>
              </a:rPr>
              <a:t>6</a:t>
            </a:r>
          </a:p>
        </p:txBody>
      </p:sp>
      <p:sp>
        <p:nvSpPr>
          <p:cNvPr id="27" name="TextBox 27"/>
          <p:cNvSpPr txBox="1"/>
          <p:nvPr>
            <p:custDataLst>
              <p:tags r:id="rId17"/>
            </p:custDataLst>
          </p:nvPr>
        </p:nvSpPr>
        <p:spPr>
          <a:xfrm>
            <a:off x="7437689" y="11380859"/>
            <a:ext cx="2242415" cy="127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000000"/>
                </a:solidFill>
                <a:latin typeface="Open Sans"/>
              </a:rPr>
              <a:t>5</a:t>
            </a:r>
          </a:p>
        </p:txBody>
      </p:sp>
      <p:sp>
        <p:nvSpPr>
          <p:cNvPr id="28" name="TextBox 28"/>
          <p:cNvSpPr txBox="1"/>
          <p:nvPr>
            <p:custDataLst>
              <p:tags r:id="rId18"/>
            </p:custDataLst>
          </p:nvPr>
        </p:nvSpPr>
        <p:spPr>
          <a:xfrm>
            <a:off x="219772" y="11523653"/>
            <a:ext cx="2242415" cy="127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000000"/>
                </a:solidFill>
                <a:latin typeface="Open Sans"/>
              </a:rPr>
              <a:t>4</a:t>
            </a:r>
          </a:p>
        </p:txBody>
      </p:sp>
      <p:sp>
        <p:nvSpPr>
          <p:cNvPr id="29" name="TextBox 29"/>
          <p:cNvSpPr txBox="1"/>
          <p:nvPr>
            <p:custDataLst>
              <p:tags r:id="rId19"/>
            </p:custDataLst>
          </p:nvPr>
        </p:nvSpPr>
        <p:spPr>
          <a:xfrm>
            <a:off x="13320229" y="7293927"/>
            <a:ext cx="2242415" cy="127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000000"/>
                </a:solidFill>
                <a:latin typeface="Open Sans"/>
              </a:rPr>
              <a:t>3</a:t>
            </a:r>
          </a:p>
        </p:txBody>
      </p:sp>
      <p:sp>
        <p:nvSpPr>
          <p:cNvPr id="30" name="TextBox 30"/>
          <p:cNvSpPr txBox="1"/>
          <p:nvPr>
            <p:custDataLst>
              <p:tags r:id="rId20"/>
            </p:custDataLst>
          </p:nvPr>
        </p:nvSpPr>
        <p:spPr>
          <a:xfrm>
            <a:off x="13484195" y="19921945"/>
            <a:ext cx="2242415" cy="1276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8"/>
              </a:lnSpc>
            </a:pPr>
            <a:r>
              <a:rPr lang="en-US" sz="7434">
                <a:solidFill>
                  <a:srgbClr val="000000"/>
                </a:solidFill>
                <a:latin typeface="Open Sans"/>
              </a:rPr>
              <a:t>7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722</Words>
  <Application>Microsoft Macintosh PowerPoint</Application>
  <PresentationFormat>Personnalisé</PresentationFormat>
  <Paragraphs>97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9" baseType="lpstr">
      <vt:lpstr>Open Sans</vt:lpstr>
      <vt:lpstr>Arial</vt:lpstr>
      <vt:lpstr>Josefin Slab</vt:lpstr>
      <vt:lpstr>Josefin Sans</vt:lpstr>
      <vt:lpstr>Josefin Sans Bold</vt:lpstr>
      <vt:lpstr>Calibri</vt:lpstr>
      <vt:lpstr>Ribeye Bold</vt:lpstr>
      <vt:lpstr>Ribeye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à critiquer : Feuillage-ombrage</dc:title>
  <dc:creator>Stéphanie Dumont</dc:creator>
  <cp:lastModifiedBy>Anonyme</cp:lastModifiedBy>
  <cp:revision>5</cp:revision>
  <dcterms:created xsi:type="dcterms:W3CDTF">2006-08-16T00:00:00Z</dcterms:created>
  <dcterms:modified xsi:type="dcterms:W3CDTF">2023-11-14T01:21:57Z</dcterms:modified>
  <dc:identifier>DAE2Aox4jzY</dc:identifier>
</cp:coreProperties>
</file>