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61" r:id="rId12"/>
    <p:sldId id="270" r:id="rId13"/>
    <p:sldId id="271" r:id="rId14"/>
    <p:sldId id="272" r:id="rId15"/>
    <p:sldId id="273" r:id="rId16"/>
    <p:sldId id="262" r:id="rId17"/>
    <p:sldId id="274" r:id="rId18"/>
    <p:sldId id="275" r:id="rId19"/>
    <p:sldId id="263" r:id="rId20"/>
    <p:sldId id="276" r:id="rId21"/>
  </p:sldIdLst>
  <p:sldSz cx="7556500" cy="10693400"/>
  <p:notesSz cx="6858000" cy="9144000"/>
  <p:embeddedFontLst>
    <p:embeddedFont>
      <p:font typeface="Benedict" pitchFamily="2" charset="77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ld Standard" panose="02040503050505020303" pitchFamily="18" charset="0"/>
      <p:regular r:id="rId27"/>
    </p:embeddedFont>
    <p:embeddedFont>
      <p:font typeface="Old Standard Bold" panose="02040503050505020303" pitchFamily="18" charset="0"/>
      <p:regular r:id="rId28"/>
      <p:bold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Bold" panose="020B080603050402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69" d="100"/>
          <a:sy n="69" d="100"/>
        </p:scale>
        <p:origin x="3224" y="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9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4.png"/><Relationship Id="rId5" Type="http://schemas.openxmlformats.org/officeDocument/2006/relationships/tags" Target="../tags/tag60.xml"/><Relationship Id="rId10" Type="http://schemas.openxmlformats.org/officeDocument/2006/relationships/image" Target="../media/image23.png"/><Relationship Id="rId4" Type="http://schemas.openxmlformats.org/officeDocument/2006/relationships/tags" Target="../tags/tag59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26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28.jpeg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27.jpeg"/><Relationship Id="rId2" Type="http://schemas.openxmlformats.org/officeDocument/2006/relationships/tags" Target="../tags/tag69.xml"/><Relationship Id="rId16" Type="http://schemas.openxmlformats.org/officeDocument/2006/relationships/image" Target="../media/image31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72.xml"/><Relationship Id="rId15" Type="http://schemas.openxmlformats.org/officeDocument/2006/relationships/image" Target="../media/image30.jpeg"/><Relationship Id="rId10" Type="http://schemas.openxmlformats.org/officeDocument/2006/relationships/tags" Target="../tags/tag77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image" Target="../media/image32.jpe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image" Target="../media/image34.jpe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10" Type="http://schemas.openxmlformats.org/officeDocument/2006/relationships/tags" Target="../tags/tag87.xml"/><Relationship Id="rId19" Type="http://schemas.openxmlformats.org/officeDocument/2006/relationships/image" Target="../media/image33.jpe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image" Target="../media/image38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37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36.png"/><Relationship Id="rId5" Type="http://schemas.openxmlformats.org/officeDocument/2006/relationships/tags" Target="../tags/tag98.xml"/><Relationship Id="rId10" Type="http://schemas.openxmlformats.org/officeDocument/2006/relationships/image" Target="../media/image35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tags" Target="../tags/tag104.xml"/><Relationship Id="rId7" Type="http://schemas.openxmlformats.org/officeDocument/2006/relationships/image" Target="../media/image42.jp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07.xml"/><Relationship Id="rId7" Type="http://schemas.openxmlformats.org/officeDocument/2006/relationships/image" Target="../media/image45.png"/><Relationship Id="rId12" Type="http://schemas.openxmlformats.org/officeDocument/2006/relationships/hyperlink" Target="https://www.cerveauetpsycho.fr/sd/psychologie/quand-les-objets-comblent-le-vide-13923.php" TargetMode="Externa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7.xml"/><Relationship Id="rId11" Type="http://schemas.openxmlformats.org/officeDocument/2006/relationships/hyperlink" Target="https://plus.lapresse.ca/screens/35fd3800-a0e9-4421-a1c0-c61f82976d12__7C___0.html" TargetMode="External"/><Relationship Id="rId5" Type="http://schemas.openxmlformats.org/officeDocument/2006/relationships/tags" Target="../tags/tag109.xml"/><Relationship Id="rId10" Type="http://schemas.openxmlformats.org/officeDocument/2006/relationships/hyperlink" Target="https://www.journaldemontreal.com/2017/05/19/6-choses-a-savoir-sur-notre-attachement-aux-objets" TargetMode="External"/><Relationship Id="rId4" Type="http://schemas.openxmlformats.org/officeDocument/2006/relationships/tags" Target="../tags/tag108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50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49.png"/><Relationship Id="rId5" Type="http://schemas.openxmlformats.org/officeDocument/2006/relationships/tags" Target="../tags/tag114.xml"/><Relationship Id="rId10" Type="http://schemas.openxmlformats.org/officeDocument/2006/relationships/image" Target="../media/image48.png"/><Relationship Id="rId4" Type="http://schemas.openxmlformats.org/officeDocument/2006/relationships/tags" Target="../tags/tag113.xml"/><Relationship Id="rId9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54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53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image" Target="../media/image52.png"/><Relationship Id="rId5" Type="http://schemas.openxmlformats.org/officeDocument/2006/relationships/tags" Target="../tags/tag122.xml"/><Relationship Id="rId10" Type="http://schemas.openxmlformats.org/officeDocument/2006/relationships/image" Target="../media/image51.png"/><Relationship Id="rId4" Type="http://schemas.openxmlformats.org/officeDocument/2006/relationships/tags" Target="../tags/tag121.xml"/><Relationship Id="rId9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image" Target="../media/image55.jpe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hyperlink" Target="https://archives.nouvelles.ulaval.ca/Au.fil.des.evenements/1996/11.14/imm.html" TargetMode="External"/><Relationship Id="rId5" Type="http://schemas.openxmlformats.org/officeDocument/2006/relationships/hyperlink" Target="https://www.ledevoir.com/lire/592642/livres-autobiographie-se-raconter-pour-revivre" TargetMode="Externa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56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30.xml"/><Relationship Id="rId16" Type="http://schemas.openxmlformats.org/officeDocument/2006/relationships/image" Target="../media/image59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5" Type="http://schemas.openxmlformats.org/officeDocument/2006/relationships/image" Target="../media/image58.png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4.sv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2.png"/><Relationship Id="rId5" Type="http://schemas.openxmlformats.org/officeDocument/2006/relationships/tags" Target="../tags/tag28.xml"/><Relationship Id="rId10" Type="http://schemas.openxmlformats.org/officeDocument/2006/relationships/image" Target="../media/image11.svg"/><Relationship Id="rId4" Type="http://schemas.openxmlformats.org/officeDocument/2006/relationships/tags" Target="../tags/tag27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3" Type="http://schemas.openxmlformats.org/officeDocument/2006/relationships/tags" Target="../tags/tag33.xml"/><Relationship Id="rId21" Type="http://schemas.openxmlformats.org/officeDocument/2006/relationships/image" Target="../media/image15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19.png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18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image" Target="../media/image17.png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756000" y="-1064869"/>
            <a:ext cx="6436993" cy="3641738"/>
          </a:xfrm>
          <a:custGeom>
            <a:avLst/>
            <a:gdLst/>
            <a:ahLst/>
            <a:cxnLst/>
            <a:rect l="l" t="t" r="r" b="b"/>
            <a:pathLst>
              <a:path w="6436993" h="3641738">
                <a:moveTo>
                  <a:pt x="0" y="0"/>
                </a:moveTo>
                <a:lnTo>
                  <a:pt x="6436993" y="0"/>
                </a:lnTo>
                <a:lnTo>
                  <a:pt x="6436993" y="3641738"/>
                </a:lnTo>
                <a:lnTo>
                  <a:pt x="0" y="3641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7000"/>
            </a:blip>
            <a:stretch>
              <a:fillRect l="-3646" t="-2172" r="-364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628636" y="338556"/>
            <a:ext cx="6564357" cy="297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2"/>
              </a:lnSpc>
            </a:pPr>
            <a:r>
              <a:rPr lang="en-US" sz="4109" dirty="0" err="1">
                <a:solidFill>
                  <a:srgbClr val="FFFFFF"/>
                </a:solidFill>
                <a:latin typeface="Old Standard"/>
              </a:rPr>
              <a:t>Projet</a:t>
            </a:r>
            <a:r>
              <a:rPr lang="en-US" sz="4109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4109" dirty="0" err="1">
                <a:solidFill>
                  <a:srgbClr val="FFFFFF"/>
                </a:solidFill>
                <a:latin typeface="Old Standard"/>
              </a:rPr>
              <a:t>collectif</a:t>
            </a:r>
            <a:r>
              <a:rPr lang="en-US" sz="4109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4109" dirty="0" err="1">
                <a:solidFill>
                  <a:srgbClr val="FFFFFF"/>
                </a:solidFill>
                <a:latin typeface="Old Standard"/>
              </a:rPr>
              <a:t>en</a:t>
            </a:r>
            <a:r>
              <a:rPr lang="en-US" sz="410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ctr">
              <a:lnSpc>
                <a:spcPts val="5752"/>
              </a:lnSpc>
            </a:pPr>
            <a:r>
              <a:rPr lang="en-US" sz="4109" dirty="0">
                <a:solidFill>
                  <a:srgbClr val="FFFFFF"/>
                </a:solidFill>
                <a:latin typeface="Old Standard"/>
              </a:rPr>
              <a:t>4 volets </a:t>
            </a:r>
            <a:r>
              <a:rPr lang="en-US" sz="4109" dirty="0" err="1">
                <a:solidFill>
                  <a:srgbClr val="FFFFFF"/>
                </a:solidFill>
                <a:latin typeface="Old Standard"/>
              </a:rPr>
              <a:t>ou</a:t>
            </a:r>
            <a:r>
              <a:rPr lang="en-US" sz="4109" dirty="0">
                <a:solidFill>
                  <a:srgbClr val="FFFFFF"/>
                </a:solidFill>
                <a:latin typeface="Old Standard"/>
              </a:rPr>
              <a:t> </a:t>
            </a:r>
          </a:p>
          <a:p>
            <a:pPr algn="ctr">
              <a:lnSpc>
                <a:spcPts val="5752"/>
              </a:lnSpc>
            </a:pPr>
            <a:r>
              <a:rPr lang="en-US" sz="4109" dirty="0">
                <a:solidFill>
                  <a:srgbClr val="FFFFFF"/>
                </a:solidFill>
                <a:latin typeface="Old Standard"/>
              </a:rPr>
              <a:t>4 </a:t>
            </a:r>
            <a:r>
              <a:rPr lang="en-US" sz="4109" dirty="0" err="1">
                <a:solidFill>
                  <a:srgbClr val="FFFFFF"/>
                </a:solidFill>
                <a:latin typeface="Old Standard"/>
              </a:rPr>
              <a:t>activités</a:t>
            </a:r>
            <a:r>
              <a:rPr lang="en-US" sz="4109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4109" dirty="0" err="1">
                <a:solidFill>
                  <a:srgbClr val="FFFFFF"/>
                </a:solidFill>
                <a:latin typeface="Old Standard"/>
              </a:rPr>
              <a:t>séparées</a:t>
            </a:r>
            <a:endParaRPr lang="en-US" sz="4109" dirty="0">
              <a:solidFill>
                <a:srgbClr val="FFFFFF"/>
              </a:solidFill>
              <a:latin typeface="Old Standard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Old Standard"/>
              </a:rPr>
              <a:t>Inspiré</a:t>
            </a:r>
            <a:r>
              <a:rPr lang="en-US" sz="2400" dirty="0">
                <a:solidFill>
                  <a:schemeClr val="bg1"/>
                </a:solidFill>
                <a:latin typeface="Old Standard"/>
              </a:rPr>
              <a:t> des travaux de </a:t>
            </a:r>
            <a:r>
              <a:rPr lang="en-US" sz="2400" dirty="0" err="1">
                <a:solidFill>
                  <a:schemeClr val="bg1"/>
                </a:solidFill>
                <a:latin typeface="Old Standard"/>
              </a:rPr>
              <a:t>l'artiste</a:t>
            </a:r>
            <a:r>
              <a:rPr lang="en-US" sz="2400" dirty="0">
                <a:solidFill>
                  <a:schemeClr val="bg1"/>
                </a:solidFill>
                <a:latin typeface="Old Standard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ld Standard"/>
              </a:rPr>
              <a:t>multidisciplinaire</a:t>
            </a:r>
            <a:r>
              <a:rPr lang="en-US" sz="2400" dirty="0">
                <a:solidFill>
                  <a:schemeClr val="bg1"/>
                </a:solidFill>
                <a:latin typeface="Old Standard"/>
              </a:rPr>
              <a:t> Anahita </a:t>
            </a:r>
            <a:r>
              <a:rPr lang="en-US" sz="2400" dirty="0" err="1">
                <a:solidFill>
                  <a:schemeClr val="bg1"/>
                </a:solidFill>
                <a:latin typeface="Old Standard"/>
              </a:rPr>
              <a:t>Norouzi</a:t>
            </a:r>
            <a:endParaRPr lang="en-US" sz="4109" dirty="0">
              <a:solidFill>
                <a:srgbClr val="FFFFFF"/>
              </a:solidFill>
              <a:latin typeface="Old Standard"/>
            </a:endParaRPr>
          </a:p>
        </p:txBody>
      </p: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 rot="-5400000">
            <a:off x="-5619209" y="5138524"/>
            <a:ext cx="12213771" cy="281918"/>
            <a:chOff x="0" y="0"/>
            <a:chExt cx="14423831" cy="332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Freeform 9"/>
          <p:cNvSpPr/>
          <p:nvPr>
            <p:custDataLst>
              <p:tags r:id="rId4"/>
            </p:custDataLst>
          </p:nvPr>
        </p:nvSpPr>
        <p:spPr>
          <a:xfrm>
            <a:off x="-20343" y="7833169"/>
            <a:ext cx="6048000" cy="3553200"/>
          </a:xfrm>
          <a:custGeom>
            <a:avLst/>
            <a:gdLst/>
            <a:ahLst/>
            <a:cxnLst/>
            <a:rect l="l" t="t" r="r" b="b"/>
            <a:pathLst>
              <a:path w="6048000" h="3553200">
                <a:moveTo>
                  <a:pt x="0" y="0"/>
                </a:moveTo>
                <a:lnTo>
                  <a:pt x="6048000" y="0"/>
                </a:lnTo>
                <a:lnTo>
                  <a:pt x="6048000" y="3553200"/>
                </a:lnTo>
                <a:lnTo>
                  <a:pt x="0" y="3553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 rot="-500926">
            <a:off x="2240962" y="3141899"/>
            <a:ext cx="5703630" cy="4113743"/>
          </a:xfrm>
          <a:custGeom>
            <a:avLst/>
            <a:gdLst/>
            <a:ahLst/>
            <a:cxnLst/>
            <a:rect l="l" t="t" r="r" b="b"/>
            <a:pathLst>
              <a:path w="5703630" h="4113743">
                <a:moveTo>
                  <a:pt x="0" y="0"/>
                </a:moveTo>
                <a:lnTo>
                  <a:pt x="5703629" y="0"/>
                </a:lnTo>
                <a:lnTo>
                  <a:pt x="5703629" y="4113743"/>
                </a:lnTo>
                <a:lnTo>
                  <a:pt x="0" y="41137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-249562" y="2749316"/>
            <a:ext cx="7806062" cy="4294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08"/>
              </a:lnSpc>
            </a:pPr>
            <a:endParaRPr dirty="0"/>
          </a:p>
          <a:p>
            <a:pPr>
              <a:lnSpc>
                <a:spcPts val="3708"/>
              </a:lnSpc>
            </a:pPr>
            <a:endParaRPr dirty="0"/>
          </a:p>
          <a:p>
            <a:pPr marL="787736" lvl="1" indent="-393868">
              <a:lnSpc>
                <a:spcPts val="6713"/>
              </a:lnSpc>
              <a:buFont typeface="Arial"/>
              <a:buChar char="•"/>
            </a:pPr>
            <a:r>
              <a:rPr lang="en-US" sz="3648" dirty="0">
                <a:solidFill>
                  <a:srgbClr val="000000"/>
                </a:solidFill>
                <a:latin typeface="Old Standard"/>
              </a:rPr>
              <a:t>   Les papillons de sable</a:t>
            </a:r>
          </a:p>
          <a:p>
            <a:pPr marL="787736" lvl="1" indent="-393868">
              <a:lnSpc>
                <a:spcPts val="6713"/>
              </a:lnSpc>
              <a:buFont typeface="Arial"/>
              <a:buChar char="•"/>
            </a:pPr>
            <a:r>
              <a:rPr lang="en-US" sz="3648" dirty="0">
                <a:solidFill>
                  <a:srgbClr val="000000"/>
                </a:solidFill>
                <a:latin typeface="Old Standard"/>
              </a:rPr>
              <a:t>   Les tapis de </a:t>
            </a:r>
            <a:r>
              <a:rPr lang="en-US" sz="3648" dirty="0" err="1">
                <a:solidFill>
                  <a:srgbClr val="000000"/>
                </a:solidFill>
                <a:latin typeface="Old Standard"/>
              </a:rPr>
              <a:t>pierre</a:t>
            </a:r>
            <a:endParaRPr lang="en-US" sz="3648" dirty="0">
              <a:solidFill>
                <a:srgbClr val="000000"/>
              </a:solidFill>
              <a:latin typeface="Old Standard"/>
            </a:endParaRPr>
          </a:p>
          <a:p>
            <a:pPr marL="787736" lvl="1" indent="-393868">
              <a:lnSpc>
                <a:spcPts val="6713"/>
              </a:lnSpc>
              <a:buFont typeface="Arial"/>
              <a:buChar char="•"/>
            </a:pPr>
            <a:r>
              <a:rPr lang="en-US" sz="3648" dirty="0">
                <a:solidFill>
                  <a:srgbClr val="000000"/>
                </a:solidFill>
                <a:latin typeface="Old Standard"/>
              </a:rPr>
              <a:t>   Les </a:t>
            </a:r>
            <a:r>
              <a:rPr lang="en-US" sz="3648" dirty="0" err="1">
                <a:solidFill>
                  <a:srgbClr val="000000"/>
                </a:solidFill>
                <a:latin typeface="Old Standard"/>
              </a:rPr>
              <a:t>objets</a:t>
            </a:r>
            <a:r>
              <a:rPr lang="en-US" sz="3648" dirty="0">
                <a:solidFill>
                  <a:srgbClr val="000000"/>
                </a:solidFill>
                <a:latin typeface="Old Standard"/>
              </a:rPr>
              <a:t> de loin </a:t>
            </a:r>
          </a:p>
          <a:p>
            <a:pPr marL="787736" lvl="1" indent="-393868">
              <a:lnSpc>
                <a:spcPts val="6713"/>
              </a:lnSpc>
              <a:buFont typeface="Arial"/>
              <a:buChar char="•"/>
            </a:pPr>
            <a:r>
              <a:rPr lang="en-US" sz="3648" dirty="0">
                <a:solidFill>
                  <a:srgbClr val="000000"/>
                </a:solidFill>
                <a:latin typeface="Old Standard"/>
              </a:rPr>
              <a:t>   Les coquilles de mots </a:t>
            </a:r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3358532" y="7664804"/>
            <a:ext cx="5128327" cy="3352644"/>
          </a:xfrm>
          <a:custGeom>
            <a:avLst/>
            <a:gdLst/>
            <a:ahLst/>
            <a:cxnLst/>
            <a:rect l="l" t="t" r="r" b="b"/>
            <a:pathLst>
              <a:path w="5128327" h="3352644">
                <a:moveTo>
                  <a:pt x="0" y="0"/>
                </a:moveTo>
                <a:lnTo>
                  <a:pt x="5128327" y="0"/>
                </a:lnTo>
                <a:lnTo>
                  <a:pt x="5128327" y="3352644"/>
                </a:lnTo>
                <a:lnTo>
                  <a:pt x="0" y="3352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 rot="-700952">
            <a:off x="-124937" y="6879029"/>
            <a:ext cx="8071499" cy="217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5"/>
              </a:lnSpc>
            </a:pPr>
            <a:r>
              <a:rPr lang="en-US" sz="6225" dirty="0">
                <a:solidFill>
                  <a:srgbClr val="737373"/>
                </a:solidFill>
                <a:latin typeface="Benedict"/>
              </a:rPr>
              <a:t>Je </a:t>
            </a:r>
            <a:r>
              <a:rPr lang="en-US" sz="6225" dirty="0" err="1">
                <a:solidFill>
                  <a:srgbClr val="737373"/>
                </a:solidFill>
                <a:latin typeface="Benedict"/>
              </a:rPr>
              <a:t>voyais</a:t>
            </a:r>
            <a:r>
              <a:rPr lang="en-US" sz="6225" dirty="0">
                <a:solidFill>
                  <a:srgbClr val="737373"/>
                </a:solidFill>
                <a:latin typeface="Benedict"/>
              </a:rPr>
              <a:t> le nouveau pays sous les </a:t>
            </a:r>
            <a:r>
              <a:rPr lang="en-US" sz="6225" dirty="0" err="1">
                <a:solidFill>
                  <a:srgbClr val="737373"/>
                </a:solidFill>
                <a:latin typeface="Benedict"/>
              </a:rPr>
              <a:t>ailes</a:t>
            </a:r>
            <a:r>
              <a:rPr lang="en-US" sz="6225" dirty="0">
                <a:solidFill>
                  <a:srgbClr val="737373"/>
                </a:solidFill>
                <a:latin typeface="Benedict"/>
              </a:rPr>
              <a:t> de </a:t>
            </a:r>
            <a:r>
              <a:rPr lang="en-US" sz="6225" dirty="0" err="1">
                <a:solidFill>
                  <a:srgbClr val="737373"/>
                </a:solidFill>
                <a:latin typeface="Benedict"/>
              </a:rPr>
              <a:t>l'avion</a:t>
            </a:r>
            <a:endParaRPr lang="en-US" sz="6225" dirty="0">
              <a:solidFill>
                <a:srgbClr val="737373"/>
              </a:solidFill>
              <a:latin typeface="Benedi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157" t="-3720" r="-35715" b="-1693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>
            <p:custDataLst>
              <p:tags r:id="rId2"/>
            </p:custDataLst>
          </p:nvPr>
        </p:nvSpPr>
        <p:spPr>
          <a:xfrm>
            <a:off x="5741604" y="8719749"/>
            <a:ext cx="1743571" cy="994626"/>
          </a:xfrm>
          <a:custGeom>
            <a:avLst/>
            <a:gdLst/>
            <a:ahLst/>
            <a:cxnLst/>
            <a:rect l="l" t="t" r="r" b="b"/>
            <a:pathLst>
              <a:path w="1743571" h="994626">
                <a:moveTo>
                  <a:pt x="0" y="0"/>
                </a:moveTo>
                <a:lnTo>
                  <a:pt x="1743572" y="0"/>
                </a:lnTo>
                <a:lnTo>
                  <a:pt x="1743572" y="994626"/>
                </a:lnTo>
                <a:lnTo>
                  <a:pt x="0" y="9946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44999"/>
            </a:blip>
            <a:stretch>
              <a:fillRect l="-8867" t="-2501" b="-315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>
            <p:custDataLst>
              <p:tags r:id="rId3"/>
            </p:custDataLst>
          </p:nvPr>
        </p:nvGrpSpPr>
        <p:grpSpPr>
          <a:xfrm>
            <a:off x="141852" y="6827952"/>
            <a:ext cx="4244542" cy="3864048"/>
            <a:chOff x="0" y="0"/>
            <a:chExt cx="2325860" cy="21173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25860" cy="2117362"/>
            </a:xfrm>
            <a:custGeom>
              <a:avLst/>
              <a:gdLst/>
              <a:ahLst/>
              <a:cxnLst/>
              <a:rect l="l" t="t" r="r" b="b"/>
              <a:pathLst>
                <a:path w="2325860" h="2117362">
                  <a:moveTo>
                    <a:pt x="0" y="0"/>
                  </a:moveTo>
                  <a:lnTo>
                    <a:pt x="2325860" y="0"/>
                  </a:lnTo>
                  <a:lnTo>
                    <a:pt x="2325860" y="2117362"/>
                  </a:lnTo>
                  <a:lnTo>
                    <a:pt x="0" y="2117362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356863" y="-676067"/>
            <a:ext cx="5638800" cy="180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8"/>
              </a:lnSpc>
            </a:pPr>
            <a:endParaRPr dirty="0"/>
          </a:p>
          <a:p>
            <a:pPr>
              <a:lnSpc>
                <a:spcPts val="3708"/>
              </a:lnSpc>
            </a:pPr>
            <a:endParaRPr dirty="0"/>
          </a:p>
          <a:p>
            <a:pPr>
              <a:lnSpc>
                <a:spcPts val="7633"/>
              </a:lnSpc>
            </a:pPr>
            <a:r>
              <a:rPr lang="en-US" sz="4148" dirty="0">
                <a:solidFill>
                  <a:srgbClr val="000000"/>
                </a:solidFill>
                <a:latin typeface="Old Standard"/>
              </a:rPr>
              <a:t>Les papillons de sable </a:t>
            </a: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4035740" y="1676533"/>
            <a:ext cx="3166444" cy="7021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Matériaux</a:t>
            </a:r>
          </a:p>
          <a:p>
            <a:pPr algn="r">
              <a:lnSpc>
                <a:spcPts val="1120"/>
              </a:lnSpc>
            </a:pPr>
            <a:endParaRPr lang="en-US" sz="2400">
              <a:solidFill>
                <a:srgbClr val="FFFFFF"/>
              </a:solidFill>
              <a:latin typeface="Open Sans Bold"/>
            </a:endParaRP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Sables variés 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naturels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Minuscules 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roches 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Médium épais transparent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Crayons-feutre effaçables </a:t>
            </a:r>
          </a:p>
          <a:p>
            <a:pPr algn="r">
              <a:lnSpc>
                <a:spcPts val="3360"/>
              </a:lnSpc>
            </a:pPr>
            <a:endParaRPr lang="en-US" sz="240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Outils</a:t>
            </a:r>
          </a:p>
          <a:p>
            <a:pPr algn="r">
              <a:lnSpc>
                <a:spcPts val="1120"/>
              </a:lnSpc>
            </a:pPr>
            <a:endParaRPr lang="en-US" sz="2400">
              <a:solidFill>
                <a:srgbClr val="FFFFFF"/>
              </a:solidFill>
              <a:latin typeface="Open Sans Bold"/>
            </a:endParaRP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Spatules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Ruban-cache</a:t>
            </a:r>
          </a:p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Pinceaux / ciseaux</a:t>
            </a:r>
          </a:p>
          <a:p>
            <a:pPr algn="r">
              <a:lnSpc>
                <a:spcPts val="3360"/>
              </a:lnSpc>
            </a:pPr>
            <a:endParaRPr lang="en-US" sz="240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3360"/>
              </a:lnSpc>
            </a:pPr>
            <a:endParaRPr lang="en-US" sz="240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Freeform 12"/>
          <p:cNvSpPr/>
          <p:nvPr>
            <p:custDataLst>
              <p:tags r:id="rId6"/>
            </p:custDataLst>
          </p:nvPr>
        </p:nvSpPr>
        <p:spPr>
          <a:xfrm>
            <a:off x="3780000" y="8231942"/>
            <a:ext cx="2241926" cy="2258868"/>
          </a:xfrm>
          <a:custGeom>
            <a:avLst/>
            <a:gdLst/>
            <a:ahLst/>
            <a:cxnLst/>
            <a:rect l="l" t="t" r="r" b="b"/>
            <a:pathLst>
              <a:path w="2241926" h="2258868">
                <a:moveTo>
                  <a:pt x="0" y="0"/>
                </a:moveTo>
                <a:lnTo>
                  <a:pt x="2241926" y="0"/>
                </a:lnTo>
                <a:lnTo>
                  <a:pt x="2241926" y="2258868"/>
                </a:lnTo>
                <a:lnTo>
                  <a:pt x="0" y="2258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756000" y="1676533"/>
            <a:ext cx="3630394" cy="534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Matériaux</a:t>
            </a:r>
          </a:p>
          <a:p>
            <a:pPr algn="r">
              <a:lnSpc>
                <a:spcPts val="1399"/>
              </a:lnSpc>
            </a:pPr>
            <a:endParaRPr lang="en-US" sz="2400">
              <a:solidFill>
                <a:srgbClr val="FFFFFF"/>
              </a:solidFill>
              <a:latin typeface="Open Sans Bold"/>
            </a:endParaRP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 Feuilles de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 plastique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rigides transparentes</a:t>
            </a:r>
          </a:p>
          <a:p>
            <a:pPr algn="r">
              <a:lnSpc>
                <a:spcPts val="1399"/>
              </a:lnSpc>
            </a:pPr>
            <a:endParaRPr lang="en-US" sz="240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Impressions 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noir et blanc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Papillons variés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8 X 11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8.5 X14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17 X 28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ou plus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278803" y="6930523"/>
            <a:ext cx="3970641" cy="3637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4"/>
              </a:lnSpc>
            </a:pPr>
            <a:r>
              <a:rPr lang="en-US" sz="2274">
                <a:solidFill>
                  <a:srgbClr val="FFFFFF"/>
                </a:solidFill>
                <a:latin typeface="Old Standard"/>
              </a:rPr>
              <a:t>L'idée est de reproduire un fragment d'aile de papillon, une aile entière ou un papillon entier.</a:t>
            </a:r>
          </a:p>
          <a:p>
            <a:pPr>
              <a:lnSpc>
                <a:spcPts val="3184"/>
              </a:lnSpc>
            </a:pPr>
            <a:r>
              <a:rPr lang="en-US" sz="2274">
                <a:solidFill>
                  <a:srgbClr val="FFFFFF"/>
                </a:solidFill>
                <a:latin typeface="Old Standard"/>
              </a:rPr>
              <a:t>Ce fragment ou ce papillon entier sera coloré de sables différents.</a:t>
            </a:r>
          </a:p>
          <a:p>
            <a:pPr>
              <a:lnSpc>
                <a:spcPts val="3184"/>
              </a:lnSpc>
            </a:pPr>
            <a:r>
              <a:rPr lang="en-US" sz="2274">
                <a:solidFill>
                  <a:srgbClr val="FFFFFF"/>
                </a:solidFill>
                <a:latin typeface="Old Standard"/>
              </a:rPr>
              <a:t>Notez qu'il peut contenir des zones de transparence.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-212778" y="9661559"/>
            <a:ext cx="1669932" cy="1030441"/>
          </a:xfrm>
          <a:custGeom>
            <a:avLst/>
            <a:gdLst/>
            <a:ahLst/>
            <a:cxnLst/>
            <a:rect l="l" t="t" r="r" b="b"/>
            <a:pathLst>
              <a:path w="1669932" h="1030441">
                <a:moveTo>
                  <a:pt x="0" y="0"/>
                </a:moveTo>
                <a:lnTo>
                  <a:pt x="1669932" y="0"/>
                </a:lnTo>
                <a:lnTo>
                  <a:pt x="1669932" y="1030441"/>
                </a:lnTo>
                <a:lnTo>
                  <a:pt x="0" y="1030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1999"/>
            </a:blip>
            <a:stretch>
              <a:fillRect b="-224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383133" y="1866031"/>
            <a:ext cx="6811197" cy="5202052"/>
          </a:xfrm>
          <a:custGeom>
            <a:avLst/>
            <a:gdLst/>
            <a:ahLst/>
            <a:cxnLst/>
            <a:rect l="l" t="t" r="r" b="b"/>
            <a:pathLst>
              <a:path w="6811197" h="5202052">
                <a:moveTo>
                  <a:pt x="0" y="0"/>
                </a:moveTo>
                <a:lnTo>
                  <a:pt x="6811197" y="0"/>
                </a:lnTo>
                <a:lnTo>
                  <a:pt x="6811197" y="5202052"/>
                </a:lnTo>
                <a:lnTo>
                  <a:pt x="0" y="5202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7463" y="1875852"/>
            <a:ext cx="7542537" cy="855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 Nous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poursuivons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dans le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sens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l'artiste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Réfléchissons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au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chemin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parcouru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en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empruntant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au tapis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persan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plus beaux motifs.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Prenons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aussi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le temps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d'explorer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l'histoire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des tapis au Québec.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Quel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sens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nous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donnons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à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objet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(le tapis)?  Le tapis fait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référence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à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l'accueil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: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le tapis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l'entrée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nos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portes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accueille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celle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celui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qui arrive. Il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est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symbole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bienvenue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ctr">
              <a:lnSpc>
                <a:spcPts val="3415"/>
              </a:lnSpc>
            </a:pP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ctr">
              <a:lnSpc>
                <a:spcPts val="3415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Pistes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de lecture et images </a:t>
            </a:r>
          </a:p>
          <a:p>
            <a:pPr algn="ctr">
              <a:lnSpc>
                <a:spcPts val="3415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Rechercher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: </a:t>
            </a: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histoire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du tapis </a:t>
            </a: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persan</a:t>
            </a: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ctr">
              <a:lnSpc>
                <a:spcPts val="3415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 et </a:t>
            </a: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histoire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</a:t>
            </a:r>
          </a:p>
          <a:p>
            <a:pPr algn="ctr">
              <a:lnSpc>
                <a:spcPts val="3415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du tapis au Québec :</a:t>
            </a:r>
          </a:p>
          <a:p>
            <a:pPr algn="ctr">
              <a:lnSpc>
                <a:spcPts val="3415"/>
              </a:lnSpc>
            </a:pPr>
            <a:endParaRPr lang="en-US" sz="1600" dirty="0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839"/>
              </a:lnSpc>
            </a:pPr>
            <a:endParaRPr lang="en-US" sz="1600" dirty="0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Old Standard"/>
              </a:rPr>
              <a:t>https://</a:t>
            </a:r>
            <a:r>
              <a:rPr lang="en-US" sz="1600" dirty="0" err="1">
                <a:solidFill>
                  <a:srgbClr val="000000"/>
                </a:solidFill>
                <a:latin typeface="Old Standard"/>
              </a:rPr>
              <a:t>floortouch.ch</a:t>
            </a:r>
            <a:r>
              <a:rPr lang="en-US" sz="1600" dirty="0">
                <a:solidFill>
                  <a:srgbClr val="000000"/>
                </a:solidFill>
                <a:latin typeface="Old Standard"/>
              </a:rPr>
              <a:t>/pages/</a:t>
            </a:r>
            <a:r>
              <a:rPr lang="en-US" sz="1600" dirty="0" err="1">
                <a:solidFill>
                  <a:srgbClr val="000000"/>
                </a:solidFill>
                <a:latin typeface="Old Standard"/>
              </a:rPr>
              <a:t>lhistoire</a:t>
            </a:r>
            <a:r>
              <a:rPr lang="en-US" sz="1600" dirty="0">
                <a:solidFill>
                  <a:srgbClr val="000000"/>
                </a:solidFill>
                <a:latin typeface="Old Standard"/>
              </a:rPr>
              <a:t>-du-tapis</a:t>
            </a:r>
          </a:p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Old Standard"/>
              </a:rPr>
              <a:t>https://</a:t>
            </a:r>
            <a:r>
              <a:rPr lang="en-US" sz="1600" dirty="0" err="1">
                <a:solidFill>
                  <a:srgbClr val="000000"/>
                </a:solidFill>
                <a:latin typeface="Old Standard"/>
              </a:rPr>
              <a:t>www.filsdeshistoires.ca</a:t>
            </a:r>
            <a:r>
              <a:rPr lang="en-US" sz="1600" dirty="0">
                <a:solidFill>
                  <a:srgbClr val="000000"/>
                </a:solidFill>
                <a:latin typeface="Old Standard"/>
              </a:rPr>
              <a:t>/explorer-explore/</a:t>
            </a:r>
            <a:r>
              <a:rPr lang="en-US" sz="1600" dirty="0" err="1">
                <a:solidFill>
                  <a:srgbClr val="000000"/>
                </a:solidFill>
                <a:latin typeface="Old Standard"/>
              </a:rPr>
              <a:t>tapis_au_crochet_du_quebec-quebec_hooked_rug.html</a:t>
            </a:r>
            <a:endParaRPr lang="en-US" sz="1600" dirty="0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476611" y="137505"/>
            <a:ext cx="6606778" cy="174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000000"/>
                </a:solidFill>
                <a:latin typeface="Old Standard"/>
              </a:rPr>
              <a:t>Pistes</a:t>
            </a:r>
            <a:r>
              <a:rPr lang="en-US" sz="32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ld Standard"/>
              </a:rPr>
              <a:t>réflexives</a:t>
            </a:r>
            <a:r>
              <a:rPr lang="en-US" sz="3299" dirty="0">
                <a:solidFill>
                  <a:srgbClr val="000000"/>
                </a:solidFill>
                <a:latin typeface="Old Standard"/>
              </a:rPr>
              <a:t> (2)</a:t>
            </a:r>
          </a:p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2699" dirty="0">
                <a:solidFill>
                  <a:srgbClr val="D9D9D9"/>
                </a:solidFill>
                <a:latin typeface="Old Standard"/>
              </a:rPr>
              <a:t>(adapter le tout au </a:t>
            </a:r>
            <a:r>
              <a:rPr lang="en-US" sz="2699" dirty="0" err="1">
                <a:solidFill>
                  <a:srgbClr val="D9D9D9"/>
                </a:solidFill>
                <a:latin typeface="Old Standard"/>
              </a:rPr>
              <a:t>niveau</a:t>
            </a:r>
            <a:r>
              <a:rPr lang="en-US" sz="2699" dirty="0">
                <a:solidFill>
                  <a:srgbClr val="D9D9D9"/>
                </a:solidFill>
                <a:latin typeface="Old Standard"/>
              </a:rPr>
              <a:t> </a:t>
            </a:r>
            <a:r>
              <a:rPr lang="en-US" sz="2699" dirty="0" err="1">
                <a:solidFill>
                  <a:srgbClr val="D9D9D9"/>
                </a:solidFill>
                <a:latin typeface="Old Standard"/>
              </a:rPr>
              <a:t>scolaire</a:t>
            </a:r>
            <a:r>
              <a:rPr lang="en-US" sz="2699" dirty="0">
                <a:solidFill>
                  <a:srgbClr val="D9D9D9"/>
                </a:solidFill>
                <a:latin typeface="Old Standard"/>
              </a:rPr>
              <a:t>)</a:t>
            </a:r>
          </a:p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000000"/>
                </a:solidFill>
                <a:latin typeface="Old Standard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5400000">
            <a:off x="-5750023" y="5065338"/>
            <a:ext cx="12213771" cy="281918"/>
            <a:chOff x="0" y="0"/>
            <a:chExt cx="14423831" cy="332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>
            <p:custDataLst>
              <p:tags r:id="rId2"/>
            </p:custDataLst>
          </p:nvPr>
        </p:nvSpPr>
        <p:spPr>
          <a:xfrm>
            <a:off x="487677" y="2955376"/>
            <a:ext cx="3645195" cy="2250921"/>
          </a:xfrm>
          <a:custGeom>
            <a:avLst/>
            <a:gdLst/>
            <a:ahLst/>
            <a:cxnLst/>
            <a:rect l="l" t="t" r="r" b="b"/>
            <a:pathLst>
              <a:path w="3645195" h="2250921">
                <a:moveTo>
                  <a:pt x="0" y="0"/>
                </a:moveTo>
                <a:lnTo>
                  <a:pt x="3645194" y="0"/>
                </a:lnTo>
                <a:lnTo>
                  <a:pt x="3645194" y="2250921"/>
                </a:lnTo>
                <a:lnTo>
                  <a:pt x="0" y="2250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2999"/>
            </a:blip>
            <a:stretch>
              <a:fillRect l="-14275" t="-11706" b="-1170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>
            <p:custDataLst>
              <p:tags r:id="rId3"/>
            </p:custDataLst>
          </p:nvPr>
        </p:nvSpPr>
        <p:spPr>
          <a:xfrm>
            <a:off x="417342" y="5206297"/>
            <a:ext cx="3715529" cy="4032000"/>
          </a:xfrm>
          <a:custGeom>
            <a:avLst/>
            <a:gdLst/>
            <a:ahLst/>
            <a:cxnLst/>
            <a:rect l="l" t="t" r="r" b="b"/>
            <a:pathLst>
              <a:path w="3715529" h="4032000">
                <a:moveTo>
                  <a:pt x="0" y="0"/>
                </a:moveTo>
                <a:lnTo>
                  <a:pt x="3715529" y="0"/>
                </a:lnTo>
                <a:lnTo>
                  <a:pt x="3715529" y="4032000"/>
                </a:lnTo>
                <a:lnTo>
                  <a:pt x="0" y="4032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1999"/>
            </a:blip>
            <a:stretch>
              <a:fillRect r="-6277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>
            <p:custDataLst>
              <p:tags r:id="rId4"/>
            </p:custDataLst>
          </p:nvPr>
        </p:nvSpPr>
        <p:spPr>
          <a:xfrm>
            <a:off x="417342" y="8806566"/>
            <a:ext cx="3715529" cy="4033260"/>
          </a:xfrm>
          <a:custGeom>
            <a:avLst/>
            <a:gdLst/>
            <a:ahLst/>
            <a:cxnLst/>
            <a:rect l="l" t="t" r="r" b="b"/>
            <a:pathLst>
              <a:path w="3715529" h="4033260">
                <a:moveTo>
                  <a:pt x="0" y="0"/>
                </a:moveTo>
                <a:lnTo>
                  <a:pt x="3715529" y="0"/>
                </a:lnTo>
                <a:lnTo>
                  <a:pt x="3715529" y="4033260"/>
                </a:lnTo>
                <a:lnTo>
                  <a:pt x="0" y="4033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9000"/>
            </a:blip>
            <a:stretch>
              <a:fillRect r="-6277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>
            <a:off x="4132871" y="2955376"/>
            <a:ext cx="5149952" cy="3097269"/>
          </a:xfrm>
          <a:custGeom>
            <a:avLst/>
            <a:gdLst/>
            <a:ahLst/>
            <a:cxnLst/>
            <a:rect l="l" t="t" r="r" b="b"/>
            <a:pathLst>
              <a:path w="5149952" h="3097269">
                <a:moveTo>
                  <a:pt x="0" y="0"/>
                </a:moveTo>
                <a:lnTo>
                  <a:pt x="5149953" y="0"/>
                </a:lnTo>
                <a:lnTo>
                  <a:pt x="5149953" y="3097269"/>
                </a:lnTo>
                <a:lnTo>
                  <a:pt x="0" y="30972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54000"/>
            </a:blip>
            <a:stretch>
              <a:fillRect l="-18936" t="-831" b="-3117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3518528" y="116877"/>
            <a:ext cx="6048000" cy="3963960"/>
          </a:xfrm>
          <a:custGeom>
            <a:avLst/>
            <a:gdLst/>
            <a:ahLst/>
            <a:cxnLst/>
            <a:rect l="l" t="t" r="r" b="b"/>
            <a:pathLst>
              <a:path w="6048000" h="3963960">
                <a:moveTo>
                  <a:pt x="0" y="0"/>
                </a:moveTo>
                <a:lnTo>
                  <a:pt x="6048000" y="0"/>
                </a:lnTo>
                <a:lnTo>
                  <a:pt x="6048000" y="3963960"/>
                </a:lnTo>
                <a:lnTo>
                  <a:pt x="0" y="39639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497821" y="267630"/>
            <a:ext cx="6564357" cy="152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2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Projet collectif</a:t>
            </a:r>
          </a:p>
          <a:p>
            <a:pPr>
              <a:lnSpc>
                <a:spcPts val="5752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2e volet</a:t>
            </a:r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487677" y="831113"/>
            <a:ext cx="6054851" cy="180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8"/>
              </a:lnSpc>
            </a:pPr>
            <a:endParaRPr/>
          </a:p>
          <a:p>
            <a:pPr>
              <a:lnSpc>
                <a:spcPts val="3708"/>
              </a:lnSpc>
            </a:pPr>
            <a:endParaRPr/>
          </a:p>
          <a:p>
            <a:pPr>
              <a:lnSpc>
                <a:spcPts val="7633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Les tapis de pierre</a:t>
            </a:r>
          </a:p>
        </p:txBody>
      </p:sp>
      <p:sp>
        <p:nvSpPr>
          <p:cNvPr id="15" name="TextBox 15"/>
          <p:cNvSpPr txBox="1"/>
          <p:nvPr>
            <p:custDataLst>
              <p:tags r:id="rId9"/>
            </p:custDataLst>
          </p:nvPr>
        </p:nvSpPr>
        <p:spPr>
          <a:xfrm>
            <a:off x="1843957" y="6068215"/>
            <a:ext cx="5499367" cy="3929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Réaliser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magnifiques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tapis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pierre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élaborés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partir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de motifs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l'art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perse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québécois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360"/>
              </a:lnSpc>
            </a:pPr>
            <a:endParaRPr lang="en-US" sz="2799" dirty="0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16" name="TextBox 16"/>
          <p:cNvSpPr txBox="1"/>
          <p:nvPr>
            <p:custDataLst>
              <p:tags r:id="rId10"/>
            </p:custDataLst>
          </p:nvPr>
        </p:nvSpPr>
        <p:spPr>
          <a:xfrm>
            <a:off x="0" y="2976844"/>
            <a:ext cx="4008278" cy="717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Matériaux</a:t>
            </a: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2940"/>
              </a:lnSpc>
            </a:pP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Sables </a:t>
            </a: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variés</a:t>
            </a:r>
            <a:r>
              <a:rPr lang="en-US" sz="2700" dirty="0">
                <a:solidFill>
                  <a:srgbClr val="1B1C1D"/>
                </a:solidFill>
                <a:latin typeface="Old Standard Bold"/>
              </a:rPr>
              <a:t> </a:t>
            </a: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naturels</a:t>
            </a:r>
            <a:r>
              <a:rPr lang="en-US" sz="2700" dirty="0">
                <a:solidFill>
                  <a:srgbClr val="1B1C1D"/>
                </a:solidFill>
                <a:latin typeface="Old Standard Bold"/>
              </a:rPr>
              <a:t> </a:t>
            </a: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Pierres</a:t>
            </a:r>
            <a:r>
              <a:rPr lang="en-US" sz="2700" dirty="0">
                <a:solidFill>
                  <a:srgbClr val="1B1C1D"/>
                </a:solidFill>
                <a:latin typeface="Old Standard Bold"/>
              </a:rPr>
              <a:t> </a:t>
            </a: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variées</a:t>
            </a:r>
            <a:r>
              <a:rPr lang="en-US" sz="2700" dirty="0">
                <a:solidFill>
                  <a:srgbClr val="1B1C1D"/>
                </a:solidFill>
                <a:latin typeface="Old Standard Bold"/>
              </a:rPr>
              <a:t> </a:t>
            </a: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naturelles</a:t>
            </a: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-</a:t>
            </a: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Contreplaqué</a:t>
            </a: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4 X 2 / 4X4 / 4 X 8</a:t>
            </a: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Ciment-colle</a:t>
            </a: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Mortier </a:t>
            </a: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céramique</a:t>
            </a: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préparé</a:t>
            </a: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Crayons </a:t>
            </a:r>
            <a:r>
              <a:rPr lang="en-US" sz="2700" dirty="0" err="1">
                <a:solidFill>
                  <a:srgbClr val="1B1C1D"/>
                </a:solidFill>
                <a:latin typeface="Old Standard Bold"/>
              </a:rPr>
              <a:t>feutre</a:t>
            </a:r>
            <a:endParaRPr lang="en-US" sz="2700" dirty="0">
              <a:solidFill>
                <a:srgbClr val="1B1C1D"/>
              </a:solidFill>
              <a:latin typeface="Old Standard Bol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 permanents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Impressions de motifs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Inspiration :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1B1C1D"/>
                </a:solidFill>
                <a:latin typeface="Old Standard Bold"/>
              </a:rPr>
              <a:t>Québec / Iran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5400000">
            <a:off x="-5619209" y="5138524"/>
            <a:ext cx="12213771" cy="281918"/>
            <a:chOff x="0" y="0"/>
            <a:chExt cx="14423831" cy="332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>
            <p:custDataLst>
              <p:tags r:id="rId2"/>
            </p:custDataLst>
          </p:nvPr>
        </p:nvSpPr>
        <p:spPr>
          <a:xfrm>
            <a:off x="487677" y="1397326"/>
            <a:ext cx="7072323" cy="4111436"/>
          </a:xfrm>
          <a:custGeom>
            <a:avLst/>
            <a:gdLst/>
            <a:ahLst/>
            <a:cxnLst/>
            <a:rect l="l" t="t" r="r" b="b"/>
            <a:pathLst>
              <a:path w="7072323" h="4111436">
                <a:moveTo>
                  <a:pt x="0" y="0"/>
                </a:moveTo>
                <a:lnTo>
                  <a:pt x="7072323" y="0"/>
                </a:lnTo>
                <a:lnTo>
                  <a:pt x="7072323" y="4111436"/>
                </a:lnTo>
                <a:lnTo>
                  <a:pt x="0" y="4111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35000"/>
            </a:blip>
            <a:stretch>
              <a:fillRect t="-8219" b="-64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>
            <p:custDataLst>
              <p:tags r:id="rId3"/>
            </p:custDataLst>
          </p:nvPr>
        </p:nvSpPr>
        <p:spPr>
          <a:xfrm>
            <a:off x="628636" y="8549909"/>
            <a:ext cx="1649615" cy="1100087"/>
          </a:xfrm>
          <a:custGeom>
            <a:avLst/>
            <a:gdLst/>
            <a:ahLst/>
            <a:cxnLst/>
            <a:rect l="l" t="t" r="r" b="b"/>
            <a:pathLst>
              <a:path w="1649615" h="1100087">
                <a:moveTo>
                  <a:pt x="0" y="0"/>
                </a:moveTo>
                <a:lnTo>
                  <a:pt x="1649615" y="0"/>
                </a:lnTo>
                <a:lnTo>
                  <a:pt x="1649615" y="1100087"/>
                </a:lnTo>
                <a:lnTo>
                  <a:pt x="0" y="110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>
            <p:custDataLst>
              <p:tags r:id="rId4"/>
            </p:custDataLst>
          </p:nvPr>
        </p:nvSpPr>
        <p:spPr>
          <a:xfrm>
            <a:off x="2470915" y="8549909"/>
            <a:ext cx="1679255" cy="1119853"/>
          </a:xfrm>
          <a:custGeom>
            <a:avLst/>
            <a:gdLst/>
            <a:ahLst/>
            <a:cxnLst/>
            <a:rect l="l" t="t" r="r" b="b"/>
            <a:pathLst>
              <a:path w="1679255" h="1119853">
                <a:moveTo>
                  <a:pt x="0" y="0"/>
                </a:moveTo>
                <a:lnTo>
                  <a:pt x="1679255" y="0"/>
                </a:lnTo>
                <a:lnTo>
                  <a:pt x="1679255" y="1119853"/>
                </a:lnTo>
                <a:lnTo>
                  <a:pt x="0" y="111985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443780" y="240997"/>
            <a:ext cx="5638800" cy="849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28"/>
              </a:lnSpc>
            </a:pPr>
            <a:r>
              <a:rPr lang="en-US" sz="4448">
                <a:solidFill>
                  <a:srgbClr val="000000"/>
                </a:solidFill>
                <a:latin typeface="Old Standard"/>
              </a:rPr>
              <a:t>Les tapis de pierre</a:t>
            </a:r>
          </a:p>
        </p:txBody>
      </p: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487677" y="5562870"/>
            <a:ext cx="7072323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Imaginons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planche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contreplaqué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autre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surface.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Old Standard"/>
              </a:rPr>
              <a:t>Après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avoir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fait le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choix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de motifs,</a:t>
            </a:r>
          </a:p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ceux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-ci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sont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tracés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sur le support au sol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l'aide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de la technique de mise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carreaux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autre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Old Standard"/>
              </a:rPr>
              <a:t>On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établit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ensuite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légende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avant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d'arriver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ld Standard"/>
              </a:rPr>
              <a:t>l'étape</a:t>
            </a:r>
            <a:r>
              <a:rPr lang="en-US" sz="2500" dirty="0">
                <a:solidFill>
                  <a:srgbClr val="000000"/>
                </a:solidFill>
                <a:latin typeface="Old Standard"/>
              </a:rPr>
              <a:t> du collage. </a:t>
            </a:r>
          </a:p>
          <a:p>
            <a:pPr algn="ctr">
              <a:lnSpc>
                <a:spcPts val="3360"/>
              </a:lnSpc>
            </a:pPr>
            <a:endParaRPr lang="en-US" sz="2500" dirty="0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487677" y="9631662"/>
            <a:ext cx="1983238" cy="77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</a:rPr>
              <a:t>Pierres #1</a:t>
            </a:r>
          </a:p>
          <a:p>
            <a:pPr algn="ctr">
              <a:lnSpc>
                <a:spcPts val="3360"/>
              </a:lnSpc>
            </a:pPr>
            <a:endParaRPr lang="en-US" sz="210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6589034" y="4010149"/>
            <a:ext cx="1195385" cy="48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Open Sans Bold"/>
              </a:rPr>
              <a:t>#1</a:t>
            </a:r>
          </a:p>
          <a:p>
            <a:pPr algn="ctr">
              <a:lnSpc>
                <a:spcPts val="2025"/>
              </a:lnSpc>
            </a:pPr>
            <a:endParaRPr lang="en-US" sz="1446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>
            <p:custDataLst>
              <p:tags r:id="rId9"/>
            </p:custDataLst>
          </p:nvPr>
        </p:nvSpPr>
        <p:spPr>
          <a:xfrm>
            <a:off x="6542528" y="2799859"/>
            <a:ext cx="1195385" cy="48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Open Sans Bold"/>
              </a:rPr>
              <a:t>#1</a:t>
            </a:r>
          </a:p>
          <a:p>
            <a:pPr algn="ctr">
              <a:lnSpc>
                <a:spcPts val="2025"/>
              </a:lnSpc>
            </a:pPr>
            <a:endParaRPr lang="en-US" sz="1446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>
            <p:custDataLst>
              <p:tags r:id="rId10"/>
            </p:custDataLst>
          </p:nvPr>
        </p:nvSpPr>
        <p:spPr>
          <a:xfrm>
            <a:off x="346718" y="4468705"/>
            <a:ext cx="1195385" cy="48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Open Sans Bold"/>
              </a:rPr>
              <a:t>#1</a:t>
            </a:r>
          </a:p>
          <a:p>
            <a:pPr algn="ctr">
              <a:lnSpc>
                <a:spcPts val="2025"/>
              </a:lnSpc>
            </a:pPr>
            <a:endParaRPr lang="en-US" sz="1446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>
            <p:custDataLst>
              <p:tags r:id="rId11"/>
            </p:custDataLst>
          </p:nvPr>
        </p:nvSpPr>
        <p:spPr>
          <a:xfrm>
            <a:off x="346718" y="3137989"/>
            <a:ext cx="1195385" cy="48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Open Sans Bold"/>
              </a:rPr>
              <a:t>#1</a:t>
            </a:r>
          </a:p>
          <a:p>
            <a:pPr algn="ctr">
              <a:lnSpc>
                <a:spcPts val="2025"/>
              </a:lnSpc>
            </a:pPr>
            <a:endParaRPr lang="en-US" sz="1446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8" name="TextBox 18"/>
          <p:cNvSpPr txBox="1"/>
          <p:nvPr>
            <p:custDataLst>
              <p:tags r:id="rId12"/>
            </p:custDataLst>
          </p:nvPr>
        </p:nvSpPr>
        <p:spPr>
          <a:xfrm>
            <a:off x="3426146" y="3596546"/>
            <a:ext cx="1195385" cy="48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Open Sans Bold"/>
              </a:rPr>
              <a:t>#1</a:t>
            </a:r>
          </a:p>
          <a:p>
            <a:pPr algn="ctr">
              <a:lnSpc>
                <a:spcPts val="2025"/>
              </a:lnSpc>
            </a:pPr>
            <a:endParaRPr lang="en-US" sz="1446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9" name="TextBox 19"/>
          <p:cNvSpPr txBox="1"/>
          <p:nvPr>
            <p:custDataLst>
              <p:tags r:id="rId13"/>
            </p:custDataLst>
          </p:nvPr>
        </p:nvSpPr>
        <p:spPr>
          <a:xfrm>
            <a:off x="2318923" y="9645703"/>
            <a:ext cx="1983238" cy="77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</a:rPr>
              <a:t>Pierres #2</a:t>
            </a:r>
          </a:p>
          <a:p>
            <a:pPr algn="ctr">
              <a:lnSpc>
                <a:spcPts val="3360"/>
              </a:lnSpc>
            </a:pPr>
            <a:endParaRPr lang="en-US" sz="210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>
            <p:custDataLst>
              <p:tags r:id="rId14"/>
            </p:custDataLst>
          </p:nvPr>
        </p:nvSpPr>
        <p:spPr>
          <a:xfrm>
            <a:off x="4339237" y="9671302"/>
            <a:ext cx="1983238" cy="72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Open Sans"/>
              </a:rPr>
              <a:t>Pierres</a:t>
            </a:r>
            <a:r>
              <a:rPr lang="en-US" sz="2100" dirty="0">
                <a:solidFill>
                  <a:srgbClr val="FFFFFF"/>
                </a:solidFill>
                <a:latin typeface="Open Sans"/>
              </a:rPr>
              <a:t> #3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Open Sans"/>
              </a:rPr>
              <a:t>etc.</a:t>
            </a:r>
          </a:p>
        </p:txBody>
      </p:sp>
      <p:sp>
        <p:nvSpPr>
          <p:cNvPr id="21" name="TextBox 21"/>
          <p:cNvSpPr txBox="1"/>
          <p:nvPr>
            <p:custDataLst>
              <p:tags r:id="rId15"/>
            </p:custDataLst>
          </p:nvPr>
        </p:nvSpPr>
        <p:spPr>
          <a:xfrm>
            <a:off x="3426146" y="2208940"/>
            <a:ext cx="1195385" cy="48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Open Sans Bold"/>
              </a:rPr>
              <a:t>#2</a:t>
            </a:r>
          </a:p>
          <a:p>
            <a:pPr algn="ctr">
              <a:lnSpc>
                <a:spcPts val="2025"/>
              </a:lnSpc>
            </a:pPr>
            <a:endParaRPr lang="en-US" sz="1446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2" name="TextBox 22"/>
          <p:cNvSpPr txBox="1"/>
          <p:nvPr>
            <p:custDataLst>
              <p:tags r:id="rId16"/>
            </p:custDataLst>
          </p:nvPr>
        </p:nvSpPr>
        <p:spPr>
          <a:xfrm>
            <a:off x="3426146" y="5021630"/>
            <a:ext cx="1195385" cy="48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446">
                <a:solidFill>
                  <a:srgbClr val="FFFFFF"/>
                </a:solidFill>
                <a:latin typeface="Open Sans Bold"/>
              </a:rPr>
              <a:t>#2</a:t>
            </a:r>
          </a:p>
          <a:p>
            <a:pPr algn="ctr">
              <a:lnSpc>
                <a:spcPts val="2025"/>
              </a:lnSpc>
            </a:pPr>
            <a:endParaRPr lang="en-US" sz="1446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 rot="5400000">
            <a:off x="2030950" y="1722959"/>
            <a:ext cx="3498100" cy="7560000"/>
          </a:xfrm>
          <a:custGeom>
            <a:avLst/>
            <a:gdLst/>
            <a:ahLst/>
            <a:cxnLst/>
            <a:rect l="l" t="t" r="r" b="b"/>
            <a:pathLst>
              <a:path w="3498100" h="7560000">
                <a:moveTo>
                  <a:pt x="0" y="0"/>
                </a:moveTo>
                <a:lnTo>
                  <a:pt x="3498100" y="0"/>
                </a:lnTo>
                <a:lnTo>
                  <a:pt x="34981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10" r="-601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0" y="1274015"/>
            <a:ext cx="2479894" cy="2479894"/>
          </a:xfrm>
          <a:custGeom>
            <a:avLst/>
            <a:gdLst/>
            <a:ahLst/>
            <a:cxnLst/>
            <a:rect l="l" t="t" r="r" b="b"/>
            <a:pathLst>
              <a:path w="2479894" h="2479894">
                <a:moveTo>
                  <a:pt x="0" y="0"/>
                </a:moveTo>
                <a:lnTo>
                  <a:pt x="2479894" y="0"/>
                </a:lnTo>
                <a:lnTo>
                  <a:pt x="2479894" y="2479894"/>
                </a:lnTo>
                <a:lnTo>
                  <a:pt x="0" y="2479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>
            <p:custDataLst>
              <p:tags r:id="rId3"/>
            </p:custDataLst>
          </p:nvPr>
        </p:nvSpPr>
        <p:spPr>
          <a:xfrm>
            <a:off x="5740466" y="1274015"/>
            <a:ext cx="1816034" cy="2479894"/>
          </a:xfrm>
          <a:custGeom>
            <a:avLst/>
            <a:gdLst/>
            <a:ahLst/>
            <a:cxnLst/>
            <a:rect l="l" t="t" r="r" b="b"/>
            <a:pathLst>
              <a:path w="2479894" h="2479894">
                <a:moveTo>
                  <a:pt x="0" y="0"/>
                </a:moveTo>
                <a:lnTo>
                  <a:pt x="2479894" y="0"/>
                </a:lnTo>
                <a:lnTo>
                  <a:pt x="2479894" y="2479894"/>
                </a:lnTo>
                <a:lnTo>
                  <a:pt x="0" y="2479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1" r="-365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>
            <p:custDataLst>
              <p:tags r:id="rId4"/>
            </p:custDataLst>
          </p:nvPr>
        </p:nvSpPr>
        <p:spPr>
          <a:xfrm>
            <a:off x="1091530" y="1274015"/>
            <a:ext cx="5376941" cy="5314418"/>
          </a:xfrm>
          <a:custGeom>
            <a:avLst/>
            <a:gdLst/>
            <a:ahLst/>
            <a:cxnLst/>
            <a:rect l="l" t="t" r="r" b="b"/>
            <a:pathLst>
              <a:path w="5376941" h="5314418">
                <a:moveTo>
                  <a:pt x="0" y="0"/>
                </a:moveTo>
                <a:lnTo>
                  <a:pt x="5376940" y="0"/>
                </a:lnTo>
                <a:lnTo>
                  <a:pt x="5376940" y="5314418"/>
                </a:lnTo>
                <a:lnTo>
                  <a:pt x="0" y="53144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>
            <p:custDataLst>
              <p:tags r:id="rId5"/>
            </p:custDataLst>
          </p:nvPr>
        </p:nvSpPr>
        <p:spPr>
          <a:xfrm rot="-10800000">
            <a:off x="-111823" y="7252009"/>
            <a:ext cx="7671823" cy="4467631"/>
          </a:xfrm>
          <a:custGeom>
            <a:avLst/>
            <a:gdLst/>
            <a:ahLst/>
            <a:cxnLst/>
            <a:rect l="l" t="t" r="r" b="b"/>
            <a:pathLst>
              <a:path w="7671823" h="4467631">
                <a:moveTo>
                  <a:pt x="0" y="0"/>
                </a:moveTo>
                <a:lnTo>
                  <a:pt x="7671823" y="0"/>
                </a:lnTo>
                <a:lnTo>
                  <a:pt x="7671823" y="4467631"/>
                </a:lnTo>
                <a:lnTo>
                  <a:pt x="0" y="44676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5102" b="-3510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0" y="237840"/>
            <a:ext cx="7556500" cy="841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>
                <a:solidFill>
                  <a:srgbClr val="000000"/>
                </a:solidFill>
                <a:latin typeface="Old Standard"/>
              </a:rPr>
              <a:t>Motifs </a:t>
            </a:r>
            <a:r>
              <a:rPr lang="en-US" sz="4899" dirty="0" err="1">
                <a:solidFill>
                  <a:srgbClr val="000000"/>
                </a:solidFill>
                <a:latin typeface="Old Standard"/>
              </a:rPr>
              <a:t>d'inspiration</a:t>
            </a:r>
            <a:endParaRPr lang="en-US" sz="4899" dirty="0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8" name="TextBox 8"/>
          <p:cNvSpPr txBox="1"/>
          <p:nvPr>
            <p:custDataLst>
              <p:tags r:id="rId7"/>
            </p:custDataLst>
          </p:nvPr>
        </p:nvSpPr>
        <p:spPr>
          <a:xfrm>
            <a:off x="0" y="7426983"/>
            <a:ext cx="7560000" cy="217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ld Standard Bold"/>
              </a:rPr>
              <a:t>Pour vos tapis de pierre...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ld Standard Bold"/>
              </a:rPr>
              <a:t>Motifs art perse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ld Standard Bold"/>
              </a:rPr>
              <a:t>Faites vos recherches !</a:t>
            </a:r>
          </a:p>
        </p:txBody>
      </p:sp>
      <p:sp>
        <p:nvSpPr>
          <p:cNvPr id="9" name="TextBox 9"/>
          <p:cNvSpPr txBox="1"/>
          <p:nvPr>
            <p:custDataLst>
              <p:tags r:id="rId8"/>
            </p:custDataLst>
          </p:nvPr>
        </p:nvSpPr>
        <p:spPr>
          <a:xfrm>
            <a:off x="137305" y="10004300"/>
            <a:ext cx="797854" cy="47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6"/>
              </a:lnSpc>
            </a:pPr>
            <a:r>
              <a:rPr lang="en-US" sz="2461">
                <a:solidFill>
                  <a:srgbClr val="D9D9D9"/>
                </a:solidFill>
                <a:latin typeface="Old Standard Bold"/>
              </a:rPr>
              <a:t>18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Galet, sol, gravier, art&#10;&#10;Description générée automatiquement">
            <a:extLst>
              <a:ext uri="{FF2B5EF4-FFF2-40B4-BE49-F238E27FC236}">
                <a16:creationId xmlns:a16="http://schemas.microsoft.com/office/drawing/2014/main" id="{81049139-3B17-45D2-0A8F-22D10E075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94" y="1177446"/>
            <a:ext cx="3400515" cy="4707194"/>
          </a:xfrm>
          <a:prstGeom prst="rect">
            <a:avLst/>
          </a:prstGeom>
        </p:spPr>
      </p:pic>
      <p:pic>
        <p:nvPicPr>
          <p:cNvPr id="5" name="Image 4" descr="Une image contenant sol, eau, nature, Galet&#10;&#10;Description générée automatiquement">
            <a:extLst>
              <a:ext uri="{FF2B5EF4-FFF2-40B4-BE49-F238E27FC236}">
                <a16:creationId xmlns:a16="http://schemas.microsoft.com/office/drawing/2014/main" id="{24BBB10B-E1D7-AF2A-E242-ACE25ABA0C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/>
          <a:stretch/>
        </p:blipFill>
        <p:spPr>
          <a:xfrm>
            <a:off x="3190372" y="3433229"/>
            <a:ext cx="4368791" cy="7334565"/>
          </a:xfrm>
          <a:prstGeom prst="rect">
            <a:avLst/>
          </a:prstGeom>
        </p:spPr>
      </p:pic>
      <p:pic>
        <p:nvPicPr>
          <p:cNvPr id="16" name="Image 15" descr="Une image contenant motif, art, Motif, peinture&#10;&#10;Description générée automatiquement">
            <a:extLst>
              <a:ext uri="{FF2B5EF4-FFF2-40B4-BE49-F238E27FC236}">
                <a16:creationId xmlns:a16="http://schemas.microsoft.com/office/drawing/2014/main" id="{7A9B58D5-C271-6AD8-44C3-20FF5C2AAB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/>
          <a:stretch/>
        </p:blipFill>
        <p:spPr>
          <a:xfrm rot="5400000">
            <a:off x="1895495" y="3754504"/>
            <a:ext cx="2619375" cy="1494100"/>
          </a:xfrm>
          <a:prstGeom prst="rect">
            <a:avLst/>
          </a:prstGeom>
        </p:spPr>
      </p:pic>
      <p:pic>
        <p:nvPicPr>
          <p:cNvPr id="14" name="Image 13" descr="Une image contenant grave, funérailles, cimetière, sol&#10;&#10;Description générée automatiquement">
            <a:extLst>
              <a:ext uri="{FF2B5EF4-FFF2-40B4-BE49-F238E27FC236}">
                <a16:creationId xmlns:a16="http://schemas.microsoft.com/office/drawing/2014/main" id="{1DD7C67C-D561-3240-DE11-D996B5786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944"/>
            <a:ext cx="2458133" cy="3405356"/>
          </a:xfrm>
          <a:prstGeom prst="rect">
            <a:avLst/>
          </a:prstGeom>
        </p:spPr>
      </p:pic>
      <p:grpSp>
        <p:nvGrpSpPr>
          <p:cNvPr id="7" name="Group 7"/>
          <p:cNvGrpSpPr/>
          <p:nvPr>
            <p:custDataLst>
              <p:tags r:id="rId1"/>
            </p:custDataLst>
          </p:nvPr>
        </p:nvGrpSpPr>
        <p:grpSpPr>
          <a:xfrm>
            <a:off x="0" y="1172502"/>
            <a:ext cx="5615988" cy="2260727"/>
            <a:chOff x="0" y="0"/>
            <a:chExt cx="2584989" cy="1040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84989" cy="1040592"/>
            </a:xfrm>
            <a:custGeom>
              <a:avLst/>
              <a:gdLst/>
              <a:ahLst/>
              <a:cxnLst/>
              <a:rect l="l" t="t" r="r" b="b"/>
              <a:pathLst>
                <a:path w="2584989" h="1040592">
                  <a:moveTo>
                    <a:pt x="0" y="0"/>
                  </a:moveTo>
                  <a:lnTo>
                    <a:pt x="2584989" y="0"/>
                  </a:lnTo>
                  <a:lnTo>
                    <a:pt x="2584989" y="1040592"/>
                  </a:lnTo>
                  <a:lnTo>
                    <a:pt x="0" y="1040592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550206" y="108930"/>
            <a:ext cx="6459587" cy="80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Old Standard"/>
              </a:rPr>
              <a:t>Exemples de tapis de pierre </a:t>
            </a:r>
          </a:p>
        </p:txBody>
      </p:sp>
      <p:sp>
        <p:nvSpPr>
          <p:cNvPr id="10" name="TextBox 10"/>
          <p:cNvSpPr txBox="1"/>
          <p:nvPr>
            <p:custDataLst>
              <p:tags r:id="rId3"/>
            </p:custDataLst>
          </p:nvPr>
        </p:nvSpPr>
        <p:spPr>
          <a:xfrm>
            <a:off x="69517" y="1328141"/>
            <a:ext cx="5476955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ld Standard"/>
              </a:rPr>
              <a:t>Pour vos tapis de pierre :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ld Standard"/>
              </a:rPr>
              <a:t>Lorsqu'un.e invité.e entre chez vous, elle/il pose ses pieds sur un tapis dans votre entrée ... </a:t>
            </a:r>
          </a:p>
          <a:p>
            <a:pPr>
              <a:lnSpc>
                <a:spcPts val="419"/>
              </a:lnSpc>
            </a:pPr>
            <a:endParaRPr lang="en-US" sz="2000">
              <a:solidFill>
                <a:srgbClr val="FFFFFF"/>
              </a:solidFill>
              <a:latin typeface="Old Standar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ld Standard"/>
              </a:rPr>
              <a:t>Peut-on réaliser un tapis de pierre aux motifs inspirés de l'art perse ?</a:t>
            </a:r>
          </a:p>
        </p:txBody>
      </p:sp>
      <p:pic>
        <p:nvPicPr>
          <p:cNvPr id="3" name="Image 2" descr="Une image contenant art, Motif, motif, Symétrie&#10;&#10;Description générée automatiquement">
            <a:extLst>
              <a:ext uri="{FF2B5EF4-FFF2-40B4-BE49-F238E27FC236}">
                <a16:creationId xmlns:a16="http://schemas.microsoft.com/office/drawing/2014/main" id="{640416EE-491F-967C-37DB-B4B9A21DF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6700"/>
            <a:ext cx="3952233" cy="5346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5545921" y="8677921"/>
            <a:ext cx="2014079" cy="2014079"/>
          </a:xfrm>
          <a:custGeom>
            <a:avLst/>
            <a:gdLst/>
            <a:ahLst/>
            <a:cxnLst/>
            <a:rect l="l" t="t" r="r" b="b"/>
            <a:pathLst>
              <a:path w="2014079" h="2014079">
                <a:moveTo>
                  <a:pt x="0" y="0"/>
                </a:moveTo>
                <a:lnTo>
                  <a:pt x="2014079" y="0"/>
                </a:lnTo>
                <a:lnTo>
                  <a:pt x="2014079" y="2014079"/>
                </a:lnTo>
                <a:lnTo>
                  <a:pt x="0" y="2014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5963577" y="6899278"/>
            <a:ext cx="2542649" cy="2542649"/>
          </a:xfrm>
          <a:custGeom>
            <a:avLst/>
            <a:gdLst/>
            <a:ahLst/>
            <a:cxnLst/>
            <a:rect l="l" t="t" r="r" b="b"/>
            <a:pathLst>
              <a:path w="2542649" h="2542649">
                <a:moveTo>
                  <a:pt x="0" y="0"/>
                </a:moveTo>
                <a:lnTo>
                  <a:pt x="2542649" y="0"/>
                </a:lnTo>
                <a:lnTo>
                  <a:pt x="2542649" y="2542650"/>
                </a:lnTo>
                <a:lnTo>
                  <a:pt x="0" y="2542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>
            <p:custDataLst>
              <p:tags r:id="rId3"/>
            </p:custDataLst>
          </p:nvPr>
        </p:nvSpPr>
        <p:spPr>
          <a:xfrm>
            <a:off x="-928494" y="4946265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476611" y="137505"/>
            <a:ext cx="6606778" cy="174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000000"/>
                </a:solidFill>
                <a:latin typeface="Old Standard"/>
              </a:rPr>
              <a:t>Autres</a:t>
            </a:r>
            <a:r>
              <a:rPr lang="en-US" sz="32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ld Standard"/>
              </a:rPr>
              <a:t>pistes</a:t>
            </a:r>
            <a:r>
              <a:rPr lang="en-US" sz="32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ld Standard"/>
              </a:rPr>
              <a:t>réflexives</a:t>
            </a:r>
            <a:r>
              <a:rPr lang="en-US" sz="3299" dirty="0">
                <a:solidFill>
                  <a:srgbClr val="000000"/>
                </a:solidFill>
                <a:latin typeface="Old Standard"/>
              </a:rPr>
              <a:t> (3) </a:t>
            </a:r>
          </a:p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2699" dirty="0">
                <a:solidFill>
                  <a:srgbClr val="D9D9D9"/>
                </a:solidFill>
                <a:latin typeface="Old Standard"/>
              </a:rPr>
              <a:t>(adapter le tout au </a:t>
            </a:r>
            <a:r>
              <a:rPr lang="en-US" sz="2699" dirty="0" err="1">
                <a:solidFill>
                  <a:srgbClr val="D9D9D9"/>
                </a:solidFill>
                <a:latin typeface="Old Standard"/>
              </a:rPr>
              <a:t>niveau</a:t>
            </a:r>
            <a:r>
              <a:rPr lang="en-US" sz="2699" dirty="0">
                <a:solidFill>
                  <a:srgbClr val="D9D9D9"/>
                </a:solidFill>
                <a:latin typeface="Old Standard"/>
              </a:rPr>
              <a:t> </a:t>
            </a:r>
            <a:r>
              <a:rPr lang="en-US" sz="2699" dirty="0" err="1">
                <a:solidFill>
                  <a:srgbClr val="D9D9D9"/>
                </a:solidFill>
                <a:latin typeface="Old Standard"/>
              </a:rPr>
              <a:t>scolaire</a:t>
            </a:r>
            <a:r>
              <a:rPr lang="en-US" sz="2699" dirty="0">
                <a:solidFill>
                  <a:srgbClr val="D9D9D9"/>
                </a:solidFill>
                <a:latin typeface="Old Standard"/>
              </a:rPr>
              <a:t>)</a:t>
            </a:r>
          </a:p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000000"/>
                </a:solidFill>
                <a:latin typeface="Old Standard"/>
              </a:rPr>
              <a:t> 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0" y="1688619"/>
            <a:ext cx="7560000" cy="631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 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Nous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poursuivons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dans le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sens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l'artiste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réfléchissons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sur : 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l'attachement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que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l'on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éprouve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pour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certains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objets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objets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sont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importants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et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signifiants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Ils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nous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rappellent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êtres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chers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des souvenirs.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Ils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contiennent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des moments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notre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histoire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celle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autres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chemeClr val="bg1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Old Standard"/>
              </a:rPr>
              <a:t>Pistes</a:t>
            </a:r>
            <a:r>
              <a:rPr lang="en-US" sz="2799" dirty="0">
                <a:solidFill>
                  <a:schemeClr val="bg1"/>
                </a:solidFill>
                <a:latin typeface="Old Standard"/>
              </a:rPr>
              <a:t> de lecture :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chemeClr val="bg1"/>
                </a:solidFill>
                <a:latin typeface="Old Standard"/>
              </a:rPr>
              <a:t>Quel</a:t>
            </a:r>
            <a:r>
              <a:rPr lang="en-US" sz="2799" dirty="0">
                <a:solidFill>
                  <a:schemeClr val="bg1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Old Standard"/>
              </a:rPr>
              <a:t>est</a:t>
            </a:r>
            <a:r>
              <a:rPr lang="en-US" sz="2799" dirty="0">
                <a:solidFill>
                  <a:schemeClr val="bg1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Old Standard"/>
              </a:rPr>
              <a:t>notre</a:t>
            </a:r>
            <a:r>
              <a:rPr lang="en-US" sz="2799" dirty="0">
                <a:solidFill>
                  <a:schemeClr val="bg1"/>
                </a:solidFill>
                <a:latin typeface="Old Standard"/>
              </a:rPr>
              <a:t> relation aux </a:t>
            </a:r>
            <a:r>
              <a:rPr lang="en-US" sz="2799" dirty="0" err="1">
                <a:solidFill>
                  <a:schemeClr val="bg1"/>
                </a:solidFill>
                <a:latin typeface="Old Standard"/>
              </a:rPr>
              <a:t>objets</a:t>
            </a:r>
            <a:r>
              <a:rPr lang="en-US" sz="2799" dirty="0">
                <a:solidFill>
                  <a:schemeClr val="bg1"/>
                </a:solidFill>
                <a:latin typeface="Old Standard"/>
              </a:rPr>
              <a:t> ? </a:t>
            </a:r>
          </a:p>
          <a:p>
            <a:pPr algn="ctr">
              <a:lnSpc>
                <a:spcPts val="839"/>
              </a:lnSpc>
            </a:pP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ctr">
              <a:lnSpc>
                <a:spcPts val="2240"/>
              </a:lnSpc>
            </a:pPr>
            <a:endParaRPr lang="en-US" sz="1600" dirty="0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3919"/>
              </a:lnSpc>
            </a:pPr>
            <a:endParaRPr lang="en-US" sz="1600" dirty="0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1A1887-2A5B-A30F-8E4F-BE5815441B3E}"/>
              </a:ext>
            </a:extLst>
          </p:cNvPr>
          <p:cNvSpPr txBox="1"/>
          <p:nvPr/>
        </p:nvSpPr>
        <p:spPr>
          <a:xfrm>
            <a:off x="513351" y="7297134"/>
            <a:ext cx="6276939" cy="2484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marR="257175" algn="ctr">
              <a:lnSpc>
                <a:spcPct val="118000"/>
              </a:lnSpc>
              <a:spcBef>
                <a:spcPts val="1350"/>
              </a:spcBef>
              <a:spcAft>
                <a:spcPts val="0"/>
              </a:spcAft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CA" sz="18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www.journaldemontreal.com/2017/05/19/6-choses-a-savoir-sur-notre-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attachement-aux-objets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388" marR="1083945" algn="ctr">
              <a:lnSpc>
                <a:spcPct val="118000"/>
              </a:lnSpc>
              <a:spcBef>
                <a:spcPts val="1155"/>
              </a:spcBef>
              <a:spcAft>
                <a:spcPts val="0"/>
              </a:spcAft>
              <a:tabLst>
                <a:tab pos="2614930" algn="l"/>
                <a:tab pos="3185795" algn="l"/>
              </a:tabLst>
            </a:pPr>
            <a:r>
              <a:rPr lang="en-CA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https://plus.lapresse.ca/screens/35fd3800-a0e9-4421-a1c0-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c61f82976d12</a:t>
            </a:r>
            <a:r>
              <a:rPr lang="en-CA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	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7C</a:t>
            </a:r>
            <a:r>
              <a:rPr lang="en-CA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	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0.html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2388" marR="53975" algn="ctr">
              <a:lnSpc>
                <a:spcPct val="118000"/>
              </a:lnSpc>
              <a:spcBef>
                <a:spcPts val="20"/>
              </a:spcBef>
              <a:spcAft>
                <a:spcPts val="0"/>
              </a:spcAft>
            </a:pPr>
            <a:r>
              <a:rPr lang="fr-CA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fr-CA" sz="1800" u="none" strike="noStrik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www.cerveauetpsycho.fr/sd/psychologie/quand-les-objets-comblent-le-vide-</a:t>
            </a:r>
            <a:r>
              <a:rPr lang="fr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13923.php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C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5400000">
            <a:off x="-5750023" y="5065338"/>
            <a:ext cx="12213771" cy="281918"/>
            <a:chOff x="0" y="0"/>
            <a:chExt cx="14423831" cy="332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>
            <p:custDataLst>
              <p:tags r:id="rId2"/>
            </p:custDataLst>
          </p:nvPr>
        </p:nvSpPr>
        <p:spPr>
          <a:xfrm>
            <a:off x="-1904504" y="7006239"/>
            <a:ext cx="6048000" cy="4032000"/>
          </a:xfrm>
          <a:custGeom>
            <a:avLst/>
            <a:gdLst/>
            <a:ahLst/>
            <a:cxnLst/>
            <a:rect l="l" t="t" r="r" b="b"/>
            <a:pathLst>
              <a:path w="6048000" h="4032000">
                <a:moveTo>
                  <a:pt x="0" y="0"/>
                </a:moveTo>
                <a:lnTo>
                  <a:pt x="6048000" y="0"/>
                </a:lnTo>
                <a:lnTo>
                  <a:pt x="6048000" y="4032000"/>
                </a:lnTo>
                <a:lnTo>
                  <a:pt x="0" y="403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>
            <p:custDataLst>
              <p:tags r:id="rId3"/>
            </p:custDataLst>
          </p:nvPr>
        </p:nvSpPr>
        <p:spPr>
          <a:xfrm>
            <a:off x="-1681194" y="4369379"/>
            <a:ext cx="4358030" cy="3190441"/>
          </a:xfrm>
          <a:custGeom>
            <a:avLst/>
            <a:gdLst/>
            <a:ahLst/>
            <a:cxnLst/>
            <a:rect l="l" t="t" r="r" b="b"/>
            <a:pathLst>
              <a:path w="4358030" h="3190441">
                <a:moveTo>
                  <a:pt x="0" y="0"/>
                </a:moveTo>
                <a:lnTo>
                  <a:pt x="4358031" y="0"/>
                </a:lnTo>
                <a:lnTo>
                  <a:pt x="4358031" y="3190441"/>
                </a:lnTo>
                <a:lnTo>
                  <a:pt x="0" y="3190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1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821" y="340115"/>
            <a:ext cx="6564357" cy="118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3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Projet collectif </a:t>
            </a:r>
          </a:p>
          <a:p>
            <a:pPr>
              <a:lnSpc>
                <a:spcPts val="4273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3e volet</a:t>
            </a: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497821" y="717550"/>
            <a:ext cx="5638800" cy="154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endParaRPr/>
          </a:p>
          <a:p>
            <a:pPr>
              <a:lnSpc>
                <a:spcPts val="3337"/>
              </a:lnSpc>
            </a:pPr>
            <a:endParaRPr/>
          </a:p>
          <a:p>
            <a:pPr>
              <a:lnSpc>
                <a:spcPts val="5227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Les objets de loin</a:t>
            </a:r>
          </a:p>
        </p:txBody>
      </p: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4186118" y="2125816"/>
            <a:ext cx="2953665" cy="785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 Bold"/>
              </a:rPr>
              <a:t>Matériaux</a:t>
            </a:r>
            <a:endParaRPr lang="en-US" sz="2799" dirty="0">
              <a:solidFill>
                <a:srgbClr val="FFFFFF"/>
              </a:solidFill>
              <a:latin typeface="Old Standard Bold"/>
            </a:endParaRP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Plâtre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de moulage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Terre 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fraîche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sans 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cuisson</a:t>
            </a: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Eau</a:t>
            </a: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Plaques 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préparées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avec </a:t>
            </a: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rebords</a:t>
            </a: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Huile</a:t>
            </a: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r">
              <a:lnSpc>
                <a:spcPts val="2940"/>
              </a:lnSpc>
            </a:pP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 Bold"/>
              </a:rPr>
              <a:t>Outils</a:t>
            </a:r>
            <a:endParaRPr lang="en-US" sz="2799" dirty="0">
              <a:solidFill>
                <a:srgbClr val="FFFFFF"/>
              </a:solidFill>
              <a:latin typeface="Old Standard Bold"/>
            </a:endParaRP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Chaudière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Guenilles</a:t>
            </a:r>
            <a:r>
              <a:rPr lang="en-US" sz="30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756000" y="2296930"/>
            <a:ext cx="3657514" cy="823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L'idée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consiste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à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imprimer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à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répétition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un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objet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dans la terre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fraîche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pour ensuite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mouler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les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empreintes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objet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Quel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objet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?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Un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objet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qui a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voyagé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,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qui a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immigré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...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Il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appartiendra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à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chaque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élève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d'en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apporter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un.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Grosseur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d'une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orange 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maximum. </a:t>
            </a:r>
          </a:p>
          <a:p>
            <a:pPr algn="r">
              <a:lnSpc>
                <a:spcPts val="3360"/>
              </a:lnSpc>
            </a:pPr>
            <a:endParaRPr lang="en-US" sz="2799" dirty="0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14" name="Freeform 14"/>
          <p:cNvSpPr/>
          <p:nvPr>
            <p:custDataLst>
              <p:tags r:id="rId8"/>
            </p:custDataLst>
          </p:nvPr>
        </p:nvSpPr>
        <p:spPr>
          <a:xfrm>
            <a:off x="3317221" y="-900588"/>
            <a:ext cx="6306179" cy="4209374"/>
          </a:xfrm>
          <a:custGeom>
            <a:avLst/>
            <a:gdLst/>
            <a:ahLst/>
            <a:cxnLst/>
            <a:rect l="l" t="t" r="r" b="b"/>
            <a:pathLst>
              <a:path w="6306179" h="4209374">
                <a:moveTo>
                  <a:pt x="0" y="0"/>
                </a:moveTo>
                <a:lnTo>
                  <a:pt x="6306179" y="0"/>
                </a:lnTo>
                <a:lnTo>
                  <a:pt x="6306179" y="4209374"/>
                </a:lnTo>
                <a:lnTo>
                  <a:pt x="0" y="4209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5400000">
            <a:off x="-5750023" y="5065338"/>
            <a:ext cx="12213771" cy="281918"/>
            <a:chOff x="0" y="0"/>
            <a:chExt cx="14423831" cy="332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>
            <p:custDataLst>
              <p:tags r:id="rId2"/>
            </p:custDataLst>
          </p:nvPr>
        </p:nvSpPr>
        <p:spPr>
          <a:xfrm>
            <a:off x="443780" y="5026833"/>
            <a:ext cx="2950486" cy="2972847"/>
          </a:xfrm>
          <a:custGeom>
            <a:avLst/>
            <a:gdLst/>
            <a:ahLst/>
            <a:cxnLst/>
            <a:rect l="l" t="t" r="r" b="b"/>
            <a:pathLst>
              <a:path w="2950486" h="2972847">
                <a:moveTo>
                  <a:pt x="0" y="0"/>
                </a:moveTo>
                <a:lnTo>
                  <a:pt x="2950486" y="0"/>
                </a:lnTo>
                <a:lnTo>
                  <a:pt x="2950486" y="2972847"/>
                </a:lnTo>
                <a:lnTo>
                  <a:pt x="0" y="29728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115" t="-4699" r="-811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>
            <p:custDataLst>
              <p:tags r:id="rId3"/>
            </p:custDataLst>
          </p:nvPr>
        </p:nvSpPr>
        <p:spPr>
          <a:xfrm>
            <a:off x="1936935" y="5038009"/>
            <a:ext cx="2914661" cy="2961672"/>
          </a:xfrm>
          <a:custGeom>
            <a:avLst/>
            <a:gdLst/>
            <a:ahLst/>
            <a:cxnLst/>
            <a:rect l="l" t="t" r="r" b="b"/>
            <a:pathLst>
              <a:path w="2914661" h="2961672">
                <a:moveTo>
                  <a:pt x="0" y="0"/>
                </a:moveTo>
                <a:lnTo>
                  <a:pt x="2914661" y="0"/>
                </a:lnTo>
                <a:lnTo>
                  <a:pt x="2914661" y="2961671"/>
                </a:lnTo>
                <a:lnTo>
                  <a:pt x="0" y="2961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>
            <p:custDataLst>
              <p:tags r:id="rId4"/>
            </p:custDataLst>
          </p:nvPr>
        </p:nvSpPr>
        <p:spPr>
          <a:xfrm>
            <a:off x="356863" y="7999680"/>
            <a:ext cx="4494152" cy="2655799"/>
          </a:xfrm>
          <a:custGeom>
            <a:avLst/>
            <a:gdLst/>
            <a:ahLst/>
            <a:cxnLst/>
            <a:rect l="l" t="t" r="r" b="b"/>
            <a:pathLst>
              <a:path w="4494152" h="2655799">
                <a:moveTo>
                  <a:pt x="0" y="0"/>
                </a:moveTo>
                <a:lnTo>
                  <a:pt x="4494152" y="0"/>
                </a:lnTo>
                <a:lnTo>
                  <a:pt x="4494152" y="2655799"/>
                </a:lnTo>
                <a:lnTo>
                  <a:pt x="0" y="2655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637" t="-36614" r="-10183" b="-2158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>
            <p:custDataLst>
              <p:tags r:id="rId5"/>
            </p:custDataLst>
          </p:nvPr>
        </p:nvSpPr>
        <p:spPr>
          <a:xfrm rot="-5400000">
            <a:off x="754268" y="817009"/>
            <a:ext cx="3786259" cy="4407235"/>
          </a:xfrm>
          <a:custGeom>
            <a:avLst/>
            <a:gdLst/>
            <a:ahLst/>
            <a:cxnLst/>
            <a:rect l="l" t="t" r="r" b="b"/>
            <a:pathLst>
              <a:path w="3786259" h="4407235">
                <a:moveTo>
                  <a:pt x="0" y="0"/>
                </a:moveTo>
                <a:lnTo>
                  <a:pt x="3786259" y="0"/>
                </a:lnTo>
                <a:lnTo>
                  <a:pt x="3786259" y="4407235"/>
                </a:lnTo>
                <a:lnTo>
                  <a:pt x="0" y="4407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972" b="-41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443780" y="-688164"/>
            <a:ext cx="5638800" cy="180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8"/>
              </a:lnSpc>
            </a:pPr>
            <a:endParaRPr/>
          </a:p>
          <a:p>
            <a:pPr>
              <a:lnSpc>
                <a:spcPts val="3708"/>
              </a:lnSpc>
            </a:pPr>
            <a:endParaRPr/>
          </a:p>
          <a:p>
            <a:pPr>
              <a:lnSpc>
                <a:spcPts val="7633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Les objets de loin</a:t>
            </a:r>
          </a:p>
        </p:txBody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4955309" y="927100"/>
            <a:ext cx="2587077" cy="3210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Imprimer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l'objet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dans la terre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plusieurs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fois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.</a:t>
            </a: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Old Standard"/>
              </a:rPr>
              <a:t>À gauche :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empreinte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plante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dans la terre. </a:t>
            </a:r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4955309" y="4356100"/>
            <a:ext cx="2483511" cy="6093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Empreintes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plantes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moulées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dans le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plâtre</a:t>
            </a:r>
            <a:endParaRPr lang="en-US" sz="2600" dirty="0">
              <a:solidFill>
                <a:srgbClr val="FFFFFF"/>
              </a:solidFill>
              <a:latin typeface="Old Standard"/>
            </a:endParaRP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Old Standard"/>
              </a:rPr>
              <a:t>(à gauche)</a:t>
            </a:r>
          </a:p>
          <a:p>
            <a:pPr>
              <a:lnSpc>
                <a:spcPts val="839"/>
              </a:lnSpc>
            </a:pPr>
            <a:endParaRPr lang="en-US" sz="2600" dirty="0">
              <a:solidFill>
                <a:srgbClr val="FFFFFF"/>
              </a:solidFill>
              <a:latin typeface="Old Standard"/>
            </a:endParaRP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Old Standard"/>
              </a:rPr>
              <a:t>Sans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être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tout à fait le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même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processus qui</a:t>
            </a: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Old Standard"/>
              </a:rPr>
              <a:t> sera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entrepris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dans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ce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projet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ces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exemples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donnent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une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 idée de la technique qui sera </a:t>
            </a:r>
            <a:r>
              <a:rPr lang="en-US" sz="2600" dirty="0" err="1">
                <a:solidFill>
                  <a:srgbClr val="FFFFFF"/>
                </a:solidFill>
                <a:latin typeface="Old Standard"/>
              </a:rPr>
              <a:t>utilisée</a:t>
            </a:r>
            <a:r>
              <a:rPr lang="en-US" sz="2600" dirty="0">
                <a:solidFill>
                  <a:srgbClr val="FFFFFF"/>
                </a:solidFill>
                <a:latin typeface="Old Standard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41852" y="1955319"/>
            <a:ext cx="7276296" cy="7001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Old Standard"/>
              </a:rPr>
              <a:t>Nous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poursuivons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dans le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sens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l'artiste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Old Standard"/>
              </a:rPr>
              <a:t>Nous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réfléchissons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sur : 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Old Standard"/>
              </a:rPr>
              <a:t>la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portée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des mots.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Old Standard"/>
              </a:rPr>
              <a:t>Est-il possible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qu'une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phrase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le souvenir de paroles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imprègne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l'imaginaire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de manière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résumer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un passage important dans </a:t>
            </a:r>
            <a:r>
              <a:rPr lang="en-US" sz="2699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699" dirty="0">
                <a:solidFill>
                  <a:srgbClr val="000000"/>
                </a:solidFill>
                <a:latin typeface="Old Standard"/>
              </a:rPr>
              <a:t> vie? </a:t>
            </a:r>
          </a:p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Une phrase bien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construite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pourrait-elle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rappeler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jamais le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récit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d'un passage du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processus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d'immigration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vécu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chez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personne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?  </a:t>
            </a:r>
          </a:p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Quelle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serait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cette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phrase? Qui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pourrait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l'écrire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? 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FFFFFF"/>
              </a:solidFill>
              <a:latin typeface="Old Standard"/>
            </a:endParaRPr>
          </a:p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FFFFFF"/>
                </a:solidFill>
                <a:latin typeface="Old Standard"/>
              </a:rPr>
              <a:t>Pistes</a:t>
            </a:r>
            <a:r>
              <a:rPr lang="en-US" sz="2400" dirty="0">
                <a:solidFill>
                  <a:srgbClr val="FFFFFF"/>
                </a:solidFill>
                <a:latin typeface="Old Standard"/>
              </a:rPr>
              <a:t> de lecture </a:t>
            </a:r>
          </a:p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FFFFFF"/>
                </a:solidFill>
                <a:latin typeface="Old Standard"/>
              </a:rPr>
              <a:t>“Des mots </a:t>
            </a:r>
            <a:r>
              <a:rPr lang="en-US" sz="2399" dirty="0" err="1">
                <a:solidFill>
                  <a:srgbClr val="FFFFFF"/>
                </a:solidFill>
                <a:latin typeface="Old Standard"/>
              </a:rPr>
              <a:t>ou</a:t>
            </a:r>
            <a:r>
              <a:rPr lang="en-US" sz="2399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Old Standard"/>
              </a:rPr>
              <a:t>l'importance</a:t>
            </a:r>
            <a:r>
              <a:rPr lang="en-US" sz="2399" dirty="0">
                <a:solidFill>
                  <a:srgbClr val="FFFFFF"/>
                </a:solidFill>
                <a:latin typeface="Old Standard"/>
              </a:rPr>
              <a:t> de </a:t>
            </a:r>
            <a:r>
              <a:rPr lang="en-US" sz="2399" dirty="0" err="1">
                <a:solidFill>
                  <a:srgbClr val="FFFFFF"/>
                </a:solidFill>
                <a:latin typeface="Old Standard"/>
              </a:rPr>
              <a:t>raconter</a:t>
            </a:r>
            <a:r>
              <a:rPr lang="en-US" sz="2399" dirty="0">
                <a:solidFill>
                  <a:srgbClr val="FFFFFF"/>
                </a:solidFill>
                <a:latin typeface="Old Standard"/>
              </a:rPr>
              <a:t>”</a:t>
            </a:r>
          </a:p>
          <a:p>
            <a:pPr algn="ctr">
              <a:lnSpc>
                <a:spcPts val="3359"/>
              </a:lnSpc>
            </a:pPr>
            <a:r>
              <a:rPr lang="fr-FR" sz="1600" dirty="0"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Autobiographie, se raconter pour revivre | Le Devoir</a:t>
            </a:r>
            <a:endParaRPr lang="en-US" sz="2399" dirty="0"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  <a:p>
            <a:pPr algn="ctr">
              <a:lnSpc>
                <a:spcPts val="3359"/>
              </a:lnSpc>
            </a:pPr>
            <a:r>
              <a:rPr lang="fr-FR" sz="1600" dirty="0">
                <a:latin typeface="Old Standard" panose="020B0604020202020204" charset="0"/>
                <a:ea typeface="Old Standard" panose="020B0604020202020204" charset="0"/>
                <a:cs typeface="Old Standard" panose="020B060402020202020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immigrants racontent - Exposition au Musée de la civilisation (ulaval.ca)</a:t>
            </a:r>
            <a:endParaRPr lang="en-US" sz="1600" dirty="0">
              <a:latin typeface="Old Standard" panose="020B0604020202020204" charset="0"/>
              <a:ea typeface="Old Standard" panose="020B0604020202020204" charset="0"/>
              <a:cs typeface="Old Standard" panose="020B0604020202020204" charset="0"/>
            </a:endParaRPr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0" y="9641791"/>
            <a:ext cx="7560000" cy="1051609"/>
          </a:xfrm>
          <a:custGeom>
            <a:avLst/>
            <a:gdLst/>
            <a:ahLst/>
            <a:cxnLst/>
            <a:rect l="l" t="t" r="r" b="b"/>
            <a:pathLst>
              <a:path w="7885623" h="4033260">
                <a:moveTo>
                  <a:pt x="0" y="0"/>
                </a:moveTo>
                <a:lnTo>
                  <a:pt x="7885623" y="0"/>
                </a:lnTo>
                <a:lnTo>
                  <a:pt x="7885623" y="4033260"/>
                </a:lnTo>
                <a:lnTo>
                  <a:pt x="0" y="40332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2000"/>
            </a:blip>
            <a:stretch>
              <a:fillRect l="-4307" t="-58262" b="-3417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476611" y="137505"/>
            <a:ext cx="6606778" cy="174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000000"/>
                </a:solidFill>
                <a:latin typeface="Old Standard"/>
              </a:rPr>
              <a:t>Pistes</a:t>
            </a:r>
            <a:r>
              <a:rPr lang="en-US" sz="32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ld Standard"/>
              </a:rPr>
              <a:t>réflexives</a:t>
            </a:r>
            <a:r>
              <a:rPr lang="en-US" sz="3299" dirty="0">
                <a:solidFill>
                  <a:srgbClr val="000000"/>
                </a:solidFill>
                <a:latin typeface="Old Standard"/>
              </a:rPr>
              <a:t> (4)</a:t>
            </a:r>
          </a:p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2699" dirty="0">
                <a:solidFill>
                  <a:srgbClr val="D9D9D9"/>
                </a:solidFill>
                <a:latin typeface="Old Standard"/>
              </a:rPr>
              <a:t>(adapter le tout au </a:t>
            </a:r>
            <a:r>
              <a:rPr lang="en-US" sz="2699" dirty="0" err="1">
                <a:solidFill>
                  <a:srgbClr val="D9D9D9"/>
                </a:solidFill>
                <a:latin typeface="Old Standard"/>
              </a:rPr>
              <a:t>niveau</a:t>
            </a:r>
            <a:r>
              <a:rPr lang="en-US" sz="2699" dirty="0">
                <a:solidFill>
                  <a:srgbClr val="D9D9D9"/>
                </a:solidFill>
                <a:latin typeface="Old Standard"/>
              </a:rPr>
              <a:t> </a:t>
            </a:r>
            <a:r>
              <a:rPr lang="en-US" sz="2699" dirty="0" err="1">
                <a:solidFill>
                  <a:srgbClr val="D9D9D9"/>
                </a:solidFill>
                <a:latin typeface="Old Standard"/>
              </a:rPr>
              <a:t>scolaire</a:t>
            </a:r>
            <a:r>
              <a:rPr lang="en-US" sz="2699" dirty="0">
                <a:solidFill>
                  <a:srgbClr val="D9D9D9"/>
                </a:solidFill>
                <a:latin typeface="Old Standard"/>
              </a:rPr>
              <a:t>)</a:t>
            </a:r>
          </a:p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000000"/>
                </a:solidFill>
                <a:latin typeface="Old Standar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0" y="71368"/>
            <a:ext cx="7556499" cy="719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000000"/>
                </a:solidFill>
                <a:latin typeface="Old Standard"/>
              </a:rPr>
              <a:t>Anahita </a:t>
            </a:r>
            <a:r>
              <a:rPr lang="en-US" sz="4199" dirty="0" err="1">
                <a:solidFill>
                  <a:srgbClr val="000000"/>
                </a:solidFill>
                <a:latin typeface="Old Standard"/>
              </a:rPr>
              <a:t>Norouzi</a:t>
            </a:r>
            <a:endParaRPr lang="en-US" sz="4199" dirty="0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3" name="TextBox 3"/>
          <p:cNvSpPr txBox="1"/>
          <p:nvPr>
            <p:custDataLst>
              <p:tags r:id="rId2"/>
            </p:custDataLst>
          </p:nvPr>
        </p:nvSpPr>
        <p:spPr>
          <a:xfrm>
            <a:off x="59629" y="803526"/>
            <a:ext cx="7440741" cy="998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endParaRPr lang="en-US" sz="2299" dirty="0">
              <a:solidFill>
                <a:srgbClr val="000000"/>
              </a:solidFill>
              <a:latin typeface="Old Standard Bold"/>
            </a:endParaRP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 Bold"/>
              </a:rPr>
              <a:t>ARTISTE MULTIDISCIPLINAIRE 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 Bold"/>
              </a:rPr>
              <a:t>ORIGINAIRE DE TÉHÉRAN</a:t>
            </a:r>
          </a:p>
          <a:p>
            <a:pPr algn="ctr">
              <a:lnSpc>
                <a:spcPts val="2435"/>
              </a:lnSpc>
            </a:pPr>
            <a:endParaRPr lang="en-US" sz="2299" dirty="0">
              <a:solidFill>
                <a:srgbClr val="000000"/>
              </a:solidFill>
              <a:latin typeface="Old Standard Bold"/>
            </a:endParaRP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EN 2011, ELLE QUITTE L’IRAN AFIN DE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POURSUIVRE SA PRATIQUE ET SES ÉTUDES EN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CRÉATION </a:t>
            </a:r>
            <a:r>
              <a:rPr lang="en-US" sz="22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299" dirty="0">
                <a:solidFill>
                  <a:srgbClr val="000000"/>
                </a:solidFill>
                <a:latin typeface="Old Standard"/>
              </a:rPr>
              <a:t> L'UNIVERSITÉ 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CONCORDIA </a:t>
            </a:r>
            <a:r>
              <a:rPr lang="en-US" sz="22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299" dirty="0">
                <a:solidFill>
                  <a:srgbClr val="000000"/>
                </a:solidFill>
                <a:latin typeface="Old Standard"/>
              </a:rPr>
              <a:t> MONTRÉAL. 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DEPUIS, ELLE VOYAGE ENTRE L’IRAN ET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LE QUÉBEC POUR MENER SES DIVERS PROJETS QUI, D'UN POINT DE VUE PSYCHOHISTORIQUE,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GRAVITENT AUTOUR D'ENJEUX 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TELS QUE LA MIGRATION, 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LA MÉMOIRE ET L'IDENTITÉ. </a:t>
            </a:r>
          </a:p>
          <a:p>
            <a:pPr algn="ctr">
              <a:lnSpc>
                <a:spcPts val="4001"/>
              </a:lnSpc>
            </a:pPr>
            <a:r>
              <a:rPr lang="en-US" sz="2299" dirty="0">
                <a:solidFill>
                  <a:srgbClr val="000000"/>
                </a:solidFill>
                <a:latin typeface="Old Standard"/>
              </a:rPr>
              <a:t>DIVERSES STRATÉGIES DE NARRATION OÙ SE CROISENT FICTION ET DOCUMENTAIRE SONT UTILISÉES PAR L'ARTISTE QUI CRÉE DES PAYSAGES D'ÉMOTIONS FAISANT ÉCHO </a:t>
            </a:r>
          </a:p>
          <a:p>
            <a:pPr algn="ctr">
              <a:lnSpc>
                <a:spcPts val="4001"/>
              </a:lnSpc>
            </a:pPr>
            <a:r>
              <a:rPr lang="en-US" sz="22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299" dirty="0">
                <a:solidFill>
                  <a:srgbClr val="000000"/>
                </a:solidFill>
                <a:latin typeface="Old Standard"/>
              </a:rPr>
              <a:t> L’IDÉE DU DÉPLACEMENT.</a:t>
            </a:r>
          </a:p>
          <a:p>
            <a:pPr algn="ctr">
              <a:lnSpc>
                <a:spcPts val="3654"/>
              </a:lnSpc>
            </a:pPr>
            <a:endParaRPr lang="en-US" sz="2299" dirty="0">
              <a:solidFill>
                <a:srgbClr val="000000"/>
              </a:solidFill>
              <a:latin typeface="Old Standar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5400000">
            <a:off x="-5750023" y="5065338"/>
            <a:ext cx="12213771" cy="281918"/>
            <a:chOff x="0" y="0"/>
            <a:chExt cx="14423831" cy="332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>
            <p:custDataLst>
              <p:tags r:id="rId2"/>
            </p:custDataLst>
          </p:nvPr>
        </p:nvSpPr>
        <p:spPr>
          <a:xfrm>
            <a:off x="4199446" y="-230510"/>
            <a:ext cx="3766267" cy="2577539"/>
          </a:xfrm>
          <a:custGeom>
            <a:avLst/>
            <a:gdLst/>
            <a:ahLst/>
            <a:cxnLst/>
            <a:rect l="l" t="t" r="r" b="b"/>
            <a:pathLst>
              <a:path w="3766267" h="2577539">
                <a:moveTo>
                  <a:pt x="0" y="0"/>
                </a:moveTo>
                <a:lnTo>
                  <a:pt x="3766267" y="0"/>
                </a:lnTo>
                <a:lnTo>
                  <a:pt x="3766267" y="2577539"/>
                </a:lnTo>
                <a:lnTo>
                  <a:pt x="0" y="257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834139" y="1976510"/>
            <a:ext cx="1651037" cy="1768846"/>
            <a:chOff x="0" y="0"/>
            <a:chExt cx="2456180" cy="2631440"/>
          </a:xfrm>
        </p:grpSpPr>
        <p:sp>
          <p:nvSpPr>
            <p:cNvPr id="8" name="Freeform 8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1" y="913130"/>
                  </a:cubicBezTo>
                  <a:cubicBezTo>
                    <a:pt x="2288541" y="916940"/>
                    <a:pt x="2303781" y="920750"/>
                    <a:pt x="2320291" y="924560"/>
                  </a:cubicBezTo>
                  <a:lnTo>
                    <a:pt x="2368551" y="937260"/>
                  </a:lnTo>
                  <a:cubicBezTo>
                    <a:pt x="2400301" y="944880"/>
                    <a:pt x="2433321" y="952500"/>
                    <a:pt x="2466341" y="957580"/>
                  </a:cubicBezTo>
                  <a:cubicBezTo>
                    <a:pt x="2435861" y="942340"/>
                    <a:pt x="2410461" y="927100"/>
                    <a:pt x="2383791" y="913130"/>
                  </a:cubicBezTo>
                  <a:cubicBezTo>
                    <a:pt x="2371091" y="906780"/>
                    <a:pt x="2357121" y="900430"/>
                    <a:pt x="2343151" y="895350"/>
                  </a:cubicBezTo>
                  <a:cubicBezTo>
                    <a:pt x="2329181" y="890270"/>
                    <a:pt x="2312671" y="887730"/>
                    <a:pt x="2296161" y="885190"/>
                  </a:cubicBezTo>
                  <a:cubicBezTo>
                    <a:pt x="2298701" y="875030"/>
                    <a:pt x="2305051" y="853440"/>
                    <a:pt x="2288541" y="849630"/>
                  </a:cubicBezTo>
                  <a:cubicBezTo>
                    <a:pt x="2264411" y="840740"/>
                    <a:pt x="2239011" y="833120"/>
                    <a:pt x="2213611" y="826770"/>
                  </a:cubicBezTo>
                  <a:cubicBezTo>
                    <a:pt x="2188211" y="820420"/>
                    <a:pt x="2162811" y="815340"/>
                    <a:pt x="2138681" y="810260"/>
                  </a:cubicBezTo>
                  <a:cubicBezTo>
                    <a:pt x="2114551" y="803910"/>
                    <a:pt x="2092961" y="797560"/>
                    <a:pt x="2075181" y="789940"/>
                  </a:cubicBezTo>
                  <a:cubicBezTo>
                    <a:pt x="2056131" y="781050"/>
                    <a:pt x="2040891" y="772160"/>
                    <a:pt x="2030731" y="759460"/>
                  </a:cubicBezTo>
                  <a:cubicBezTo>
                    <a:pt x="2015491" y="745490"/>
                    <a:pt x="2005331" y="711200"/>
                    <a:pt x="1954531" y="702310"/>
                  </a:cubicBezTo>
                  <a:lnTo>
                    <a:pt x="2005331" y="711200"/>
                  </a:lnTo>
                  <a:cubicBezTo>
                    <a:pt x="2006601" y="701040"/>
                    <a:pt x="2010411" y="679450"/>
                    <a:pt x="2010411" y="679450"/>
                  </a:cubicBezTo>
                  <a:cubicBezTo>
                    <a:pt x="1944371" y="655320"/>
                    <a:pt x="1859281" y="633730"/>
                    <a:pt x="1790701" y="614680"/>
                  </a:cubicBezTo>
                  <a:cubicBezTo>
                    <a:pt x="1790701" y="614680"/>
                    <a:pt x="1793241" y="593090"/>
                    <a:pt x="1794511" y="582930"/>
                  </a:cubicBezTo>
                  <a:lnTo>
                    <a:pt x="1758951" y="579120"/>
                  </a:lnTo>
                  <a:cubicBezTo>
                    <a:pt x="1752601" y="558800"/>
                    <a:pt x="1758951" y="546100"/>
                    <a:pt x="1774191" y="538480"/>
                  </a:cubicBezTo>
                  <a:cubicBezTo>
                    <a:pt x="1781811" y="534670"/>
                    <a:pt x="1791971" y="530860"/>
                    <a:pt x="1803401" y="529590"/>
                  </a:cubicBezTo>
                  <a:cubicBezTo>
                    <a:pt x="1814831" y="528320"/>
                    <a:pt x="1828801" y="527050"/>
                    <a:pt x="1842771" y="527050"/>
                  </a:cubicBezTo>
                  <a:cubicBezTo>
                    <a:pt x="1870711" y="527050"/>
                    <a:pt x="1903731" y="529590"/>
                    <a:pt x="1934211" y="530860"/>
                  </a:cubicBezTo>
                  <a:cubicBezTo>
                    <a:pt x="1941831" y="530860"/>
                    <a:pt x="1949451" y="532130"/>
                    <a:pt x="1957071" y="532130"/>
                  </a:cubicBezTo>
                  <a:cubicBezTo>
                    <a:pt x="1964691" y="533400"/>
                    <a:pt x="1971041" y="533400"/>
                    <a:pt x="1978661" y="534670"/>
                  </a:cubicBezTo>
                  <a:cubicBezTo>
                    <a:pt x="1992631" y="535940"/>
                    <a:pt x="2005331" y="537210"/>
                    <a:pt x="2016761" y="538480"/>
                  </a:cubicBezTo>
                  <a:cubicBezTo>
                    <a:pt x="2018031" y="528320"/>
                    <a:pt x="2021841" y="506730"/>
                    <a:pt x="2024381" y="495300"/>
                  </a:cubicBezTo>
                  <a:lnTo>
                    <a:pt x="1988821" y="488950"/>
                  </a:lnTo>
                  <a:lnTo>
                    <a:pt x="1992631" y="467360"/>
                  </a:lnTo>
                  <a:cubicBezTo>
                    <a:pt x="2019301" y="472440"/>
                    <a:pt x="2045971" y="476250"/>
                    <a:pt x="2071371" y="481330"/>
                  </a:cubicBezTo>
                  <a:cubicBezTo>
                    <a:pt x="2096771" y="486410"/>
                    <a:pt x="2122171" y="490220"/>
                    <a:pt x="2146301" y="495300"/>
                  </a:cubicBezTo>
                  <a:cubicBezTo>
                    <a:pt x="2170431" y="500380"/>
                    <a:pt x="2195831" y="505460"/>
                    <a:pt x="2221231" y="511810"/>
                  </a:cubicBezTo>
                  <a:cubicBezTo>
                    <a:pt x="2231391" y="514350"/>
                    <a:pt x="2241551" y="516890"/>
                    <a:pt x="2252981" y="518160"/>
                  </a:cubicBezTo>
                  <a:cubicBezTo>
                    <a:pt x="2242821" y="515620"/>
                    <a:pt x="2233931" y="514350"/>
                    <a:pt x="2227581" y="513080"/>
                  </a:cubicBezTo>
                  <a:cubicBezTo>
                    <a:pt x="2230121" y="502920"/>
                    <a:pt x="2232660" y="491490"/>
                    <a:pt x="2214881" y="487680"/>
                  </a:cubicBezTo>
                  <a:cubicBezTo>
                    <a:pt x="2232660" y="491490"/>
                    <a:pt x="2251710" y="496570"/>
                    <a:pt x="2272031" y="501650"/>
                  </a:cubicBezTo>
                  <a:cubicBezTo>
                    <a:pt x="2291081" y="506730"/>
                    <a:pt x="2311401" y="513080"/>
                    <a:pt x="2331721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1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1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1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1"/>
                    <a:pt x="66040" y="2477771"/>
                    <a:pt x="77470" y="2477771"/>
                  </a:cubicBezTo>
                  <a:cubicBezTo>
                    <a:pt x="64770" y="2476500"/>
                    <a:pt x="52070" y="2476500"/>
                    <a:pt x="39370" y="2475231"/>
                  </a:cubicBezTo>
                  <a:cubicBezTo>
                    <a:pt x="41910" y="2481581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1"/>
                  </a:cubicBezTo>
                  <a:cubicBezTo>
                    <a:pt x="66040" y="2503171"/>
                    <a:pt x="58420" y="2501900"/>
                    <a:pt x="49530" y="2501900"/>
                  </a:cubicBezTo>
                  <a:cubicBezTo>
                    <a:pt x="55880" y="2515871"/>
                    <a:pt x="63500" y="2528571"/>
                    <a:pt x="71120" y="2541271"/>
                  </a:cubicBezTo>
                  <a:cubicBezTo>
                    <a:pt x="101600" y="2567941"/>
                    <a:pt x="130810" y="2607310"/>
                    <a:pt x="147320" y="2608581"/>
                  </a:cubicBezTo>
                  <a:cubicBezTo>
                    <a:pt x="280670" y="2627631"/>
                    <a:pt x="414020" y="2641601"/>
                    <a:pt x="547370" y="2645410"/>
                  </a:cubicBezTo>
                  <a:cubicBezTo>
                    <a:pt x="547370" y="2630171"/>
                    <a:pt x="541020" y="2614931"/>
                    <a:pt x="551180" y="2607310"/>
                  </a:cubicBezTo>
                  <a:cubicBezTo>
                    <a:pt x="585470" y="2593340"/>
                    <a:pt x="613410" y="2644140"/>
                    <a:pt x="648970" y="2630171"/>
                  </a:cubicBezTo>
                  <a:cubicBezTo>
                    <a:pt x="650240" y="2621281"/>
                    <a:pt x="650240" y="2613660"/>
                    <a:pt x="651510" y="2604771"/>
                  </a:cubicBezTo>
                  <a:cubicBezTo>
                    <a:pt x="678180" y="2614931"/>
                    <a:pt x="706120" y="2628900"/>
                    <a:pt x="735330" y="2640331"/>
                  </a:cubicBezTo>
                  <a:cubicBezTo>
                    <a:pt x="787400" y="2636521"/>
                    <a:pt x="840740" y="2631441"/>
                    <a:pt x="892810" y="2622551"/>
                  </a:cubicBezTo>
                  <a:cubicBezTo>
                    <a:pt x="891540" y="2613661"/>
                    <a:pt x="890270" y="2604771"/>
                    <a:pt x="896620" y="2602231"/>
                  </a:cubicBezTo>
                  <a:cubicBezTo>
                    <a:pt x="918210" y="2595881"/>
                    <a:pt x="948690" y="2604771"/>
                    <a:pt x="979170" y="2607310"/>
                  </a:cubicBezTo>
                  <a:cubicBezTo>
                    <a:pt x="984250" y="2606040"/>
                    <a:pt x="988060" y="2604771"/>
                    <a:pt x="993140" y="2603500"/>
                  </a:cubicBezTo>
                  <a:cubicBezTo>
                    <a:pt x="996950" y="2598421"/>
                    <a:pt x="998220" y="2589530"/>
                    <a:pt x="998220" y="2584450"/>
                  </a:cubicBezTo>
                  <a:cubicBezTo>
                    <a:pt x="1012190" y="2585721"/>
                    <a:pt x="1024890" y="2588260"/>
                    <a:pt x="1036320" y="2590800"/>
                  </a:cubicBezTo>
                  <a:cubicBezTo>
                    <a:pt x="1188720" y="2541271"/>
                    <a:pt x="1344930" y="2484121"/>
                    <a:pt x="1512570" y="2426971"/>
                  </a:cubicBezTo>
                  <a:cubicBezTo>
                    <a:pt x="1548130" y="2404110"/>
                    <a:pt x="1583690" y="2381250"/>
                    <a:pt x="1617980" y="2371091"/>
                  </a:cubicBezTo>
                  <a:cubicBezTo>
                    <a:pt x="1668780" y="2360931"/>
                    <a:pt x="1733550" y="2377441"/>
                    <a:pt x="1783080" y="2381251"/>
                  </a:cubicBezTo>
                  <a:cubicBezTo>
                    <a:pt x="1775460" y="2293621"/>
                    <a:pt x="1896110" y="2250441"/>
                    <a:pt x="1871980" y="2161541"/>
                  </a:cubicBezTo>
                  <a:cubicBezTo>
                    <a:pt x="1905000" y="2162811"/>
                    <a:pt x="1954530" y="2166621"/>
                    <a:pt x="1957070" y="2141221"/>
                  </a:cubicBezTo>
                  <a:cubicBezTo>
                    <a:pt x="1964690" y="2066291"/>
                    <a:pt x="1990090" y="1981200"/>
                    <a:pt x="2077720" y="1935481"/>
                  </a:cubicBezTo>
                  <a:cubicBezTo>
                    <a:pt x="2112010" y="1925321"/>
                    <a:pt x="2165350" y="1955801"/>
                    <a:pt x="2176780" y="1941831"/>
                  </a:cubicBezTo>
                  <a:cubicBezTo>
                    <a:pt x="2189480" y="1926591"/>
                    <a:pt x="2165350" y="1907541"/>
                    <a:pt x="2153920" y="1891031"/>
                  </a:cubicBezTo>
                  <a:cubicBezTo>
                    <a:pt x="2252980" y="1911351"/>
                    <a:pt x="2352040" y="1934210"/>
                    <a:pt x="2448560" y="1959610"/>
                  </a:cubicBezTo>
                  <a:cubicBezTo>
                    <a:pt x="2472690" y="1958340"/>
                    <a:pt x="2481580" y="1950721"/>
                    <a:pt x="2484120" y="1938021"/>
                  </a:cubicBezTo>
                  <a:cubicBezTo>
                    <a:pt x="2487930" y="1925321"/>
                    <a:pt x="2486660" y="1910081"/>
                    <a:pt x="2490470" y="1896110"/>
                  </a:cubicBezTo>
                  <a:cubicBezTo>
                    <a:pt x="2452370" y="1877060"/>
                    <a:pt x="2407920" y="1866900"/>
                    <a:pt x="2366010" y="1855471"/>
                  </a:cubicBezTo>
                  <a:close/>
                </a:path>
              </a:pathLst>
            </a:custGeom>
            <a:blipFill>
              <a:blip r:embed="rId14">
                <a:alphaModFix amt="61000"/>
              </a:blip>
              <a:stretch>
                <a:fillRect l="-30492" r="-3049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 rot="3285442">
            <a:off x="3994105" y="3345603"/>
            <a:ext cx="2666124" cy="2856364"/>
            <a:chOff x="0" y="0"/>
            <a:chExt cx="2456180" cy="2631440"/>
          </a:xfrm>
        </p:grpSpPr>
        <p:sp>
          <p:nvSpPr>
            <p:cNvPr id="10" name="Freeform 10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1" y="913130"/>
                  </a:cubicBezTo>
                  <a:cubicBezTo>
                    <a:pt x="2288541" y="916940"/>
                    <a:pt x="2303781" y="920750"/>
                    <a:pt x="2320291" y="924560"/>
                  </a:cubicBezTo>
                  <a:lnTo>
                    <a:pt x="2368551" y="937260"/>
                  </a:lnTo>
                  <a:cubicBezTo>
                    <a:pt x="2400301" y="944880"/>
                    <a:pt x="2433321" y="952500"/>
                    <a:pt x="2466341" y="957580"/>
                  </a:cubicBezTo>
                  <a:cubicBezTo>
                    <a:pt x="2435861" y="942340"/>
                    <a:pt x="2410461" y="927100"/>
                    <a:pt x="2383791" y="913130"/>
                  </a:cubicBezTo>
                  <a:cubicBezTo>
                    <a:pt x="2371091" y="906780"/>
                    <a:pt x="2357121" y="900430"/>
                    <a:pt x="2343151" y="895350"/>
                  </a:cubicBezTo>
                  <a:cubicBezTo>
                    <a:pt x="2329181" y="890270"/>
                    <a:pt x="2312671" y="887730"/>
                    <a:pt x="2296161" y="885190"/>
                  </a:cubicBezTo>
                  <a:cubicBezTo>
                    <a:pt x="2298701" y="875030"/>
                    <a:pt x="2305051" y="853440"/>
                    <a:pt x="2288541" y="849630"/>
                  </a:cubicBezTo>
                  <a:cubicBezTo>
                    <a:pt x="2264411" y="840740"/>
                    <a:pt x="2239011" y="833120"/>
                    <a:pt x="2213611" y="826770"/>
                  </a:cubicBezTo>
                  <a:cubicBezTo>
                    <a:pt x="2188211" y="820420"/>
                    <a:pt x="2162811" y="815340"/>
                    <a:pt x="2138681" y="810260"/>
                  </a:cubicBezTo>
                  <a:cubicBezTo>
                    <a:pt x="2114551" y="803910"/>
                    <a:pt x="2092961" y="797560"/>
                    <a:pt x="2075181" y="789940"/>
                  </a:cubicBezTo>
                  <a:cubicBezTo>
                    <a:pt x="2056131" y="781050"/>
                    <a:pt x="2040891" y="772160"/>
                    <a:pt x="2030731" y="759460"/>
                  </a:cubicBezTo>
                  <a:cubicBezTo>
                    <a:pt x="2015491" y="745490"/>
                    <a:pt x="2005331" y="711200"/>
                    <a:pt x="1954531" y="702310"/>
                  </a:cubicBezTo>
                  <a:lnTo>
                    <a:pt x="2005331" y="711200"/>
                  </a:lnTo>
                  <a:cubicBezTo>
                    <a:pt x="2006601" y="701040"/>
                    <a:pt x="2010411" y="679450"/>
                    <a:pt x="2010411" y="679450"/>
                  </a:cubicBezTo>
                  <a:cubicBezTo>
                    <a:pt x="1944371" y="655320"/>
                    <a:pt x="1859281" y="633730"/>
                    <a:pt x="1790701" y="614680"/>
                  </a:cubicBezTo>
                  <a:cubicBezTo>
                    <a:pt x="1790701" y="614680"/>
                    <a:pt x="1793241" y="593090"/>
                    <a:pt x="1794511" y="582930"/>
                  </a:cubicBezTo>
                  <a:lnTo>
                    <a:pt x="1758951" y="579120"/>
                  </a:lnTo>
                  <a:cubicBezTo>
                    <a:pt x="1752601" y="558800"/>
                    <a:pt x="1758951" y="546100"/>
                    <a:pt x="1774191" y="538480"/>
                  </a:cubicBezTo>
                  <a:cubicBezTo>
                    <a:pt x="1781811" y="534670"/>
                    <a:pt x="1791971" y="530860"/>
                    <a:pt x="1803401" y="529590"/>
                  </a:cubicBezTo>
                  <a:cubicBezTo>
                    <a:pt x="1814831" y="528320"/>
                    <a:pt x="1828801" y="527050"/>
                    <a:pt x="1842771" y="527050"/>
                  </a:cubicBezTo>
                  <a:cubicBezTo>
                    <a:pt x="1870711" y="527050"/>
                    <a:pt x="1903731" y="529590"/>
                    <a:pt x="1934211" y="530860"/>
                  </a:cubicBezTo>
                  <a:cubicBezTo>
                    <a:pt x="1941831" y="530860"/>
                    <a:pt x="1949451" y="532130"/>
                    <a:pt x="1957071" y="532130"/>
                  </a:cubicBezTo>
                  <a:cubicBezTo>
                    <a:pt x="1964691" y="533400"/>
                    <a:pt x="1971041" y="533400"/>
                    <a:pt x="1978661" y="534670"/>
                  </a:cubicBezTo>
                  <a:cubicBezTo>
                    <a:pt x="1992631" y="535940"/>
                    <a:pt x="2005331" y="537210"/>
                    <a:pt x="2016761" y="538480"/>
                  </a:cubicBezTo>
                  <a:cubicBezTo>
                    <a:pt x="2018031" y="528320"/>
                    <a:pt x="2021841" y="506730"/>
                    <a:pt x="2024381" y="495300"/>
                  </a:cubicBezTo>
                  <a:lnTo>
                    <a:pt x="1988821" y="488950"/>
                  </a:lnTo>
                  <a:lnTo>
                    <a:pt x="1992631" y="467360"/>
                  </a:lnTo>
                  <a:cubicBezTo>
                    <a:pt x="2019301" y="472440"/>
                    <a:pt x="2045971" y="476250"/>
                    <a:pt x="2071371" y="481330"/>
                  </a:cubicBezTo>
                  <a:cubicBezTo>
                    <a:pt x="2096771" y="486410"/>
                    <a:pt x="2122171" y="490220"/>
                    <a:pt x="2146301" y="495300"/>
                  </a:cubicBezTo>
                  <a:cubicBezTo>
                    <a:pt x="2170431" y="500380"/>
                    <a:pt x="2195831" y="505460"/>
                    <a:pt x="2221231" y="511810"/>
                  </a:cubicBezTo>
                  <a:cubicBezTo>
                    <a:pt x="2231391" y="514350"/>
                    <a:pt x="2241551" y="516890"/>
                    <a:pt x="2252981" y="518160"/>
                  </a:cubicBezTo>
                  <a:cubicBezTo>
                    <a:pt x="2242821" y="515620"/>
                    <a:pt x="2233931" y="514350"/>
                    <a:pt x="2227581" y="513080"/>
                  </a:cubicBezTo>
                  <a:cubicBezTo>
                    <a:pt x="2230121" y="502920"/>
                    <a:pt x="2232660" y="491490"/>
                    <a:pt x="2214881" y="487680"/>
                  </a:cubicBezTo>
                  <a:cubicBezTo>
                    <a:pt x="2232660" y="491490"/>
                    <a:pt x="2251710" y="496570"/>
                    <a:pt x="2272031" y="501650"/>
                  </a:cubicBezTo>
                  <a:cubicBezTo>
                    <a:pt x="2291081" y="506730"/>
                    <a:pt x="2311401" y="513080"/>
                    <a:pt x="2331721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1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1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1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1"/>
                    <a:pt x="66040" y="2477771"/>
                    <a:pt x="77470" y="2477771"/>
                  </a:cubicBezTo>
                  <a:cubicBezTo>
                    <a:pt x="64770" y="2476500"/>
                    <a:pt x="52070" y="2476500"/>
                    <a:pt x="39370" y="2475231"/>
                  </a:cubicBezTo>
                  <a:cubicBezTo>
                    <a:pt x="41910" y="2481581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1"/>
                  </a:cubicBezTo>
                  <a:cubicBezTo>
                    <a:pt x="66040" y="2503171"/>
                    <a:pt x="58420" y="2501900"/>
                    <a:pt x="49530" y="2501900"/>
                  </a:cubicBezTo>
                  <a:cubicBezTo>
                    <a:pt x="55880" y="2515871"/>
                    <a:pt x="63500" y="2528571"/>
                    <a:pt x="71120" y="2541271"/>
                  </a:cubicBezTo>
                  <a:cubicBezTo>
                    <a:pt x="101600" y="2567941"/>
                    <a:pt x="130810" y="2607310"/>
                    <a:pt x="147320" y="2608581"/>
                  </a:cubicBezTo>
                  <a:cubicBezTo>
                    <a:pt x="280670" y="2627631"/>
                    <a:pt x="414020" y="2641601"/>
                    <a:pt x="547370" y="2645410"/>
                  </a:cubicBezTo>
                  <a:cubicBezTo>
                    <a:pt x="547370" y="2630171"/>
                    <a:pt x="541020" y="2614931"/>
                    <a:pt x="551180" y="2607310"/>
                  </a:cubicBezTo>
                  <a:cubicBezTo>
                    <a:pt x="585470" y="2593340"/>
                    <a:pt x="613410" y="2644140"/>
                    <a:pt x="648970" y="2630171"/>
                  </a:cubicBezTo>
                  <a:cubicBezTo>
                    <a:pt x="650240" y="2621281"/>
                    <a:pt x="650240" y="2613660"/>
                    <a:pt x="651510" y="2604771"/>
                  </a:cubicBezTo>
                  <a:cubicBezTo>
                    <a:pt x="678180" y="2614931"/>
                    <a:pt x="706120" y="2628900"/>
                    <a:pt x="735330" y="2640331"/>
                  </a:cubicBezTo>
                  <a:cubicBezTo>
                    <a:pt x="787400" y="2636521"/>
                    <a:pt x="840740" y="2631441"/>
                    <a:pt x="892810" y="2622551"/>
                  </a:cubicBezTo>
                  <a:cubicBezTo>
                    <a:pt x="891540" y="2613661"/>
                    <a:pt x="890270" y="2604771"/>
                    <a:pt x="896620" y="2602231"/>
                  </a:cubicBezTo>
                  <a:cubicBezTo>
                    <a:pt x="918210" y="2595881"/>
                    <a:pt x="948690" y="2604771"/>
                    <a:pt x="979170" y="2607310"/>
                  </a:cubicBezTo>
                  <a:cubicBezTo>
                    <a:pt x="984250" y="2606040"/>
                    <a:pt x="988060" y="2604771"/>
                    <a:pt x="993140" y="2603500"/>
                  </a:cubicBezTo>
                  <a:cubicBezTo>
                    <a:pt x="996950" y="2598421"/>
                    <a:pt x="998220" y="2589530"/>
                    <a:pt x="998220" y="2584450"/>
                  </a:cubicBezTo>
                  <a:cubicBezTo>
                    <a:pt x="1012190" y="2585721"/>
                    <a:pt x="1024890" y="2588260"/>
                    <a:pt x="1036320" y="2590800"/>
                  </a:cubicBezTo>
                  <a:cubicBezTo>
                    <a:pt x="1188720" y="2541271"/>
                    <a:pt x="1344930" y="2484121"/>
                    <a:pt x="1512570" y="2426971"/>
                  </a:cubicBezTo>
                  <a:cubicBezTo>
                    <a:pt x="1548130" y="2404110"/>
                    <a:pt x="1583690" y="2381250"/>
                    <a:pt x="1617980" y="2371091"/>
                  </a:cubicBezTo>
                  <a:cubicBezTo>
                    <a:pt x="1668780" y="2360931"/>
                    <a:pt x="1733550" y="2377441"/>
                    <a:pt x="1783080" y="2381251"/>
                  </a:cubicBezTo>
                  <a:cubicBezTo>
                    <a:pt x="1775460" y="2293621"/>
                    <a:pt x="1896110" y="2250441"/>
                    <a:pt x="1871980" y="2161541"/>
                  </a:cubicBezTo>
                  <a:cubicBezTo>
                    <a:pt x="1905000" y="2162811"/>
                    <a:pt x="1954530" y="2166621"/>
                    <a:pt x="1957070" y="2141221"/>
                  </a:cubicBezTo>
                  <a:cubicBezTo>
                    <a:pt x="1964690" y="2066291"/>
                    <a:pt x="1990090" y="1981200"/>
                    <a:pt x="2077720" y="1935481"/>
                  </a:cubicBezTo>
                  <a:cubicBezTo>
                    <a:pt x="2112010" y="1925321"/>
                    <a:pt x="2165350" y="1955801"/>
                    <a:pt x="2176780" y="1941831"/>
                  </a:cubicBezTo>
                  <a:cubicBezTo>
                    <a:pt x="2189480" y="1926591"/>
                    <a:pt x="2165350" y="1907541"/>
                    <a:pt x="2153920" y="1891031"/>
                  </a:cubicBezTo>
                  <a:cubicBezTo>
                    <a:pt x="2252980" y="1911351"/>
                    <a:pt x="2352040" y="1934210"/>
                    <a:pt x="2448560" y="1959610"/>
                  </a:cubicBezTo>
                  <a:cubicBezTo>
                    <a:pt x="2472690" y="1958340"/>
                    <a:pt x="2481580" y="1950721"/>
                    <a:pt x="2484120" y="1938021"/>
                  </a:cubicBezTo>
                  <a:cubicBezTo>
                    <a:pt x="2487930" y="1925321"/>
                    <a:pt x="2486660" y="1910081"/>
                    <a:pt x="2490470" y="1896110"/>
                  </a:cubicBezTo>
                  <a:cubicBezTo>
                    <a:pt x="2452370" y="1877060"/>
                    <a:pt x="2407920" y="1866900"/>
                    <a:pt x="2366010" y="1855471"/>
                  </a:cubicBezTo>
                  <a:close/>
                </a:path>
              </a:pathLst>
            </a:custGeom>
            <a:blipFill>
              <a:blip r:embed="rId14"/>
              <a:stretch>
                <a:fillRect l="-30492" r="-3049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Freeform 11"/>
          <p:cNvSpPr/>
          <p:nvPr>
            <p:custDataLst>
              <p:tags r:id="rId5"/>
            </p:custDataLst>
          </p:nvPr>
        </p:nvSpPr>
        <p:spPr>
          <a:xfrm>
            <a:off x="-720833" y="7225286"/>
            <a:ext cx="6048000" cy="4539780"/>
          </a:xfrm>
          <a:custGeom>
            <a:avLst/>
            <a:gdLst/>
            <a:ahLst/>
            <a:cxnLst/>
            <a:rect l="l" t="t" r="r" b="b"/>
            <a:pathLst>
              <a:path w="6048000" h="4539780">
                <a:moveTo>
                  <a:pt x="0" y="0"/>
                </a:moveTo>
                <a:lnTo>
                  <a:pt x="6048000" y="0"/>
                </a:lnTo>
                <a:lnTo>
                  <a:pt x="6048000" y="4539780"/>
                </a:lnTo>
                <a:lnTo>
                  <a:pt x="0" y="45397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>
            <p:custDataLst>
              <p:tags r:id="rId6"/>
            </p:custDataLst>
          </p:nvPr>
        </p:nvSpPr>
        <p:spPr>
          <a:xfrm>
            <a:off x="1736652" y="-5323809"/>
            <a:ext cx="4575902" cy="9069166"/>
          </a:xfrm>
          <a:custGeom>
            <a:avLst/>
            <a:gdLst/>
            <a:ahLst/>
            <a:cxnLst/>
            <a:rect l="l" t="t" r="r" b="b"/>
            <a:pathLst>
              <a:path w="4575902" h="9069166">
                <a:moveTo>
                  <a:pt x="0" y="0"/>
                </a:moveTo>
                <a:lnTo>
                  <a:pt x="4575902" y="0"/>
                </a:lnTo>
                <a:lnTo>
                  <a:pt x="4575902" y="9069166"/>
                </a:lnTo>
                <a:lnTo>
                  <a:pt x="0" y="90691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2000"/>
            </a:blip>
            <a:stretch>
              <a:fillRect r="-3217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487677" y="203169"/>
            <a:ext cx="6564357" cy="126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2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Projet collectif </a:t>
            </a:r>
          </a:p>
          <a:p>
            <a:pPr>
              <a:lnSpc>
                <a:spcPts val="4602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4e volet</a:t>
            </a:r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475497" y="736561"/>
            <a:ext cx="5638800" cy="1340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8"/>
              </a:lnSpc>
            </a:pPr>
            <a:endParaRPr/>
          </a:p>
          <a:p>
            <a:pPr>
              <a:lnSpc>
                <a:spcPts val="7633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Les coquilles de mots</a:t>
            </a:r>
          </a:p>
        </p:txBody>
      </p:sp>
      <p:grpSp>
        <p:nvGrpSpPr>
          <p:cNvPr id="16" name="Group 16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3248167" y="3390210"/>
            <a:ext cx="4158000" cy="3632174"/>
            <a:chOff x="0" y="0"/>
            <a:chExt cx="5975350" cy="5219700"/>
          </a:xfrm>
        </p:grpSpPr>
        <p:sp>
          <p:nvSpPr>
            <p:cNvPr id="17" name="Freeform 17"/>
            <p:cNvSpPr/>
            <p:nvPr/>
          </p:nvSpPr>
          <p:spPr>
            <a:xfrm>
              <a:off x="-519430" y="-910590"/>
              <a:ext cx="7381240" cy="6188710"/>
            </a:xfrm>
            <a:custGeom>
              <a:avLst/>
              <a:gdLst/>
              <a:ahLst/>
              <a:cxnLst/>
              <a:rect l="l" t="t" r="r" b="b"/>
              <a:pathLst>
                <a:path w="7381240" h="6188710">
                  <a:moveTo>
                    <a:pt x="2861310" y="5034280"/>
                  </a:moveTo>
                  <a:cubicBezTo>
                    <a:pt x="4353560" y="5034280"/>
                    <a:pt x="3549650" y="6188710"/>
                    <a:pt x="5092700" y="6121400"/>
                  </a:cubicBezTo>
                  <a:cubicBezTo>
                    <a:pt x="6408420" y="6064250"/>
                    <a:pt x="7381240" y="3489960"/>
                    <a:pt x="5207000" y="2288540"/>
                  </a:cubicBezTo>
                  <a:cubicBezTo>
                    <a:pt x="3470910" y="1328420"/>
                    <a:pt x="629920" y="0"/>
                    <a:pt x="1029970" y="1830070"/>
                  </a:cubicBezTo>
                  <a:cubicBezTo>
                    <a:pt x="1430020" y="3660140"/>
                    <a:pt x="0" y="4232910"/>
                    <a:pt x="744220" y="5205730"/>
                  </a:cubicBezTo>
                  <a:cubicBezTo>
                    <a:pt x="1488440" y="6178550"/>
                    <a:pt x="1544320" y="5034280"/>
                    <a:pt x="2861310" y="5034280"/>
                  </a:cubicBezTo>
                  <a:close/>
                </a:path>
              </a:pathLst>
            </a:custGeom>
            <a:blipFill>
              <a:blip r:embed="rId14">
                <a:alphaModFix amt="42000"/>
              </a:blip>
              <a:stretch>
                <a:fillRect l="-15471" r="-1547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TextBox 18"/>
          <p:cNvSpPr txBox="1"/>
          <p:nvPr>
            <p:custDataLst>
              <p:tags r:id="rId10"/>
            </p:custDataLst>
          </p:nvPr>
        </p:nvSpPr>
        <p:spPr>
          <a:xfrm>
            <a:off x="487677" y="2585212"/>
            <a:ext cx="3960540" cy="7353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5113" indent="-265113"/>
            <a:r>
              <a:rPr lang="en-US" sz="2800" dirty="0">
                <a:solidFill>
                  <a:schemeClr val="bg1"/>
                </a:solidFill>
                <a:latin typeface="Old Standard"/>
              </a:rPr>
              <a:t>•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Réaliser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un moulage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négatif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avec de la pâte de papier à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partir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du moulage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positif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du bas-relief,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réalisé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au 3e volet.</a:t>
            </a:r>
          </a:p>
          <a:p>
            <a:pPr marL="265113" indent="-265113"/>
            <a:r>
              <a:rPr lang="en-US" sz="2400" dirty="0">
                <a:solidFill>
                  <a:schemeClr val="bg1"/>
                </a:solidFill>
                <a:latin typeface="Old Standard"/>
              </a:rPr>
              <a:t>•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Sécher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/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Démouler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.</a:t>
            </a:r>
          </a:p>
          <a:p>
            <a:pPr marL="265113" indent="-265113"/>
            <a:r>
              <a:rPr lang="en-US" sz="2400" dirty="0">
                <a:solidFill>
                  <a:schemeClr val="bg1"/>
                </a:solidFill>
                <a:latin typeface="Old Standard"/>
              </a:rPr>
              <a:t>•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Déchirer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un morceau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ondulé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sur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lequel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sera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collée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 la phrase  </a:t>
            </a:r>
            <a:r>
              <a:rPr lang="en-US" sz="2499" dirty="0" err="1">
                <a:solidFill>
                  <a:srgbClr val="FFFFFF"/>
                </a:solidFill>
                <a:latin typeface="Old Standard"/>
              </a:rPr>
              <a:t>sélectionnée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.</a:t>
            </a:r>
          </a:p>
          <a:p>
            <a:endParaRPr lang="en-US" sz="2499" i="1" dirty="0">
              <a:solidFill>
                <a:srgbClr val="FFFFFF"/>
              </a:solidFill>
              <a:latin typeface="Old Standard"/>
            </a:endParaRPr>
          </a:p>
          <a:p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Cette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pièce sera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suspendue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avec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d'autres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au-dessus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d'une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installation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réalisée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à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partir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des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pièces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de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plâtre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499" dirty="0">
                <a:solidFill>
                  <a:srgbClr val="FFFFFF"/>
                </a:solidFill>
                <a:latin typeface="Old Standard"/>
              </a:rPr>
              <a:t>(3e volet).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Choisir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cette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pièce en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fonction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de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sa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forme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intéressante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. </a:t>
            </a:r>
            <a:r>
              <a:rPr lang="en-US" sz="2499" i="1" dirty="0" err="1">
                <a:solidFill>
                  <a:srgbClr val="FFFFFF"/>
                </a:solidFill>
                <a:latin typeface="Old Standard"/>
              </a:rPr>
              <a:t>Grosseur</a:t>
            </a:r>
            <a:r>
              <a:rPr lang="en-US" sz="2499" i="1" dirty="0">
                <a:solidFill>
                  <a:srgbClr val="FFFFFF"/>
                </a:solidFill>
                <a:latin typeface="Old Standard"/>
              </a:rPr>
              <a:t> de la main.</a:t>
            </a:r>
          </a:p>
        </p:txBody>
      </p:sp>
      <p:sp>
        <p:nvSpPr>
          <p:cNvPr id="19" name="TextBox 19"/>
          <p:cNvSpPr txBox="1"/>
          <p:nvPr>
            <p:custDataLst>
              <p:tags r:id="rId11"/>
            </p:custDataLst>
          </p:nvPr>
        </p:nvSpPr>
        <p:spPr>
          <a:xfrm>
            <a:off x="4420149" y="2315557"/>
            <a:ext cx="2953665" cy="800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75"/>
              </a:lnSpc>
            </a:pPr>
            <a:r>
              <a:rPr lang="en-US" sz="2500" b="1" u="sng" dirty="0" err="1">
                <a:solidFill>
                  <a:srgbClr val="000000"/>
                </a:solidFill>
                <a:latin typeface="Old Standard"/>
              </a:rPr>
              <a:t>Matériaux</a:t>
            </a:r>
            <a:endParaRPr lang="en-US" sz="2500" b="1" u="sng" dirty="0">
              <a:solidFill>
                <a:srgbClr val="000000"/>
              </a:solidFill>
              <a:latin typeface="Old Standard"/>
            </a:endParaRPr>
          </a:p>
          <a:p>
            <a:pPr algn="r">
              <a:lnSpc>
                <a:spcPts val="3275"/>
              </a:lnSpc>
            </a:pPr>
            <a:r>
              <a:rPr lang="en-US" sz="2000" dirty="0">
                <a:solidFill>
                  <a:srgbClr val="000000"/>
                </a:solidFill>
                <a:latin typeface="Old Standard"/>
              </a:rPr>
              <a:t>•Sables </a:t>
            </a: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variés</a:t>
            </a:r>
            <a:r>
              <a:rPr lang="en-US" sz="2000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275"/>
              </a:lnSpc>
            </a:pP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naturels</a:t>
            </a:r>
            <a:r>
              <a:rPr lang="en-US" sz="2000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275"/>
              </a:lnSpc>
            </a:pPr>
            <a:r>
              <a:rPr lang="en-US" sz="2000" dirty="0">
                <a:solidFill>
                  <a:srgbClr val="000000"/>
                </a:solidFill>
                <a:latin typeface="Old Standard"/>
              </a:rPr>
              <a:t>• Pâte de papier</a:t>
            </a:r>
          </a:p>
          <a:p>
            <a:pPr algn="r">
              <a:lnSpc>
                <a:spcPts val="3275"/>
              </a:lnSpc>
            </a:pPr>
            <a:r>
              <a:rPr lang="en-US" sz="2000" dirty="0">
                <a:solidFill>
                  <a:srgbClr val="000000"/>
                </a:solidFill>
                <a:latin typeface="Old Standard"/>
              </a:rPr>
              <a:t>• Colle à papier mâché</a:t>
            </a:r>
          </a:p>
          <a:p>
            <a:pPr algn="r">
              <a:lnSpc>
                <a:spcPts val="3275"/>
              </a:lnSpc>
            </a:pPr>
            <a:r>
              <a:rPr lang="en-US" sz="2000" dirty="0">
                <a:solidFill>
                  <a:srgbClr val="000000"/>
                </a:solidFill>
                <a:latin typeface="Old Standard"/>
              </a:rPr>
              <a:t>• </a:t>
            </a: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Récipients</a:t>
            </a:r>
            <a:endParaRPr lang="en-US" sz="2000" dirty="0">
              <a:solidFill>
                <a:srgbClr val="000000"/>
              </a:solidFill>
              <a:latin typeface="Old Standard"/>
            </a:endParaRPr>
          </a:p>
          <a:p>
            <a:pPr algn="r">
              <a:lnSpc>
                <a:spcPts val="3275"/>
              </a:lnSpc>
            </a:pPr>
            <a:r>
              <a:rPr lang="en-US" sz="2000" dirty="0">
                <a:solidFill>
                  <a:srgbClr val="000000"/>
                </a:solidFill>
                <a:latin typeface="Old Standard"/>
              </a:rPr>
              <a:t>• </a:t>
            </a: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Cuillères</a:t>
            </a:r>
            <a:r>
              <a:rPr lang="en-US" sz="2000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bois</a:t>
            </a:r>
            <a:r>
              <a:rPr lang="en-US" sz="2000" dirty="0">
                <a:solidFill>
                  <a:srgbClr val="000000"/>
                </a:solidFill>
                <a:latin typeface="Old Standard"/>
              </a:rPr>
              <a:t> et </a:t>
            </a: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spatules</a:t>
            </a:r>
            <a:endParaRPr lang="en-US" sz="2000" dirty="0">
              <a:solidFill>
                <a:srgbClr val="000000"/>
              </a:solidFill>
              <a:latin typeface="Old Standard"/>
            </a:endParaRPr>
          </a:p>
          <a:p>
            <a:pPr algn="r">
              <a:lnSpc>
                <a:spcPts val="3275"/>
              </a:lnSpc>
            </a:pPr>
            <a:r>
              <a:rPr lang="en-US" sz="2000" dirty="0">
                <a:solidFill>
                  <a:srgbClr val="000000"/>
                </a:solidFill>
                <a:latin typeface="Old Standard"/>
              </a:rPr>
              <a:t>• Cordes minces pour </a:t>
            </a: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suspendre</a:t>
            </a:r>
            <a:r>
              <a:rPr lang="en-US" sz="2000" dirty="0">
                <a:solidFill>
                  <a:srgbClr val="000000"/>
                </a:solidFill>
                <a:latin typeface="Old Standard"/>
              </a:rPr>
              <a:t> les coquilles. </a:t>
            </a:r>
          </a:p>
          <a:p>
            <a:pPr algn="r">
              <a:lnSpc>
                <a:spcPts val="3275"/>
              </a:lnSpc>
            </a:pPr>
            <a:r>
              <a:rPr lang="en-US" sz="2000" dirty="0">
                <a:solidFill>
                  <a:srgbClr val="000000"/>
                </a:solidFill>
                <a:latin typeface="Old Standard"/>
              </a:rPr>
              <a:t>• Une phrase </a:t>
            </a:r>
            <a:r>
              <a:rPr lang="en-US" sz="2000" dirty="0" err="1">
                <a:solidFill>
                  <a:srgbClr val="000000"/>
                </a:solidFill>
                <a:latin typeface="Old Standard"/>
              </a:rPr>
              <a:t>écrite</a:t>
            </a:r>
            <a:r>
              <a:rPr lang="en-US" sz="2000" dirty="0">
                <a:solidFill>
                  <a:srgbClr val="000000"/>
                </a:solidFill>
                <a:latin typeface="Old Standard"/>
              </a:rPr>
              <a:t> à la main sur papier;</a:t>
            </a:r>
          </a:p>
          <a:p>
            <a:pPr algn="r">
              <a:lnSpc>
                <a:spcPts val="3275"/>
              </a:lnSpc>
            </a:pP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cette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phrase </a:t>
            </a:r>
          </a:p>
          <a:p>
            <a:pPr algn="r">
              <a:lnSpc>
                <a:spcPts val="3275"/>
              </a:lnSpc>
            </a:pP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traduit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un moment </a:t>
            </a:r>
          </a:p>
          <a:p>
            <a:pPr algn="r">
              <a:lnSpc>
                <a:spcPts val="3275"/>
              </a:lnSpc>
            </a:pP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du processus </a:t>
            </a: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d'immigration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de la main </a:t>
            </a: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même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275"/>
              </a:lnSpc>
            </a:pP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de </a:t>
            </a: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celle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celui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275"/>
              </a:lnSpc>
            </a:pP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qui </a:t>
            </a: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l'a</a:t>
            </a:r>
            <a:r>
              <a:rPr lang="en-US" sz="2000" i="1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Old Standard"/>
              </a:rPr>
              <a:t>vécu</a:t>
            </a:r>
            <a:r>
              <a:rPr lang="en-US" sz="2000" dirty="0">
                <a:solidFill>
                  <a:srgbClr val="000000"/>
                </a:solidFill>
                <a:latin typeface="Old Standard"/>
              </a:rPr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950454" y="1063026"/>
            <a:ext cx="5659092" cy="3707512"/>
          </a:xfrm>
          <a:custGeom>
            <a:avLst/>
            <a:gdLst/>
            <a:ahLst/>
            <a:cxnLst/>
            <a:rect l="l" t="t" r="r" b="b"/>
            <a:pathLst>
              <a:path w="5659092" h="3707512">
                <a:moveTo>
                  <a:pt x="0" y="0"/>
                </a:moveTo>
                <a:lnTo>
                  <a:pt x="5659092" y="0"/>
                </a:lnTo>
                <a:lnTo>
                  <a:pt x="5659092" y="3707512"/>
                </a:lnTo>
                <a:lnTo>
                  <a:pt x="0" y="37075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5089999" y="6646065"/>
            <a:ext cx="2419621" cy="3300468"/>
          </a:xfrm>
          <a:custGeom>
            <a:avLst/>
            <a:gdLst/>
            <a:ahLst/>
            <a:cxnLst/>
            <a:rect l="l" t="t" r="r" b="b"/>
            <a:pathLst>
              <a:path w="2419621" h="3300468">
                <a:moveTo>
                  <a:pt x="0" y="0"/>
                </a:moveTo>
                <a:lnTo>
                  <a:pt x="2419620" y="0"/>
                </a:lnTo>
                <a:lnTo>
                  <a:pt x="2419620" y="3300468"/>
                </a:lnTo>
                <a:lnTo>
                  <a:pt x="0" y="33004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378" t="-3760" r="-11725" b="-6146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260191" y="108930"/>
            <a:ext cx="5039618" cy="80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Old Standard"/>
              </a:rPr>
              <a:t>Oeuvres d'inspiration </a:t>
            </a: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59629" y="4848648"/>
            <a:ext cx="7440741" cy="2141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099">
                <a:solidFill>
                  <a:srgbClr val="000000"/>
                </a:solidFill>
                <a:latin typeface="Old Standard"/>
              </a:rPr>
              <a:t>Visitez les oeuvres de l'artiste :</a:t>
            </a:r>
          </a:p>
          <a:p>
            <a:pPr algn="ctr">
              <a:lnSpc>
                <a:spcPts val="3653"/>
              </a:lnSpc>
            </a:pPr>
            <a:r>
              <a:rPr lang="en-US" sz="2099">
                <a:solidFill>
                  <a:srgbClr val="000000"/>
                </a:solidFill>
                <a:latin typeface="Old Standard"/>
              </a:rPr>
              <a:t>http://www.anahitanorouzi.com/work/other-landscapes/</a:t>
            </a:r>
          </a:p>
          <a:p>
            <a:pPr algn="ctr">
              <a:lnSpc>
                <a:spcPts val="1392"/>
              </a:lnSpc>
            </a:pPr>
            <a:endParaRPr lang="en-US" sz="2099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2393"/>
              </a:lnSpc>
            </a:pPr>
            <a:endParaRPr lang="en-US" sz="2099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2393"/>
              </a:lnSpc>
            </a:pPr>
            <a:endParaRPr lang="en-US" sz="2099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3653"/>
              </a:lnSpc>
            </a:pPr>
            <a:endParaRPr lang="en-US" sz="2099">
              <a:solidFill>
                <a:srgbClr val="000000"/>
              </a:solidFill>
              <a:latin typeface="Old Standard"/>
            </a:endParaRPr>
          </a:p>
        </p:txBody>
      </p: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5480957" y="10026776"/>
            <a:ext cx="1637705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ld Standard"/>
              </a:rPr>
              <a:t>Anahita Norouzi</a:t>
            </a:r>
          </a:p>
        </p:txBody>
      </p:sp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-58792" y="6560340"/>
            <a:ext cx="5148790" cy="337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000000"/>
                </a:solidFill>
                <a:latin typeface="Old Standard"/>
              </a:rPr>
              <a:t>Anahita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s'intéresse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au processus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d'immigration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des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autres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. </a:t>
            </a: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000000"/>
                </a:solidFill>
                <a:latin typeface="Old Standard"/>
              </a:rPr>
              <a:t>Dans son travail,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cet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objet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réflexion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se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transforme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en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représentation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métaphorique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000000"/>
                </a:solidFill>
                <a:latin typeface="Old Standard"/>
              </a:rPr>
              <a:t>du processus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d'immigration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,</a:t>
            </a: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000000"/>
                </a:solidFill>
                <a:latin typeface="Old Standard"/>
              </a:rPr>
              <a:t> à travers, par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exemple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, </a:t>
            </a: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000000"/>
                </a:solidFill>
                <a:latin typeface="Old Standard"/>
              </a:rPr>
              <a:t>les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plantes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 qui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migrent</a:t>
            </a:r>
            <a:endParaRPr lang="en-US" sz="2099" dirty="0">
              <a:solidFill>
                <a:srgbClr val="000000"/>
              </a:solidFill>
              <a:latin typeface="Old Standard"/>
            </a:endParaRPr>
          </a:p>
          <a:p>
            <a:pPr algn="ctr">
              <a:lnSpc>
                <a:spcPts val="2939"/>
              </a:lnSpc>
            </a:pPr>
            <a:r>
              <a:rPr lang="en-US" sz="2099" dirty="0">
                <a:solidFill>
                  <a:srgbClr val="000000"/>
                </a:solidFill>
                <a:latin typeface="Old Standard"/>
              </a:rPr>
              <a:t>malgré </a:t>
            </a:r>
            <a:r>
              <a:rPr lang="en-US" sz="2099" dirty="0" err="1">
                <a:solidFill>
                  <a:srgbClr val="000000"/>
                </a:solidFill>
                <a:latin typeface="Old Standard"/>
              </a:rPr>
              <a:t>elles</a:t>
            </a:r>
            <a:r>
              <a:rPr lang="en-US" sz="2099" dirty="0">
                <a:solidFill>
                  <a:srgbClr val="000000"/>
                </a:solidFill>
                <a:latin typeface="Old Standar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773518" y="836494"/>
            <a:ext cx="6009461" cy="3986764"/>
          </a:xfrm>
          <a:custGeom>
            <a:avLst/>
            <a:gdLst/>
            <a:ahLst/>
            <a:cxnLst/>
            <a:rect l="l" t="t" r="r" b="b"/>
            <a:pathLst>
              <a:path w="6009461" h="3986764">
                <a:moveTo>
                  <a:pt x="0" y="0"/>
                </a:moveTo>
                <a:lnTo>
                  <a:pt x="6009460" y="0"/>
                </a:lnTo>
                <a:lnTo>
                  <a:pt x="6009460" y="3986764"/>
                </a:lnTo>
                <a:lnTo>
                  <a:pt x="0" y="3986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773518" y="4938170"/>
            <a:ext cx="6009461" cy="4045130"/>
          </a:xfrm>
          <a:custGeom>
            <a:avLst/>
            <a:gdLst/>
            <a:ahLst/>
            <a:cxnLst/>
            <a:rect l="l" t="t" r="r" b="b"/>
            <a:pathLst>
              <a:path w="5960557" h="3973705">
                <a:moveTo>
                  <a:pt x="0" y="0"/>
                </a:moveTo>
                <a:lnTo>
                  <a:pt x="5960556" y="0"/>
                </a:lnTo>
                <a:lnTo>
                  <a:pt x="5960556" y="3973705"/>
                </a:lnTo>
                <a:lnTo>
                  <a:pt x="0" y="3973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260191" y="108930"/>
            <a:ext cx="5039618" cy="807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Old Standard"/>
              </a:rPr>
              <a:t>Oeuvres d'inspiration </a:t>
            </a: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0" y="9026787"/>
            <a:ext cx="7560000" cy="160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Ces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oeuvres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sont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composées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d'objets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prêtés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ld Standard"/>
              </a:rPr>
              <a:t>par des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personnes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qui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ont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vécu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l'immigration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. </a:t>
            </a:r>
          </a:p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Ces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objets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ont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été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apportés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avec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elles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, </a:t>
            </a:r>
          </a:p>
          <a:p>
            <a:pPr algn="ctr">
              <a:lnSpc>
                <a:spcPts val="2520"/>
              </a:lnSpc>
            </a:pP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parce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qu'ils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avaient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une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valeur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Old Standard"/>
              </a:rPr>
              <a:t>sentimentale</a:t>
            </a:r>
            <a:r>
              <a:rPr lang="en-US" sz="1800" dirty="0">
                <a:solidFill>
                  <a:srgbClr val="FFFFFF"/>
                </a:solidFill>
                <a:latin typeface="Old Standard"/>
              </a:rPr>
              <a:t> </a:t>
            </a:r>
          </a:p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FFFFFF"/>
                </a:solidFill>
                <a:latin typeface="Old Standard"/>
              </a:rPr>
              <a:t>inestimable.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476611" y="137505"/>
            <a:ext cx="6606778" cy="153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Old Standard"/>
              </a:rPr>
              <a:t>Pistes</a:t>
            </a:r>
            <a:r>
              <a:rPr lang="en-US" sz="33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ld Standard"/>
              </a:rPr>
              <a:t>réflexives</a:t>
            </a:r>
            <a:r>
              <a:rPr lang="en-US" sz="3300" dirty="0">
                <a:solidFill>
                  <a:srgbClr val="000000"/>
                </a:solidFill>
                <a:latin typeface="Old Standard"/>
              </a:rPr>
              <a:t> (1)</a:t>
            </a:r>
          </a:p>
          <a:p>
            <a:pPr algn="ctr">
              <a:lnSpc>
                <a:spcPts val="4620"/>
              </a:lnSpc>
            </a:pPr>
            <a:r>
              <a:rPr lang="en-US" sz="2700" dirty="0">
                <a:solidFill>
                  <a:srgbClr val="D9D9D9"/>
                </a:solidFill>
                <a:latin typeface="Old Standard"/>
              </a:rPr>
              <a:t>(adapter le tout au </a:t>
            </a:r>
            <a:r>
              <a:rPr lang="en-US" sz="2700" dirty="0" err="1">
                <a:solidFill>
                  <a:srgbClr val="D9D9D9"/>
                </a:solidFill>
                <a:latin typeface="Old Standard"/>
              </a:rPr>
              <a:t>niveau</a:t>
            </a:r>
            <a:r>
              <a:rPr lang="en-US" sz="2700" dirty="0">
                <a:solidFill>
                  <a:srgbClr val="D9D9D9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D9D9D9"/>
                </a:solidFill>
                <a:latin typeface="Old Standard"/>
              </a:rPr>
              <a:t>scolaire</a:t>
            </a:r>
            <a:r>
              <a:rPr lang="en-US" sz="2700" dirty="0">
                <a:solidFill>
                  <a:srgbClr val="D9D9D9"/>
                </a:solidFill>
                <a:latin typeface="Old Standard"/>
              </a:rPr>
              <a:t>)</a:t>
            </a:r>
          </a:p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Old Standard"/>
              </a:rPr>
              <a:t> </a:t>
            </a:r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5882097" y="4979022"/>
            <a:ext cx="1501279" cy="1512624"/>
          </a:xfrm>
          <a:custGeom>
            <a:avLst/>
            <a:gdLst/>
            <a:ahLst/>
            <a:cxnLst/>
            <a:rect l="l" t="t" r="r" b="b"/>
            <a:pathLst>
              <a:path w="1501279" h="1512624">
                <a:moveTo>
                  <a:pt x="0" y="0"/>
                </a:moveTo>
                <a:lnTo>
                  <a:pt x="1501279" y="0"/>
                </a:lnTo>
                <a:lnTo>
                  <a:pt x="1501279" y="1512624"/>
                </a:lnTo>
                <a:lnTo>
                  <a:pt x="0" y="1512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0" y="1949804"/>
            <a:ext cx="7560000" cy="778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Réfléchir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au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processus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d'immigration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difficile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traverser.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Certaines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personnes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sont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forcées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de quitter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leur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pays.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 Nous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réfléchissons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cela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travers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la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fragilité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ailes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du papillon. 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Plusieurs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papillons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voyagent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ld Standard"/>
              </a:rPr>
              <a:t>La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plupart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meurent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ou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arrivent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 destination </a:t>
            </a:r>
            <a:r>
              <a:rPr lang="en-US" sz="2799" dirty="0" err="1">
                <a:solidFill>
                  <a:srgbClr val="000000"/>
                </a:solidFill>
                <a:latin typeface="Old Standard"/>
              </a:rPr>
              <a:t>abimés</a:t>
            </a:r>
            <a:r>
              <a:rPr lang="en-US" sz="2799" dirty="0">
                <a:solidFill>
                  <a:srgbClr val="000000"/>
                </a:solidFill>
                <a:latin typeface="Old Standard"/>
              </a:rPr>
              <a:t>. 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ctr">
              <a:lnSpc>
                <a:spcPts val="3919"/>
              </a:lnSpc>
            </a:pP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Pistes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de lecture à </a:t>
            </a: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propos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Old Standard"/>
              </a:rPr>
              <a:t>des papillons et de </a:t>
            </a:r>
            <a:r>
              <a:rPr lang="en-US" sz="2799" dirty="0" err="1">
                <a:solidFill>
                  <a:srgbClr val="FFFFFF"/>
                </a:solidFill>
                <a:latin typeface="Old Standard"/>
              </a:rPr>
              <a:t>leur</a:t>
            </a:r>
            <a:r>
              <a:rPr lang="en-US" sz="2799" dirty="0">
                <a:solidFill>
                  <a:srgbClr val="FFFFFF"/>
                </a:solidFill>
                <a:latin typeface="Old Standard"/>
              </a:rPr>
              <a:t> migration :</a:t>
            </a:r>
          </a:p>
          <a:p>
            <a:pPr algn="ctr">
              <a:lnSpc>
                <a:spcPts val="839"/>
              </a:lnSpc>
            </a:pPr>
            <a:endParaRPr lang="en-US" sz="2799" dirty="0">
              <a:solidFill>
                <a:srgbClr val="FFFFFF"/>
              </a:solidFill>
              <a:latin typeface="Old Standard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Old Standard"/>
              </a:rPr>
              <a:t>http://</a:t>
            </a:r>
            <a:r>
              <a:rPr lang="en-US" sz="1600" dirty="0" err="1">
                <a:solidFill>
                  <a:srgbClr val="000000"/>
                </a:solidFill>
                <a:latin typeface="Old Standard"/>
              </a:rPr>
              <a:t>www.namonarchs.org</a:t>
            </a:r>
            <a:r>
              <a:rPr lang="en-US" sz="1600" dirty="0">
                <a:solidFill>
                  <a:srgbClr val="000000"/>
                </a:solidFill>
                <a:latin typeface="Old Standard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Old Standard"/>
              </a:rPr>
              <a:t>fr</a:t>
            </a:r>
            <a:r>
              <a:rPr lang="en-US" sz="1600" dirty="0">
                <a:solidFill>
                  <a:srgbClr val="000000"/>
                </a:solidFill>
                <a:latin typeface="Old Standard"/>
              </a:rPr>
              <a:t>/migration/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Old Standard"/>
              </a:rPr>
              <a:t>https://ici.radio-canada.ca/nouvelle/687209/monarques-papillons-genetique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Old Standard"/>
              </a:rPr>
              <a:t>https://www.geo.fr/environnement/lincroyable-migration-de-ce-papillon-capable-de-voler-40h-sans-escale-205229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Old Standard"/>
              </a:rPr>
              <a:t>https://www.environnement.gouv.qc.ca/jeunesse/sais_tu_que/2014/1409-papillons.htm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497821" y="4232588"/>
            <a:ext cx="4813198" cy="2617176"/>
          </a:xfrm>
          <a:custGeom>
            <a:avLst/>
            <a:gdLst/>
            <a:ahLst/>
            <a:cxnLst/>
            <a:rect l="l" t="t" r="r" b="b"/>
            <a:pathLst>
              <a:path w="4813198" h="2617176">
                <a:moveTo>
                  <a:pt x="0" y="0"/>
                </a:moveTo>
                <a:lnTo>
                  <a:pt x="4813198" y="0"/>
                </a:lnTo>
                <a:lnTo>
                  <a:pt x="4813198" y="2617176"/>
                </a:lnTo>
                <a:lnTo>
                  <a:pt x="0" y="26171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-2453778" y="1378627"/>
            <a:ext cx="10268687" cy="10481465"/>
          </a:xfrm>
          <a:custGeom>
            <a:avLst/>
            <a:gdLst/>
            <a:ahLst/>
            <a:cxnLst/>
            <a:rect l="l" t="t" r="r" b="b"/>
            <a:pathLst>
              <a:path w="10268687" h="10481465">
                <a:moveTo>
                  <a:pt x="0" y="0"/>
                </a:moveTo>
                <a:lnTo>
                  <a:pt x="10268687" y="0"/>
                </a:lnTo>
                <a:lnTo>
                  <a:pt x="10268687" y="10481465"/>
                </a:lnTo>
                <a:lnTo>
                  <a:pt x="0" y="104814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5000"/>
            </a:blip>
            <a:stretch>
              <a:fillRect t="-129" r="-2337" b="-12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 rot="-5400000">
            <a:off x="-5750023" y="5065338"/>
            <a:ext cx="12213771" cy="281918"/>
            <a:chOff x="0" y="0"/>
            <a:chExt cx="14423831" cy="332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Freeform 9"/>
          <p:cNvSpPr/>
          <p:nvPr>
            <p:custDataLst>
              <p:tags r:id="rId4"/>
            </p:custDataLst>
          </p:nvPr>
        </p:nvSpPr>
        <p:spPr>
          <a:xfrm>
            <a:off x="4891834" y="666187"/>
            <a:ext cx="2170345" cy="903406"/>
          </a:xfrm>
          <a:custGeom>
            <a:avLst/>
            <a:gdLst/>
            <a:ahLst/>
            <a:cxnLst/>
            <a:rect l="l" t="t" r="r" b="b"/>
            <a:pathLst>
              <a:path w="2170345" h="903406">
                <a:moveTo>
                  <a:pt x="0" y="0"/>
                </a:moveTo>
                <a:lnTo>
                  <a:pt x="2170345" y="0"/>
                </a:lnTo>
                <a:lnTo>
                  <a:pt x="2170345" y="903406"/>
                </a:lnTo>
                <a:lnTo>
                  <a:pt x="0" y="903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9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497821" y="267630"/>
            <a:ext cx="6564357" cy="152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2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Projet collectif </a:t>
            </a:r>
          </a:p>
          <a:p>
            <a:pPr>
              <a:lnSpc>
                <a:spcPts val="5752"/>
              </a:lnSpc>
            </a:pPr>
            <a:r>
              <a:rPr lang="en-US" sz="4109">
                <a:solidFill>
                  <a:srgbClr val="000000"/>
                </a:solidFill>
                <a:latin typeface="Old Standard"/>
              </a:rPr>
              <a:t>1er volet</a:t>
            </a:r>
          </a:p>
        </p:txBody>
      </p: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497821" y="1003590"/>
            <a:ext cx="5638800" cy="14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8"/>
              </a:lnSpc>
            </a:pPr>
            <a:endParaRPr/>
          </a:p>
          <a:p>
            <a:pPr>
              <a:lnSpc>
                <a:spcPts val="3708"/>
              </a:lnSpc>
            </a:pPr>
            <a:endParaRPr/>
          </a:p>
          <a:p>
            <a:pPr>
              <a:lnSpc>
                <a:spcPts val="2115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Les papillons de sable </a:t>
            </a:r>
          </a:p>
        </p:txBody>
      </p: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4376268" y="741615"/>
            <a:ext cx="2953665" cy="909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endParaRPr dirty="0"/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Placer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un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papillon </a:t>
            </a: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imprimé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sous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la surface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transparente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Tracer le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papillon :</a:t>
            </a: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lignes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de contour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seulement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N'oubliez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pas de faire le contour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de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toutes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les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formes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et les taches.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Aucun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remplissage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-5400000">
            <a:off x="-5750023" y="5065338"/>
            <a:ext cx="12213771" cy="281918"/>
            <a:chOff x="0" y="0"/>
            <a:chExt cx="14423831" cy="332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23831" cy="297180"/>
            </a:xfrm>
            <a:custGeom>
              <a:avLst/>
              <a:gdLst/>
              <a:ahLst/>
              <a:cxnLst/>
              <a:rect l="l" t="t" r="r" b="b"/>
              <a:pathLst>
                <a:path w="14423831" h="297180">
                  <a:moveTo>
                    <a:pt x="14126651" y="0"/>
                  </a:moveTo>
                  <a:lnTo>
                    <a:pt x="14126651" y="129540"/>
                  </a:lnTo>
                  <a:lnTo>
                    <a:pt x="297180" y="129540"/>
                  </a:lnTo>
                  <a:lnTo>
                    <a:pt x="297180" y="0"/>
                  </a:lnTo>
                  <a:lnTo>
                    <a:pt x="0" y="0"/>
                  </a:lnTo>
                  <a:lnTo>
                    <a:pt x="0" y="297180"/>
                  </a:lnTo>
                  <a:lnTo>
                    <a:pt x="297180" y="297180"/>
                  </a:lnTo>
                  <a:lnTo>
                    <a:pt x="297180" y="167640"/>
                  </a:lnTo>
                  <a:lnTo>
                    <a:pt x="14125381" y="167640"/>
                  </a:lnTo>
                  <a:lnTo>
                    <a:pt x="14125381" y="297180"/>
                  </a:lnTo>
                  <a:lnTo>
                    <a:pt x="14423831" y="297180"/>
                  </a:lnTo>
                  <a:lnTo>
                    <a:pt x="14423831" y="0"/>
                  </a:lnTo>
                  <a:lnTo>
                    <a:pt x="14126651" y="0"/>
                  </a:lnTo>
                  <a:close/>
                  <a:moveTo>
                    <a:pt x="260350" y="260350"/>
                  </a:moveTo>
                  <a:lnTo>
                    <a:pt x="36830" y="260350"/>
                  </a:lnTo>
                  <a:lnTo>
                    <a:pt x="36830" y="36830"/>
                  </a:lnTo>
                  <a:lnTo>
                    <a:pt x="260350" y="36830"/>
                  </a:lnTo>
                  <a:lnTo>
                    <a:pt x="260350" y="260350"/>
                  </a:lnTo>
                  <a:close/>
                  <a:moveTo>
                    <a:pt x="14387001" y="260350"/>
                  </a:moveTo>
                  <a:lnTo>
                    <a:pt x="14163481" y="260350"/>
                  </a:lnTo>
                  <a:lnTo>
                    <a:pt x="14163481" y="36830"/>
                  </a:lnTo>
                  <a:lnTo>
                    <a:pt x="14387001" y="36830"/>
                  </a:lnTo>
                  <a:lnTo>
                    <a:pt x="14387001" y="260350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>
            <p:custDataLst>
              <p:tags r:id="rId2"/>
            </p:custDataLst>
          </p:nvPr>
        </p:nvSpPr>
        <p:spPr>
          <a:xfrm rot="5910536">
            <a:off x="67213" y="6214888"/>
            <a:ext cx="678635" cy="1781096"/>
          </a:xfrm>
          <a:custGeom>
            <a:avLst/>
            <a:gdLst/>
            <a:ahLst/>
            <a:cxnLst/>
            <a:rect l="l" t="t" r="r" b="b"/>
            <a:pathLst>
              <a:path w="678635" h="1781096">
                <a:moveTo>
                  <a:pt x="0" y="0"/>
                </a:moveTo>
                <a:lnTo>
                  <a:pt x="678636" y="0"/>
                </a:lnTo>
                <a:lnTo>
                  <a:pt x="678636" y="1781096"/>
                </a:lnTo>
                <a:lnTo>
                  <a:pt x="0" y="178109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660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>
            <p:custDataLst>
              <p:tags r:id="rId3"/>
            </p:custDataLst>
          </p:nvPr>
        </p:nvSpPr>
        <p:spPr>
          <a:xfrm>
            <a:off x="4338029" y="1073907"/>
            <a:ext cx="2792448" cy="814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De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l'autre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côté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, appliquer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du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médium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l'intérieur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des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forme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tracées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(deux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à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la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fois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):</a:t>
            </a:r>
          </a:p>
          <a:p>
            <a:pPr algn="r">
              <a:lnSpc>
                <a:spcPts val="3780"/>
              </a:lnSpc>
            </a:pP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d'un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côté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une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autre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l'autre</a:t>
            </a:r>
            <a:endParaRPr lang="en-US" sz="2700" dirty="0">
              <a:solidFill>
                <a:srgbClr val="000000"/>
              </a:solidFill>
              <a:latin typeface="Old Standar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(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symétrie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).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Appliquer du sable sur le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médium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.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Il faut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mettre</a:t>
            </a:r>
            <a:endParaRPr lang="en-US" sz="2700" dirty="0">
              <a:solidFill>
                <a:srgbClr val="000000"/>
              </a:solidFill>
              <a:latin typeface="Old Standar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le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même</a:t>
            </a:r>
            <a:endParaRPr lang="en-US" sz="2700" dirty="0">
              <a:solidFill>
                <a:srgbClr val="000000"/>
              </a:solidFill>
              <a:latin typeface="Old Standar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sable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des </a:t>
            </a: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deux 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côtés</a:t>
            </a:r>
            <a:endParaRPr lang="en-US" sz="2700" dirty="0">
              <a:solidFill>
                <a:srgbClr val="000000"/>
              </a:solidFill>
              <a:latin typeface="Old Standard"/>
            </a:endParaRPr>
          </a:p>
          <a:p>
            <a:pPr algn="r"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Old Standard"/>
              </a:rPr>
              <a:t>(</a:t>
            </a:r>
            <a:r>
              <a:rPr lang="en-US" sz="2700" dirty="0" err="1">
                <a:solidFill>
                  <a:srgbClr val="000000"/>
                </a:solidFill>
                <a:latin typeface="Old Standard"/>
              </a:rPr>
              <a:t>symétrie</a:t>
            </a:r>
            <a:r>
              <a:rPr lang="en-US" sz="2700" dirty="0">
                <a:solidFill>
                  <a:srgbClr val="000000"/>
                </a:solidFill>
                <a:latin typeface="Old Standard"/>
              </a:rPr>
              <a:t>).</a:t>
            </a:r>
          </a:p>
        </p:txBody>
      </p:sp>
      <p:sp>
        <p:nvSpPr>
          <p:cNvPr id="9" name="AutoShape 9"/>
          <p:cNvSpPr/>
          <p:nvPr>
            <p:custDataLst>
              <p:tags r:id="rId4"/>
            </p:custDataLst>
          </p:nvPr>
        </p:nvSpPr>
        <p:spPr>
          <a:xfrm rot="-6300000">
            <a:off x="2039447" y="9823448"/>
            <a:ext cx="188331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>
            <p:custDataLst>
              <p:tags r:id="rId5"/>
            </p:custDataLst>
          </p:nvPr>
        </p:nvSpPr>
        <p:spPr>
          <a:xfrm rot="-4499999">
            <a:off x="2563266" y="9783140"/>
            <a:ext cx="18188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>
            <p:custDataLst>
              <p:tags r:id="rId6"/>
            </p:custDataLst>
          </p:nvPr>
        </p:nvSpPr>
        <p:spPr>
          <a:xfrm>
            <a:off x="756000" y="6573226"/>
            <a:ext cx="4978253" cy="2358448"/>
          </a:xfrm>
          <a:custGeom>
            <a:avLst/>
            <a:gdLst/>
            <a:ahLst/>
            <a:cxnLst/>
            <a:rect l="l" t="t" r="r" b="b"/>
            <a:pathLst>
              <a:path w="4978253" h="2358448">
                <a:moveTo>
                  <a:pt x="0" y="0"/>
                </a:moveTo>
                <a:lnTo>
                  <a:pt x="4978253" y="0"/>
                </a:lnTo>
                <a:lnTo>
                  <a:pt x="4978253" y="2358448"/>
                </a:lnTo>
                <a:lnTo>
                  <a:pt x="0" y="23584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>
            <p:custDataLst>
              <p:tags r:id="rId7"/>
            </p:custDataLst>
          </p:nvPr>
        </p:nvSpPr>
        <p:spPr>
          <a:xfrm>
            <a:off x="497821" y="6573226"/>
            <a:ext cx="5433212" cy="2166400"/>
          </a:xfrm>
          <a:custGeom>
            <a:avLst/>
            <a:gdLst/>
            <a:ahLst/>
            <a:cxnLst/>
            <a:rect l="l" t="t" r="r" b="b"/>
            <a:pathLst>
              <a:path w="5433212" h="2166400">
                <a:moveTo>
                  <a:pt x="0" y="0"/>
                </a:moveTo>
                <a:lnTo>
                  <a:pt x="5433212" y="0"/>
                </a:lnTo>
                <a:lnTo>
                  <a:pt x="5433212" y="2166401"/>
                </a:lnTo>
                <a:lnTo>
                  <a:pt x="0" y="21664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51000"/>
            </a:blip>
            <a:stretch>
              <a:fillRect t="-85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>
            <p:custDataLst>
              <p:tags r:id="rId8"/>
            </p:custDataLst>
          </p:nvPr>
        </p:nvSpPr>
        <p:spPr>
          <a:xfrm>
            <a:off x="3007749" y="7245417"/>
            <a:ext cx="2765521" cy="1878826"/>
          </a:xfrm>
          <a:custGeom>
            <a:avLst/>
            <a:gdLst/>
            <a:ahLst/>
            <a:cxnLst/>
            <a:rect l="l" t="t" r="r" b="b"/>
            <a:pathLst>
              <a:path w="2765521" h="1878826">
                <a:moveTo>
                  <a:pt x="0" y="0"/>
                </a:moveTo>
                <a:lnTo>
                  <a:pt x="2765521" y="0"/>
                </a:lnTo>
                <a:lnTo>
                  <a:pt x="2765521" y="1878826"/>
                </a:lnTo>
                <a:lnTo>
                  <a:pt x="0" y="187882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850" r="-1850" b="-179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>
            <p:custDataLst>
              <p:tags r:id="rId9"/>
            </p:custDataLst>
          </p:nvPr>
        </p:nvSpPr>
        <p:spPr>
          <a:xfrm rot="9169062">
            <a:off x="3098086" y="7820801"/>
            <a:ext cx="1536787" cy="767038"/>
          </a:xfrm>
          <a:custGeom>
            <a:avLst/>
            <a:gdLst/>
            <a:ahLst/>
            <a:cxnLst/>
            <a:rect l="l" t="t" r="r" b="b"/>
            <a:pathLst>
              <a:path w="1536787" h="767038">
                <a:moveTo>
                  <a:pt x="0" y="0"/>
                </a:moveTo>
                <a:lnTo>
                  <a:pt x="1536787" y="0"/>
                </a:lnTo>
                <a:lnTo>
                  <a:pt x="1536787" y="767039"/>
                </a:lnTo>
                <a:lnTo>
                  <a:pt x="0" y="76703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31033" b="-257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>
            <p:custDataLst>
              <p:tags r:id="rId10"/>
            </p:custDataLst>
          </p:nvPr>
        </p:nvSpPr>
        <p:spPr>
          <a:xfrm>
            <a:off x="1337483" y="7176050"/>
            <a:ext cx="2867625" cy="1948193"/>
          </a:xfrm>
          <a:custGeom>
            <a:avLst/>
            <a:gdLst/>
            <a:ahLst/>
            <a:cxnLst/>
            <a:rect l="l" t="t" r="r" b="b"/>
            <a:pathLst>
              <a:path w="2867625" h="1948193">
                <a:moveTo>
                  <a:pt x="0" y="0"/>
                </a:moveTo>
                <a:lnTo>
                  <a:pt x="2867625" y="0"/>
                </a:lnTo>
                <a:lnTo>
                  <a:pt x="2867625" y="1948193"/>
                </a:lnTo>
                <a:lnTo>
                  <a:pt x="0" y="19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850" r="-1850" b="-179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>
            <p:custDataLst>
              <p:tags r:id="rId11"/>
            </p:custDataLst>
          </p:nvPr>
        </p:nvSpPr>
        <p:spPr>
          <a:xfrm rot="6662854">
            <a:off x="3798706" y="6217943"/>
            <a:ext cx="2787615" cy="2362495"/>
          </a:xfrm>
          <a:custGeom>
            <a:avLst/>
            <a:gdLst/>
            <a:ahLst/>
            <a:cxnLst/>
            <a:rect l="l" t="t" r="r" b="b"/>
            <a:pathLst>
              <a:path w="2787615" h="2362495">
                <a:moveTo>
                  <a:pt x="0" y="0"/>
                </a:moveTo>
                <a:lnTo>
                  <a:pt x="2787615" y="0"/>
                </a:lnTo>
                <a:lnTo>
                  <a:pt x="2787615" y="2362495"/>
                </a:lnTo>
                <a:lnTo>
                  <a:pt x="0" y="236249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71000"/>
            </a:blip>
            <a:stretch>
              <a:fillRect l="-13542" r="-135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>
            <p:custDataLst>
              <p:tags r:id="rId12"/>
            </p:custDataLst>
          </p:nvPr>
        </p:nvSpPr>
        <p:spPr>
          <a:xfrm>
            <a:off x="4914026" y="6760925"/>
            <a:ext cx="1244987" cy="830251"/>
          </a:xfrm>
          <a:custGeom>
            <a:avLst/>
            <a:gdLst/>
            <a:ahLst/>
            <a:cxnLst/>
            <a:rect l="l" t="t" r="r" b="b"/>
            <a:pathLst>
              <a:path w="1244987" h="830251">
                <a:moveTo>
                  <a:pt x="0" y="0"/>
                </a:moveTo>
                <a:lnTo>
                  <a:pt x="1244987" y="0"/>
                </a:lnTo>
                <a:lnTo>
                  <a:pt x="1244987" y="830251"/>
                </a:lnTo>
                <a:lnTo>
                  <a:pt x="0" y="83025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>
            <p:custDataLst>
              <p:tags r:id="rId13"/>
            </p:custDataLst>
          </p:nvPr>
        </p:nvSpPr>
        <p:spPr>
          <a:xfrm rot="3040523">
            <a:off x="2948389" y="7470028"/>
            <a:ext cx="2483806" cy="1781096"/>
          </a:xfrm>
          <a:custGeom>
            <a:avLst/>
            <a:gdLst/>
            <a:ahLst/>
            <a:cxnLst/>
            <a:rect l="l" t="t" r="r" b="b"/>
            <a:pathLst>
              <a:path w="2483806" h="1781096">
                <a:moveTo>
                  <a:pt x="0" y="0"/>
                </a:moveTo>
                <a:lnTo>
                  <a:pt x="2483807" y="0"/>
                </a:lnTo>
                <a:lnTo>
                  <a:pt x="2483807" y="1781097"/>
                </a:lnTo>
                <a:lnTo>
                  <a:pt x="0" y="17810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>
            <p:custDataLst>
              <p:tags r:id="rId14"/>
            </p:custDataLst>
          </p:nvPr>
        </p:nvSpPr>
        <p:spPr>
          <a:xfrm rot="-8840164">
            <a:off x="-653560" y="5541103"/>
            <a:ext cx="2183135" cy="2374243"/>
          </a:xfrm>
          <a:custGeom>
            <a:avLst/>
            <a:gdLst/>
            <a:ahLst/>
            <a:cxnLst/>
            <a:rect l="l" t="t" r="r" b="b"/>
            <a:pathLst>
              <a:path w="2183135" h="2374243">
                <a:moveTo>
                  <a:pt x="0" y="0"/>
                </a:moveTo>
                <a:lnTo>
                  <a:pt x="2183134" y="0"/>
                </a:lnTo>
                <a:lnTo>
                  <a:pt x="2183134" y="2374243"/>
                </a:lnTo>
                <a:lnTo>
                  <a:pt x="0" y="23742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7000"/>
            </a:blip>
            <a:stretch>
              <a:fillRect l="-55938" r="-714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>
            <p:custDataLst>
              <p:tags r:id="rId15"/>
            </p:custDataLst>
          </p:nvPr>
        </p:nvSpPr>
        <p:spPr>
          <a:xfrm>
            <a:off x="438007" y="6728225"/>
            <a:ext cx="1459822" cy="973518"/>
          </a:xfrm>
          <a:custGeom>
            <a:avLst/>
            <a:gdLst/>
            <a:ahLst/>
            <a:cxnLst/>
            <a:rect l="l" t="t" r="r" b="b"/>
            <a:pathLst>
              <a:path w="1459822" h="973518">
                <a:moveTo>
                  <a:pt x="0" y="0"/>
                </a:moveTo>
                <a:lnTo>
                  <a:pt x="1459822" y="0"/>
                </a:lnTo>
                <a:lnTo>
                  <a:pt x="1459822" y="973518"/>
                </a:lnTo>
                <a:lnTo>
                  <a:pt x="0" y="97351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>
            <p:custDataLst>
              <p:tags r:id="rId16"/>
            </p:custDataLst>
          </p:nvPr>
        </p:nvSpPr>
        <p:spPr>
          <a:xfrm rot="9169062">
            <a:off x="1480918" y="7812690"/>
            <a:ext cx="1572306" cy="1008089"/>
          </a:xfrm>
          <a:custGeom>
            <a:avLst/>
            <a:gdLst/>
            <a:ahLst/>
            <a:cxnLst/>
            <a:rect l="l" t="t" r="r" b="b"/>
            <a:pathLst>
              <a:path w="1572306" h="1008089">
                <a:moveTo>
                  <a:pt x="0" y="0"/>
                </a:moveTo>
                <a:lnTo>
                  <a:pt x="1572306" y="0"/>
                </a:lnTo>
                <a:lnTo>
                  <a:pt x="1572306" y="1008088"/>
                </a:lnTo>
                <a:lnTo>
                  <a:pt x="0" y="100808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2005" b="-200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>
            <p:custDataLst>
              <p:tags r:id="rId17"/>
            </p:custDataLst>
          </p:nvPr>
        </p:nvSpPr>
        <p:spPr>
          <a:xfrm rot="6275021">
            <a:off x="1184160" y="7354668"/>
            <a:ext cx="2191289" cy="1446669"/>
          </a:xfrm>
          <a:custGeom>
            <a:avLst/>
            <a:gdLst/>
            <a:ahLst/>
            <a:cxnLst/>
            <a:rect l="l" t="t" r="r" b="b"/>
            <a:pathLst>
              <a:path w="2191289" h="1446669">
                <a:moveTo>
                  <a:pt x="0" y="0"/>
                </a:moveTo>
                <a:lnTo>
                  <a:pt x="2191289" y="0"/>
                </a:lnTo>
                <a:lnTo>
                  <a:pt x="2191289" y="1446670"/>
                </a:lnTo>
                <a:lnTo>
                  <a:pt x="0" y="144667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5454" r="-25107" b="-3043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>
            <p:custDataLst>
              <p:tags r:id="rId18"/>
            </p:custDataLst>
          </p:nvPr>
        </p:nvSpPr>
        <p:spPr>
          <a:xfrm>
            <a:off x="297048" y="1242757"/>
            <a:ext cx="3175620" cy="593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2"/>
              </a:lnSpc>
            </a:pPr>
            <a:r>
              <a:rPr lang="en-US" sz="3052">
                <a:solidFill>
                  <a:srgbClr val="FFFFFF"/>
                </a:solidFill>
                <a:latin typeface="Old Standard"/>
              </a:rPr>
              <a:t>Colorer ainsi le papillon / </a:t>
            </a:r>
          </a:p>
          <a:p>
            <a:pPr algn="ctr">
              <a:lnSpc>
                <a:spcPts val="4272"/>
              </a:lnSpc>
            </a:pPr>
            <a:r>
              <a:rPr lang="en-US" sz="3052">
                <a:solidFill>
                  <a:srgbClr val="FFFFFF"/>
                </a:solidFill>
                <a:latin typeface="Old Standard"/>
              </a:rPr>
              <a:t>valeur de ton  grâce à la variété des sables / contraste </a:t>
            </a:r>
          </a:p>
          <a:p>
            <a:pPr algn="ctr">
              <a:lnSpc>
                <a:spcPts val="4272"/>
              </a:lnSpc>
            </a:pPr>
            <a:r>
              <a:rPr lang="en-US" sz="3052">
                <a:solidFill>
                  <a:srgbClr val="FFFFFF"/>
                </a:solidFill>
                <a:latin typeface="Old Standard"/>
              </a:rPr>
              <a:t>/ respect des lignes de contour</a:t>
            </a:r>
            <a:r>
              <a:rPr lang="en-US" sz="3052">
                <a:solidFill>
                  <a:srgbClr val="FFFFFF"/>
                </a:solidFill>
                <a:latin typeface="Old Standard Bold"/>
              </a:rPr>
              <a:t> </a:t>
            </a:r>
          </a:p>
          <a:p>
            <a:pPr algn="ctr">
              <a:lnSpc>
                <a:spcPts val="4272"/>
              </a:lnSpc>
            </a:pPr>
            <a:r>
              <a:rPr lang="en-US" sz="3052">
                <a:solidFill>
                  <a:srgbClr val="FFFFFF"/>
                </a:solidFill>
                <a:latin typeface="Old Standard"/>
              </a:rPr>
              <a:t>Exemple ci-dessous non terminé</a:t>
            </a:r>
          </a:p>
        </p:txBody>
      </p:sp>
      <p:sp>
        <p:nvSpPr>
          <p:cNvPr id="25" name="TextBox 25"/>
          <p:cNvSpPr txBox="1"/>
          <p:nvPr>
            <p:custDataLst>
              <p:tags r:id="rId19"/>
            </p:custDataLst>
          </p:nvPr>
        </p:nvSpPr>
        <p:spPr>
          <a:xfrm>
            <a:off x="520213" y="106263"/>
            <a:ext cx="5638800" cy="79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8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Les papillons de sable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573" t="-8572" r="-41193" b="-219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 rot="613836">
            <a:off x="-163384" y="2500459"/>
            <a:ext cx="7257345" cy="5692480"/>
          </a:xfrm>
          <a:custGeom>
            <a:avLst/>
            <a:gdLst/>
            <a:ahLst/>
            <a:cxnLst/>
            <a:rect l="l" t="t" r="r" b="b"/>
            <a:pathLst>
              <a:path w="7257345" h="5692480">
                <a:moveTo>
                  <a:pt x="0" y="0"/>
                </a:moveTo>
                <a:lnTo>
                  <a:pt x="7257345" y="0"/>
                </a:lnTo>
                <a:lnTo>
                  <a:pt x="7257345" y="5692480"/>
                </a:lnTo>
                <a:lnTo>
                  <a:pt x="0" y="56924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770100" y="228199"/>
            <a:ext cx="5638800" cy="79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8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Papillon de sable entier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7075" t="-27068" r="-73652" b="-499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321697" y="156343"/>
            <a:ext cx="6916606" cy="10079710"/>
          </a:xfrm>
          <a:custGeom>
            <a:avLst/>
            <a:gdLst/>
            <a:ahLst/>
            <a:cxnLst/>
            <a:rect l="l" t="t" r="r" b="b"/>
            <a:pathLst>
              <a:path w="6916606" h="10079710">
                <a:moveTo>
                  <a:pt x="0" y="0"/>
                </a:moveTo>
                <a:lnTo>
                  <a:pt x="6916606" y="0"/>
                </a:lnTo>
                <a:lnTo>
                  <a:pt x="6916606" y="10079711"/>
                </a:lnTo>
                <a:lnTo>
                  <a:pt x="0" y="100797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6" r="-1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55417" y="270525"/>
            <a:ext cx="7230441" cy="79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sz="4148">
                <a:solidFill>
                  <a:srgbClr val="000000"/>
                </a:solidFill>
                <a:latin typeface="Old Standard"/>
              </a:rPr>
              <a:t>Papillon de sable fragmenté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1430</Words>
  <Application>Microsoft Macintosh PowerPoint</Application>
  <PresentationFormat>Personnalisé</PresentationFormat>
  <Paragraphs>299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Open Sans Bold</vt:lpstr>
      <vt:lpstr>Arial</vt:lpstr>
      <vt:lpstr>Open Sans</vt:lpstr>
      <vt:lpstr>Benedict</vt:lpstr>
      <vt:lpstr>Times New Roman</vt:lpstr>
      <vt:lpstr>Old Standard Bold</vt:lpstr>
      <vt:lpstr>Calibri</vt:lpstr>
      <vt:lpstr>Old Standard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Proposition Fondation Grantham 2021/2022</dc:title>
  <dc:creator>Stéphanie Dumont</dc:creator>
  <cp:lastModifiedBy>Anonyme</cp:lastModifiedBy>
  <cp:revision>7</cp:revision>
  <dcterms:created xsi:type="dcterms:W3CDTF">2006-08-16T00:00:00Z</dcterms:created>
  <dcterms:modified xsi:type="dcterms:W3CDTF">2023-11-14T01:40:41Z</dcterms:modified>
  <dc:identifier>DAEwLe-ix7w</dc:identifier>
</cp:coreProperties>
</file>