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0058400" cy="7772400"/>
  <p:notesSz cx="6858000" cy="9144000"/>
  <p:embeddedFontLst>
    <p:embeddedFont>
      <p:font typeface="Alegreya" pitchFamily="2" charset="0"/>
      <p:regular r:id="rId52"/>
    </p:embeddedFont>
    <p:embeddedFont>
      <p:font typeface="Alegreya Bold" pitchFamily="2" charset="0"/>
      <p:regular r:id="rId53"/>
      <p:bold r:id="rId54"/>
    </p:embeddedFont>
    <p:embeddedFont>
      <p:font typeface="Alegreya Bold Italics" pitchFamily="2" charset="0"/>
      <p:regular r:id="rId55"/>
      <p:bold r:id="rId56"/>
      <p:italic r:id="rId57"/>
      <p:boldItalic r:id="rId58"/>
    </p:embeddedFont>
    <p:embeddedFont>
      <p:font typeface="Alegreya Italics" pitchFamily="2" charset="0"/>
      <p:regular r:id="rId59"/>
      <p: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Glacial Indifference" pitchFamily="2" charset="0"/>
      <p:regular r:id="rId65"/>
    </p:embeddedFont>
    <p:embeddedFont>
      <p:font typeface="Open Sans" panose="020B0606030504020204" pitchFamily="34" charset="0"/>
      <p:regular r:id="rId66"/>
      <p:bold r:id="rId67"/>
      <p:italic r:id="rId68"/>
      <p:boldItalic r:id="rId69"/>
    </p:embeddedFont>
    <p:embeddedFont>
      <p:font typeface="Oswald" pitchFamily="2" charset="77"/>
      <p:regular r:id="rId70"/>
      <p:bold r:id="rId71"/>
    </p:embeddedFont>
    <p:embeddedFont>
      <p:font typeface="Oswald Bold" pitchFamily="2" charset="77"/>
      <p:regular r:id="rId72"/>
      <p:bold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6876"/>
    <a:srgbClr val="3F6B63"/>
    <a:srgbClr val="9231AF"/>
    <a:srgbClr val="E14E57"/>
    <a:srgbClr val="525050"/>
    <a:srgbClr val="5B5462"/>
    <a:srgbClr val="BD644C"/>
    <a:srgbClr val="70A6BD"/>
    <a:srgbClr val="ED3929"/>
    <a:srgbClr val="AF7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4" autoAdjust="0"/>
  </p:normalViewPr>
  <p:slideViewPr>
    <p:cSldViewPr>
      <p:cViewPr varScale="1">
        <p:scale>
          <a:sx n="96" d="100"/>
          <a:sy n="96" d="100"/>
        </p:scale>
        <p:origin x="18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image" Target="../media/image3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2.jpe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11.jpe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10.jpe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97.xml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tags" Target="../tags/tag121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tags" Target="../tags/tag120.xml"/><Relationship Id="rId5" Type="http://schemas.openxmlformats.org/officeDocument/2006/relationships/tags" Target="../tags/tag114.xm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tags" Target="../tags/tag134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tags" Target="../tags/tag133.xml"/><Relationship Id="rId17" Type="http://schemas.openxmlformats.org/officeDocument/2006/relationships/image" Target="../media/image15.png"/><Relationship Id="rId2" Type="http://schemas.openxmlformats.org/officeDocument/2006/relationships/tags" Target="../tags/tag123.xml"/><Relationship Id="rId16" Type="http://schemas.openxmlformats.org/officeDocument/2006/relationships/image" Target="../media/image14.pn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5" Type="http://schemas.openxmlformats.org/officeDocument/2006/relationships/tags" Target="../tags/tag12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31.xml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tags" Target="../tags/tag1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5" Type="http://schemas.openxmlformats.org/officeDocument/2006/relationships/tags" Target="../tags/tag140.xml"/><Relationship Id="rId10" Type="http://schemas.openxmlformats.org/officeDocument/2006/relationships/tags" Target="../tags/tag145.xml"/><Relationship Id="rId4" Type="http://schemas.openxmlformats.org/officeDocument/2006/relationships/tags" Target="../tags/tag139.xml"/><Relationship Id="rId9" Type="http://schemas.openxmlformats.org/officeDocument/2006/relationships/tags" Target="../tags/tag1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nitiationphoto.com/le-cadrage-en-photographie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naturephotographie.com/debuter-en-photographie/" TargetMode="Externa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hyperlink" Target="https://awarewomenartists.com/artiste/genevieve-cadieux/" TargetMode="External"/><Relationship Id="rId5" Type="http://schemas.openxmlformats.org/officeDocument/2006/relationships/hyperlink" Target="https://galeriereneblouin.dreamhosters.com/index.php/project/genevieve-cadieux/" TargetMode="External"/><Relationship Id="rId10" Type="http://schemas.openxmlformats.org/officeDocument/2006/relationships/hyperlink" Target="https://www.studio-photo-numerique.com/10-trucs-lumiere-photo/" TargetMode="External"/><Relationship Id="rId4" Type="http://schemas.openxmlformats.org/officeDocument/2006/relationships/hyperlink" Target="https://macm.org/collections/oeuvre/le-corps-du-ciel/" TargetMode="External"/><Relationship Id="rId9" Type="http://schemas.openxmlformats.org/officeDocument/2006/relationships/hyperlink" Target="http://web.ac-reims.fr/dsden52/ercom/documents/education_artistique/correspondance_photographique/170112_quelques_notions_en_photo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hyperlink" Target="https://www.nationalgeographic.fr/espace/avant-dexplorer-lespace-nous-avons-tente-de-le-peindre?fbclid=IwAR1GnqDKK8PE4-1ZnrkEf4ppW8n_Fuyr8lKvNVzbt8_lhF1Rk2F9P0XbpcE" TargetMode="External"/><Relationship Id="rId5" Type="http://schemas.openxmlformats.org/officeDocument/2006/relationships/hyperlink" Target="https://www.astrolab.qc.ca/" TargetMode="Externa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image" Target="../media/image16.png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5" Type="http://schemas.openxmlformats.org/officeDocument/2006/relationships/tags" Target="../tags/tag156.xml"/><Relationship Id="rId10" Type="http://schemas.openxmlformats.org/officeDocument/2006/relationships/tags" Target="../tags/tag161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10" Type="http://schemas.openxmlformats.org/officeDocument/2006/relationships/image" Target="../media/image18.jpeg"/><Relationship Id="rId4" Type="http://schemas.openxmlformats.org/officeDocument/2006/relationships/tags" Target="../tags/tag166.xml"/><Relationship Id="rId9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4.xml"/><Relationship Id="rId9" Type="http://schemas.openxmlformats.org/officeDocument/2006/relationships/tags" Target="../tags/tag17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3.jpeg"/><Relationship Id="rId2" Type="http://schemas.openxmlformats.org/officeDocument/2006/relationships/tags" Target="../tags/tag14.xml"/><Relationship Id="rId16" Type="http://schemas.openxmlformats.org/officeDocument/2006/relationships/image" Target="../media/image2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1.jpeg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5" Type="http://schemas.openxmlformats.org/officeDocument/2006/relationships/tags" Target="../tags/tag184.xml"/><Relationship Id="rId10" Type="http://schemas.openxmlformats.org/officeDocument/2006/relationships/tags" Target="../tags/tag189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5" Type="http://schemas.openxmlformats.org/officeDocument/2006/relationships/tags" Target="../tags/tag196.xml"/><Relationship Id="rId10" Type="http://schemas.openxmlformats.org/officeDocument/2006/relationships/tags" Target="../tags/tag201.xml"/><Relationship Id="rId4" Type="http://schemas.openxmlformats.org/officeDocument/2006/relationships/tags" Target="../tags/tag195.xml"/><Relationship Id="rId9" Type="http://schemas.openxmlformats.org/officeDocument/2006/relationships/tags" Target="../tags/tag20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ionalgeographic.fr/environnement/2017/02/les-scientifiques-comprennent-enfin-les-appels-au-secours-lances-par-les?fbclid=IwAR1u0QgQADtoHgOoLgA1fak5cmXkKa76inE4tjlxHEsWzH01N7apHt68gCU" TargetMode="External"/><Relationship Id="rId3" Type="http://schemas.openxmlformats.org/officeDocument/2006/relationships/hyperlink" Target="https://www.chantalharvey.com/art" TargetMode="External"/><Relationship Id="rId7" Type="http://schemas.openxmlformats.org/officeDocument/2006/relationships/hyperlink" Target="https://www.nationalgeographic.fr/environnement/oui-il-est-possible-de-changer-le-monde-avec-des-arbres?fbclid=IwAR2S3MKJRnNsxY6UN-G2qQwxLctJbzQz1vyAA1QCxxmOTips6gdJ0turMNA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3.xml"/><Relationship Id="rId6" Type="http://schemas.openxmlformats.org/officeDocument/2006/relationships/hyperlink" Target="https://savoir.media/pensees-scientifiques/clip/larchitecture-des-arbres?fbclid=IwAR0dLB9I-0lTfgCFB2Etv7KLRnMlb-7gYCRyL-9Y-hXWvbT0WKIDaL0UgEQ" TargetMode="External"/><Relationship Id="rId5" Type="http://schemas.openxmlformats.org/officeDocument/2006/relationships/hyperlink" Target="https://savoir.media/du-genie-pour-la-planete-partie-2/clip/le-role-des-arbres?fbclid=IwAR0A2zcf6i6xGflr4QWjcI71tymXegV6eIHTLzoJcsncfYDk11mPp6isONA" TargetMode="External"/><Relationship Id="rId4" Type="http://schemas.openxmlformats.org/officeDocument/2006/relationships/hyperlink" Target="https://www.lafabriqueculturelle.tv/capsules/12949/chantal-harvey-laureate-du-prix-du-calq-artiste-de-l-annee-en-cote-nord" TargetMode="External"/><Relationship Id="rId9" Type="http://schemas.openxmlformats.org/officeDocument/2006/relationships/hyperlink" Target="https://ici.radio-canada.ca/ohdio/premiere/emissions/les-annees-lumiere/segments/reportage/359216/foret-lac-a-moise-yanienhonhndeh-vierge-conservation-huron-wendat-wendake?fbclid=IwAR3wymbv-_-s19s3tXUF4qZ7HzM-kpZj-UHaFST7TokPUZJT4K0Gc9Fdgc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ci.radio-canada.ca/ohdio/premiere/emissions/les-annees-lumiere/segments/reportage/359216/foret-lac-a-moise-yanienhonhndeh-vierge-conservation-huron-wendat-wendake?fbclid=IwAR3wymbv-_-s19s3tXUF4qZ7HzM-kpZj-UHaFST7TokPUZJT4K0Gc9Fdgck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6" Type="http://schemas.openxmlformats.org/officeDocument/2006/relationships/hyperlink" Target="https://www.calq.gouv.qc.ca/actualites-et-publications/stephanie-morissette-remporte-le-prix-du-calq-oeuvre-de-lannee-en-estrie-pour-linquiete-foret/?fbclid=IwAR2yOFdvCUnYN7liHRFUomyHLKl16Y9k8Gj1g-rh6uzW-fD3meLIGyaRZ_c" TargetMode="External"/><Relationship Id="rId5" Type="http://schemas.openxmlformats.org/officeDocument/2006/relationships/hyperlink" Target="https://www.nationalgeographic.fr/photography/2020/10/les-arbres-les-plus-impressionnants-du-monde?image=iconic-trees-2597845&amp;fbclid=IwAR2yOFdvCUnYN7liHRFUomyHLKl16Y9k8Gj1g-rh6uzW-fD3meLIGyaRZ_c" TargetMode="External"/><Relationship Id="rId4" Type="http://schemas.openxmlformats.org/officeDocument/2006/relationships/hyperlink" Target="https://ici.radio-canada.ca/empreintes/2542/arbres-forets-anciennes-douglas-sitka-cypres-carmanah?cid=rg_sw-rcca_tui_rcca_AO-cpc-empreintes-geants_qc_&amp;fbclid=IwAR2yt4g6MDB8XDcnHxjibCxu7i10CB1qbVozFeutK1O6002MPKqd2UDpsLE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0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5" Type="http://schemas.openxmlformats.org/officeDocument/2006/relationships/tags" Target="../tags/tag215.xml"/><Relationship Id="rId15" Type="http://schemas.openxmlformats.org/officeDocument/2006/relationships/image" Target="../media/image22.png"/><Relationship Id="rId10" Type="http://schemas.openxmlformats.org/officeDocument/2006/relationships/tags" Target="../tags/tag220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2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7" Type="http://schemas.openxmlformats.org/officeDocument/2006/relationships/image" Target="../media/image24.png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3.xml"/><Relationship Id="rId4" Type="http://schemas.openxmlformats.org/officeDocument/2006/relationships/tags" Target="../tags/tag2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image" Target="../media/image25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38.xml"/><Relationship Id="rId10" Type="http://schemas.openxmlformats.org/officeDocument/2006/relationships/tags" Target="../tags/tag243.xml"/><Relationship Id="rId4" Type="http://schemas.openxmlformats.org/officeDocument/2006/relationships/tags" Target="../tags/tag237.xml"/><Relationship Id="rId9" Type="http://schemas.openxmlformats.org/officeDocument/2006/relationships/tags" Target="../tags/tag24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image" Target="../media/image26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8.xml"/><Relationship Id="rId10" Type="http://schemas.openxmlformats.org/officeDocument/2006/relationships/tags" Target="../tags/tag253.xml"/><Relationship Id="rId4" Type="http://schemas.openxmlformats.org/officeDocument/2006/relationships/tags" Target="../tags/tag247.xml"/><Relationship Id="rId9" Type="http://schemas.openxmlformats.org/officeDocument/2006/relationships/tags" Target="../tags/tag2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3" Type="http://schemas.openxmlformats.org/officeDocument/2006/relationships/tags" Target="../tags/tag28.xml"/><Relationship Id="rId21" Type="http://schemas.openxmlformats.org/officeDocument/2006/relationships/tags" Target="../tags/tag46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image" Target="../media/image4.jpeg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3" Type="http://schemas.openxmlformats.org/officeDocument/2006/relationships/tags" Target="../tags/tag256.xml"/><Relationship Id="rId7" Type="http://schemas.openxmlformats.org/officeDocument/2006/relationships/tags" Target="../tags/tag260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boiteverte.fr/des-sculptures-de-recifs-coralliens-en-ceramique/?fbclid=IwAR0gqBtfAg_mEAhk_BsaH0NU0iDtVVy-7WTkuq9Z1Pk2_SATExwGBMdA1Tw" TargetMode="External"/><Relationship Id="rId13" Type="http://schemas.openxmlformats.org/officeDocument/2006/relationships/hyperlink" Target="https://www.youtube.com/watch?v=rTpUK3z7DHw" TargetMode="External"/><Relationship Id="rId3" Type="http://schemas.openxmlformats.org/officeDocument/2006/relationships/tags" Target="../tags/tag264.xml"/><Relationship Id="rId7" Type="http://schemas.openxmlformats.org/officeDocument/2006/relationships/hyperlink" Target="https://courtneymattison.com/?fbclid=IwAR3eTRpUKanGZWFN1eve-BgQRho4NyEifQ6SPKp9865419HYVEGPOabdO80" TargetMode="External"/><Relationship Id="rId12" Type="http://schemas.openxmlformats.org/officeDocument/2006/relationships/hyperlink" Target="https://www.instagram.com/p/COvyj3PjaNe/embed/?autoplay=1" TargetMode="Externa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slideLayout" Target="../slideLayouts/slideLayout7.xml"/><Relationship Id="rId11" Type="http://schemas.openxmlformats.org/officeDocument/2006/relationships/hyperlink" Target="https://www.instagram.com/p/CQhQWeLDnWe/embed/?autoplay=1" TargetMode="External"/><Relationship Id="rId5" Type="http://schemas.openxmlformats.org/officeDocument/2006/relationships/tags" Target="../tags/tag266.xml"/><Relationship Id="rId10" Type="http://schemas.openxmlformats.org/officeDocument/2006/relationships/hyperlink" Target="https://savingoceansnow.com/coral-universe/" TargetMode="External"/><Relationship Id="rId4" Type="http://schemas.openxmlformats.org/officeDocument/2006/relationships/tags" Target="../tags/tag265.xml"/><Relationship Id="rId9" Type="http://schemas.openxmlformats.org/officeDocument/2006/relationships/hyperlink" Target="https://courtneymattison.com/coral-universe/hva0ogly66jhay0fi26wlaxdeuegj0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eauxarts.com/grand-format/les-medusantes-creatures-dernst-haeckel/" TargetMode="External"/><Relationship Id="rId13" Type="http://schemas.openxmlformats.org/officeDocument/2006/relationships/hyperlink" Target="https://www.wwf.fr/especes-prioritaires/coraux" TargetMode="External"/><Relationship Id="rId18" Type="http://schemas.openxmlformats.org/officeDocument/2006/relationships/hyperlink" Target="https://www.nationalgeographic.fr/voyage/2020/05/quand-les-voyageurs-participent-a-la-replantation-de-coraux" TargetMode="External"/><Relationship Id="rId3" Type="http://schemas.openxmlformats.org/officeDocument/2006/relationships/tags" Target="../tags/tag269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bluehabits.org/" TargetMode="External"/><Relationship Id="rId17" Type="http://schemas.openxmlformats.org/officeDocument/2006/relationships/hyperlink" Target="https://www.nationalgeographic.fr/environnement/2019/04/les-coraux-de-la-grande-barriere-de-corail-ne-se-reproduisent-plus-assez-vite" TargetMode="External"/><Relationship Id="rId2" Type="http://schemas.openxmlformats.org/officeDocument/2006/relationships/tags" Target="../tags/tag268.xml"/><Relationship Id="rId16" Type="http://schemas.openxmlformats.org/officeDocument/2006/relationships/hyperlink" Target="https://www.futura-sciences.com/planete/dossiers/environnement-coraux-face-rechauffement-climatique-2479/page/6/" TargetMode="Externa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hyperlink" Target="https://www.zemerpeled.com/?fbclid=IwAR0qcjR8e9J0IW_54UvpW-XVVeHQ6Pc6egyOCUnmJcO4y3BR7vmEFx-iMO8" TargetMode="External"/><Relationship Id="rId5" Type="http://schemas.openxmlformats.org/officeDocument/2006/relationships/tags" Target="../tags/tag271.xml"/><Relationship Id="rId15" Type="http://schemas.openxmlformats.org/officeDocument/2006/relationships/hyperlink" Target="https://www.coralguardian.org/les-coraux-menaces/" TargetMode="External"/><Relationship Id="rId10" Type="http://schemas.openxmlformats.org/officeDocument/2006/relationships/hyperlink" Target="https://fr.wikipedia.org/wiki/An%C3%A9mone_de_mer#/media/Fichier:Actiniaria.jpg" TargetMode="External"/><Relationship Id="rId19" Type="http://schemas.openxmlformats.org/officeDocument/2006/relationships/image" Target="../media/image27.png"/><Relationship Id="rId4" Type="http://schemas.openxmlformats.org/officeDocument/2006/relationships/tags" Target="../tags/tag270.xml"/><Relationship Id="rId9" Type="http://schemas.openxmlformats.org/officeDocument/2006/relationships/hyperlink" Target="https://www.etsy.com/ca-fr/listing/519509466/ernst-haeckel-meduse-et-corail" TargetMode="External"/><Relationship Id="rId14" Type="http://schemas.openxmlformats.org/officeDocument/2006/relationships/hyperlink" Target="https://www.curionautes.com/actus/les-coraux-en-danger-a-cause-du-rechauffement-climatique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image" Target="../media/image28.jpeg"/><Relationship Id="rId5" Type="http://schemas.openxmlformats.org/officeDocument/2006/relationships/tags" Target="../tags/tag277.xml"/><Relationship Id="rId10" Type="http://schemas.openxmlformats.org/officeDocument/2006/relationships/hyperlink" Target="https://www.nationalgeographic.fr/environnement/etat-durgence-pour-les-coraux" TargetMode="External"/><Relationship Id="rId4" Type="http://schemas.openxmlformats.org/officeDocument/2006/relationships/tags" Target="../tags/tag276.xml"/><Relationship Id="rId9" Type="http://schemas.openxmlformats.org/officeDocument/2006/relationships/hyperlink" Target="https://www.nationalgeographic.fr/perpetual-planet/les-coraux-ont-trouve-le-moyen-de-survivre-lacidification-des-oceans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image" Target="../media/image29.jpeg"/><Relationship Id="rId3" Type="http://schemas.openxmlformats.org/officeDocument/2006/relationships/tags" Target="../tags/tag282.xml"/><Relationship Id="rId7" Type="http://schemas.openxmlformats.org/officeDocument/2006/relationships/tags" Target="../tags/tag286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tags" Target="../tags/tag290.xml"/><Relationship Id="rId5" Type="http://schemas.openxmlformats.org/officeDocument/2006/relationships/tags" Target="../tags/tag284.xml"/><Relationship Id="rId10" Type="http://schemas.openxmlformats.org/officeDocument/2006/relationships/tags" Target="../tags/tag289.xml"/><Relationship Id="rId4" Type="http://schemas.openxmlformats.org/officeDocument/2006/relationships/tags" Target="../tags/tag283.xml"/><Relationship Id="rId9" Type="http://schemas.openxmlformats.org/officeDocument/2006/relationships/tags" Target="../tags/tag288.xml"/><Relationship Id="rId1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9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7" Type="http://schemas.openxmlformats.org/officeDocument/2006/relationships/image" Target="../media/image32.pn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2.xml"/><Relationship Id="rId4" Type="http://schemas.openxmlformats.org/officeDocument/2006/relationships/tags" Target="../tags/tag30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3" Type="http://schemas.openxmlformats.org/officeDocument/2006/relationships/tags" Target="../tags/tag305.xml"/><Relationship Id="rId7" Type="http://schemas.openxmlformats.org/officeDocument/2006/relationships/tags" Target="../tags/tag309.xml"/><Relationship Id="rId12" Type="http://schemas.openxmlformats.org/officeDocument/2006/relationships/image" Target="../media/image33.png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07.xml"/><Relationship Id="rId10" Type="http://schemas.openxmlformats.org/officeDocument/2006/relationships/tags" Target="../tags/tag312.xml"/><Relationship Id="rId4" Type="http://schemas.openxmlformats.org/officeDocument/2006/relationships/tags" Target="../tags/tag306.xml"/><Relationship Id="rId9" Type="http://schemas.openxmlformats.org/officeDocument/2006/relationships/tags" Target="../tags/tag3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3" Type="http://schemas.openxmlformats.org/officeDocument/2006/relationships/tags" Target="../tags/tag315.xml"/><Relationship Id="rId7" Type="http://schemas.openxmlformats.org/officeDocument/2006/relationships/tags" Target="../tags/tag319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image" Target="../media/image34.png"/><Relationship Id="rId5" Type="http://schemas.openxmlformats.org/officeDocument/2006/relationships/tags" Target="../tags/tag31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6.xml"/><Relationship Id="rId9" Type="http://schemas.openxmlformats.org/officeDocument/2006/relationships/tags" Target="../tags/tag32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10" Type="http://schemas.openxmlformats.org/officeDocument/2006/relationships/image" Target="../media/image6.jpeg"/><Relationship Id="rId4" Type="http://schemas.openxmlformats.org/officeDocument/2006/relationships/tags" Target="../tags/tag51.xml"/><Relationship Id="rId9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rtdufil.fr/tag/artiste/page/2/" TargetMode="External"/><Relationship Id="rId3" Type="http://schemas.openxmlformats.org/officeDocument/2006/relationships/tags" Target="../tags/tag332.xml"/><Relationship Id="rId7" Type="http://schemas.openxmlformats.org/officeDocument/2006/relationships/hyperlink" Target="https://www.textileartist.org/ana-teresa-barboza-handcraft-nature/" TargetMode="Externa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hyperlink" Target="https://thefiberstudio.net/ana-teresa-barboza/" TargetMode="External"/><Relationship Id="rId5" Type="http://schemas.openxmlformats.org/officeDocument/2006/relationships/hyperlink" Target="https://www.anateresabarboza.com/" TargetMode="Externa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lejournaldesaxe.com/2017/10/17/lart-textile/" TargetMode="External"/><Relationship Id="rId13" Type="http://schemas.openxmlformats.org/officeDocument/2006/relationships/hyperlink" Target="https://www.anateresabarboza.com/p/detras-del-textil.html" TargetMode="External"/><Relationship Id="rId3" Type="http://schemas.openxmlformats.org/officeDocument/2006/relationships/tags" Target="../tags/tag335.xml"/><Relationship Id="rId7" Type="http://schemas.openxmlformats.org/officeDocument/2006/relationships/hyperlink" Target="https://www.erudit.org/fr/revues/etc/2003-n64-etc1122343/35398ac.pdf" TargetMode="External"/><Relationship Id="rId12" Type="http://schemas.openxmlformats.org/officeDocument/2006/relationships/hyperlink" Target="https://www.lapresse.ca/actualites/environnement/2019-12-26/climat-15-catastrophes-a-plus-d-un-milliard-de-dollars-en-2019" TargetMode="External"/><Relationship Id="rId2" Type="http://schemas.openxmlformats.org/officeDocument/2006/relationships/tags" Target="../tags/tag334.xml"/><Relationship Id="rId16" Type="http://schemas.openxmlformats.org/officeDocument/2006/relationships/hyperlink" Target="https://www.anateresabarboza.com/p/volver-mirar.html" TargetMode="External"/><Relationship Id="rId1" Type="http://schemas.openxmlformats.org/officeDocument/2006/relationships/tags" Target="../tags/tag333.xml"/><Relationship Id="rId6" Type="http://schemas.openxmlformats.org/officeDocument/2006/relationships/hyperlink" Target="https://www.artshebdomedias.com/article/120313-dossier-le-textile-matiere-art/" TargetMode="External"/><Relationship Id="rId11" Type="http://schemas.openxmlformats.org/officeDocument/2006/relationships/hyperlink" Target="https://www.parismatch.com/Actu/Environnement/En-images-Les-catastrophe-ecologiques-causees-par-l-homme-en-2020-1718811#Aout-Au-Paraguay-une-lagune-devient-violette-a-cause-de-dechets-polluants" TargetMode="External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www.anateresabarboza.com/p/suspen.html" TargetMode="External"/><Relationship Id="rId10" Type="http://schemas.openxmlformats.org/officeDocument/2006/relationships/hyperlink" Target="https://www.7x7.press/les-7-plus-graves-catastrophes-ecologiques-des-50-dernieres-annees#close" TargetMode="External"/><Relationship Id="rId4" Type="http://schemas.openxmlformats.org/officeDocument/2006/relationships/tags" Target="../tags/tag336.xml"/><Relationship Id="rId9" Type="http://schemas.openxmlformats.org/officeDocument/2006/relationships/hyperlink" Target="https://www.universalis.fr/encyclopedie/catastrophe-ecologique/" TargetMode="External"/><Relationship Id="rId14" Type="http://schemas.openxmlformats.org/officeDocument/2006/relationships/hyperlink" Target="https://www.anateresabarboza.com/p/leer-el-paisaje.html?fbclid=IwAR2IngYgEzLPEcKVAedzuBojULy07wx174eJatf41gROnoqT1aIXnObWgo4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44.xml"/><Relationship Id="rId13" Type="http://schemas.openxmlformats.org/officeDocument/2006/relationships/image" Target="../media/image35.png"/><Relationship Id="rId3" Type="http://schemas.openxmlformats.org/officeDocument/2006/relationships/tags" Target="../tags/tag339.xml"/><Relationship Id="rId7" Type="http://schemas.openxmlformats.org/officeDocument/2006/relationships/tags" Target="../tags/tag34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tags" Target="../tags/tag347.xml"/><Relationship Id="rId5" Type="http://schemas.openxmlformats.org/officeDocument/2006/relationships/tags" Target="../tags/tag341.xml"/><Relationship Id="rId10" Type="http://schemas.openxmlformats.org/officeDocument/2006/relationships/tags" Target="../tags/tag346.xml"/><Relationship Id="rId4" Type="http://schemas.openxmlformats.org/officeDocument/2006/relationships/tags" Target="../tags/tag340.xml"/><Relationship Id="rId9" Type="http://schemas.openxmlformats.org/officeDocument/2006/relationships/tags" Target="../tags/tag345.xml"/><Relationship Id="rId1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5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7" Type="http://schemas.openxmlformats.org/officeDocument/2006/relationships/image" Target="../media/image38.pn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8.xml"/><Relationship Id="rId4" Type="http://schemas.openxmlformats.org/officeDocument/2006/relationships/tags" Target="../tags/tag35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62.xml"/><Relationship Id="rId9" Type="http://schemas.openxmlformats.org/officeDocument/2006/relationships/tags" Target="../tags/tag36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image" Target="../media/image39.png"/><Relationship Id="rId5" Type="http://schemas.openxmlformats.org/officeDocument/2006/relationships/tags" Target="../tags/tag37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71.xml"/><Relationship Id="rId9" Type="http://schemas.openxmlformats.org/officeDocument/2006/relationships/tags" Target="../tags/tag37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79.xml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1.xml"/><Relationship Id="rId4" Type="http://schemas.openxmlformats.org/officeDocument/2006/relationships/tags" Target="../tags/tag38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84.xml"/><Relationship Id="rId7" Type="http://schemas.openxmlformats.org/officeDocument/2006/relationships/tags" Target="../tags/tag388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5" Type="http://schemas.openxmlformats.org/officeDocument/2006/relationships/tags" Target="../tags/tag386.xml"/><Relationship Id="rId10" Type="http://schemas.openxmlformats.org/officeDocument/2006/relationships/image" Target="../media/image41.png"/><Relationship Id="rId4" Type="http://schemas.openxmlformats.org/officeDocument/2006/relationships/tags" Target="../tags/tag385.xml"/><Relationship Id="rId9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eau-tiede.org" TargetMode="External"/><Relationship Id="rId13" Type="http://schemas.openxmlformats.org/officeDocument/2006/relationships/image" Target="../media/image42.png"/><Relationship Id="rId3" Type="http://schemas.openxmlformats.org/officeDocument/2006/relationships/tags" Target="../tags/tag391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secure.sogides.com/medias/3/7/ext_9782896491261.pdf" TargetMode="Externa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hyperlink" Target="https://www.franceinter.fr/histoire/la-caricature-dans-l-histoire" TargetMode="External"/><Relationship Id="rId5" Type="http://schemas.openxmlformats.org/officeDocument/2006/relationships/tags" Target="../tags/tag393.xml"/><Relationship Id="rId10" Type="http://schemas.openxmlformats.org/officeDocument/2006/relationships/hyperlink" Target="http://expositions.bnf.fr/daumier/pedago/02_1.htm" TargetMode="External"/><Relationship Id="rId4" Type="http://schemas.openxmlformats.org/officeDocument/2006/relationships/tags" Target="../tags/tag392.xml"/><Relationship Id="rId9" Type="http://schemas.openxmlformats.org/officeDocument/2006/relationships/hyperlink" Target="http://www.calculmental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7.jpe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wnZFlxkm18" TargetMode="External"/><Relationship Id="rId13" Type="http://schemas.openxmlformats.org/officeDocument/2006/relationships/hyperlink" Target="https://www.instagram.com/clementdegaulejac/" TargetMode="External"/><Relationship Id="rId3" Type="http://schemas.openxmlformats.org/officeDocument/2006/relationships/tags" Target="../tags/tag39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17" Type="http://schemas.openxmlformats.org/officeDocument/2006/relationships/hyperlink" Target="https://www.instagram.com/p/BnJcCWUjo1t/" TargetMode="External"/><Relationship Id="rId2" Type="http://schemas.openxmlformats.org/officeDocument/2006/relationships/tags" Target="../tags/tag396.xml"/><Relationship Id="rId16" Type="http://schemas.openxmlformats.org/officeDocument/2006/relationships/hyperlink" Target="https://www.instagram.com/p/By7j7jUlnG5/" TargetMode="Externa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hyperlink" Target="https://www.youtube.com/watch?v=RR_218EtLJU" TargetMode="External"/><Relationship Id="rId5" Type="http://schemas.openxmlformats.org/officeDocument/2006/relationships/tags" Target="../tags/tag399.xml"/><Relationship Id="rId15" Type="http://schemas.openxmlformats.org/officeDocument/2006/relationships/hyperlink" Target="http://www.calculmental.org" TargetMode="External"/><Relationship Id="rId10" Type="http://schemas.openxmlformats.org/officeDocument/2006/relationships/hyperlink" Target="https://www.youtube.com/watch?v=OLh7kmXudmw" TargetMode="External"/><Relationship Id="rId4" Type="http://schemas.openxmlformats.org/officeDocument/2006/relationships/tags" Target="../tags/tag398.xml"/><Relationship Id="rId9" Type="http://schemas.openxmlformats.org/officeDocument/2006/relationships/hyperlink" Target="https://www.universalis.fr/encyclopedie/papier/" TargetMode="External"/><Relationship Id="rId14" Type="http://schemas.openxmlformats.org/officeDocument/2006/relationships/hyperlink" Target="https://iris-recherche.qc.ca/blogue/retour-a-la-normal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image" Target="../media/image8.jpeg"/><Relationship Id="rId5" Type="http://schemas.openxmlformats.org/officeDocument/2006/relationships/tags" Target="../tags/tag6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63.xml"/><Relationship Id="rId9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9.jpe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73.xml"/><Relationship Id="rId10" Type="http://schemas.openxmlformats.org/officeDocument/2006/relationships/tags" Target="../tags/tag78.xml"/><Relationship Id="rId4" Type="http://schemas.openxmlformats.org/officeDocument/2006/relationships/tags" Target="../tags/tag72.xml"/><Relationship Id="rId9" Type="http://schemas.openxmlformats.org/officeDocument/2006/relationships/tags" Target="../tags/tag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5" Type="http://schemas.openxmlformats.org/officeDocument/2006/relationships/tags" Target="../tags/tag83.xml"/><Relationship Id="rId10" Type="http://schemas.openxmlformats.org/officeDocument/2006/relationships/tags" Target="../tags/tag88.xml"/><Relationship Id="rId4" Type="http://schemas.openxmlformats.org/officeDocument/2006/relationships/tags" Target="../tags/tag82.xml"/><Relationship Id="rId9" Type="http://schemas.openxmlformats.org/officeDocument/2006/relationships/tags" Target="../tags/tag8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ionalgeographic.fr/environnement/vers-un-traite-mondial-sur-le-plastique?fbclid=IwAR2zCXg0r00IqZJamxPqAIcWG1CMjpak-N7KJx6UFkH_G8O-Mi6ygrdt8ww" TargetMode="External"/><Relationship Id="rId3" Type="http://schemas.openxmlformats.org/officeDocument/2006/relationships/tags" Target="../tags/tag92.xml"/><Relationship Id="rId7" Type="http://schemas.openxmlformats.org/officeDocument/2006/relationships/hyperlink" Target="https://savoir.media/du-genie-pour-la-planete/clip/le-zero-dechet?fbclid=IwAR0o5BEovwqLderumxfOxvlpfzYEIkPqFWhTdKikYVR8JrQTLeKBNSaJFck" TargetMode="Externa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hyperlink" Target="https://fr.oceancampus.eu/cours/Sqw/pollution-marine-les-oceans-la-poubelle-du-monde" TargetMode="External"/><Relationship Id="rId11" Type="http://schemas.openxmlformats.org/officeDocument/2006/relationships/hyperlink" Target="https://parlonssciences.ca/ressources-pedagogiques/documents-dinformation/quels-sont-les-differents-types-de-rayonnement" TargetMode="External"/><Relationship Id="rId5" Type="http://schemas.openxmlformats.org/officeDocument/2006/relationships/hyperlink" Target="https://www.artworksforchange.org/portfolio/tim-noble-and-sue-webster/" TargetMode="External"/><Relationship Id="rId10" Type="http://schemas.openxmlformats.org/officeDocument/2006/relationships/hyperlink" Target="https://leclairage.fr/lumiere-les-types-de-sources/" TargetMode="External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www.alloprof.qc.ca/fr/eleves/bv/sciences/la-lumiere-et-ses-proprietes-s140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>
            <p:custDataLst>
              <p:tags r:id="rId1"/>
            </p:custDataLst>
          </p:nvPr>
        </p:nvSpPr>
        <p:spPr>
          <a:xfrm>
            <a:off x="-684" y="6904733"/>
            <a:ext cx="2518351" cy="90427"/>
          </a:xfrm>
          <a:prstGeom prst="rect">
            <a:avLst/>
          </a:prstGeom>
          <a:solidFill>
            <a:srgbClr val="D9D9D9"/>
          </a:solid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-61200" y="585451"/>
            <a:ext cx="6766799" cy="5026405"/>
          </a:xfrm>
          <a:custGeom>
            <a:avLst/>
            <a:gdLst/>
            <a:ahLst/>
            <a:cxnLst/>
            <a:rect l="l" t="t" r="r" b="b"/>
            <a:pathLst>
              <a:path w="7544520" h="5026405">
                <a:moveTo>
                  <a:pt x="0" y="0"/>
                </a:moveTo>
                <a:lnTo>
                  <a:pt x="7544520" y="0"/>
                </a:lnTo>
                <a:lnTo>
                  <a:pt x="7544520" y="5026405"/>
                </a:lnTo>
                <a:lnTo>
                  <a:pt x="0" y="5026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493" t="-32" r="1" b="-32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 rot="-10800000">
            <a:off x="-61200" y="0"/>
            <a:ext cx="6766800" cy="2074002"/>
          </a:xfrm>
          <a:custGeom>
            <a:avLst/>
            <a:gdLst/>
            <a:ahLst/>
            <a:cxnLst/>
            <a:rect l="l" t="t" r="r" b="b"/>
            <a:pathLst>
              <a:path w="6932186" h="2074002">
                <a:moveTo>
                  <a:pt x="0" y="0"/>
                </a:moveTo>
                <a:lnTo>
                  <a:pt x="6932186" y="0"/>
                </a:lnTo>
                <a:lnTo>
                  <a:pt x="6932186" y="2074002"/>
                </a:lnTo>
                <a:lnTo>
                  <a:pt x="0" y="20740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347" t="-172647" r="-8072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>
            <p:custDataLst>
              <p:tags r:id="rId4"/>
            </p:custDataLst>
          </p:nvPr>
        </p:nvSpPr>
        <p:spPr>
          <a:xfrm rot="-10800000">
            <a:off x="-56287" y="4695844"/>
            <a:ext cx="6818171" cy="3076556"/>
          </a:xfrm>
          <a:custGeom>
            <a:avLst/>
            <a:gdLst/>
            <a:ahLst/>
            <a:cxnLst/>
            <a:rect l="l" t="t" r="r" b="b"/>
            <a:pathLst>
              <a:path w="6818171" h="3570635">
                <a:moveTo>
                  <a:pt x="0" y="0"/>
                </a:moveTo>
                <a:lnTo>
                  <a:pt x="6818172" y="0"/>
                </a:lnTo>
                <a:lnTo>
                  <a:pt x="6818172" y="3570635"/>
                </a:lnTo>
                <a:lnTo>
                  <a:pt x="0" y="35706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560" t="-49194" r="2" b="-946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>
            <p:custDataLst>
              <p:tags r:id="rId5"/>
            </p:custDataLst>
          </p:nvPr>
        </p:nvGrpSpPr>
        <p:grpSpPr>
          <a:xfrm>
            <a:off x="6700688" y="0"/>
            <a:ext cx="3357712" cy="7772400"/>
            <a:chOff x="0" y="0"/>
            <a:chExt cx="1974393" cy="44367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74393" cy="4436745"/>
            </a:xfrm>
            <a:custGeom>
              <a:avLst/>
              <a:gdLst/>
              <a:ahLst/>
              <a:cxnLst/>
              <a:rect l="l" t="t" r="r" b="b"/>
              <a:pathLst>
                <a:path w="1974393" h="4436745">
                  <a:moveTo>
                    <a:pt x="0" y="0"/>
                  </a:moveTo>
                  <a:lnTo>
                    <a:pt x="1974393" y="0"/>
                  </a:lnTo>
                  <a:lnTo>
                    <a:pt x="1974393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443321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9" name="AutoShape 9"/>
          <p:cNvSpPr/>
          <p:nvPr>
            <p:custDataLst>
              <p:tags r:id="rId6"/>
            </p:custDataLst>
          </p:nvPr>
        </p:nvSpPr>
        <p:spPr>
          <a:xfrm>
            <a:off x="7225129" y="4026663"/>
            <a:ext cx="2303919" cy="0"/>
          </a:xfrm>
          <a:prstGeom prst="line">
            <a:avLst/>
          </a:prstGeom>
          <a:ln w="47625" cap="rnd">
            <a:solidFill>
              <a:srgbClr val="ED9DD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0" name="AutoShape 10"/>
          <p:cNvSpPr/>
          <p:nvPr>
            <p:custDataLst>
              <p:tags r:id="rId7"/>
            </p:custDataLst>
          </p:nvPr>
        </p:nvSpPr>
        <p:spPr>
          <a:xfrm>
            <a:off x="7225129" y="3211176"/>
            <a:ext cx="2303919" cy="0"/>
          </a:xfrm>
          <a:prstGeom prst="line">
            <a:avLst/>
          </a:prstGeom>
          <a:ln w="47625" cap="rnd">
            <a:solidFill>
              <a:srgbClr val="ED9DD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8"/>
            </p:custDataLst>
          </p:nvPr>
        </p:nvSpPr>
        <p:spPr>
          <a:xfrm>
            <a:off x="4125316" y="7711251"/>
            <a:ext cx="2095500" cy="17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50"/>
              </a:lnSpc>
            </a:pPr>
            <a:endParaRPr/>
          </a:p>
        </p:txBody>
      </p:sp>
      <p:sp>
        <p:nvSpPr>
          <p:cNvPr id="12" name="TextBox 12"/>
          <p:cNvSpPr txBox="1"/>
          <p:nvPr>
            <p:custDataLst>
              <p:tags r:id="rId9"/>
            </p:custDataLst>
          </p:nvPr>
        </p:nvSpPr>
        <p:spPr>
          <a:xfrm>
            <a:off x="1090733" y="2263482"/>
            <a:ext cx="4524134" cy="1622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0"/>
              </a:lnSpc>
            </a:pPr>
            <a:r>
              <a:rPr lang="en-US" sz="4976" spc="248">
                <a:solidFill>
                  <a:srgbClr val="FFFFFF"/>
                </a:solidFill>
                <a:latin typeface="Oswald"/>
              </a:rPr>
              <a:t>ART ET </a:t>
            </a:r>
          </a:p>
          <a:p>
            <a:pPr algn="ctr">
              <a:lnSpc>
                <a:spcPts val="6470"/>
              </a:lnSpc>
            </a:pPr>
            <a:r>
              <a:rPr lang="en-US" sz="4976" spc="248">
                <a:solidFill>
                  <a:srgbClr val="FFFFFF"/>
                </a:solidFill>
                <a:latin typeface="Oswald"/>
              </a:rPr>
              <a:t>ENVIRONNEMENT</a:t>
            </a:r>
          </a:p>
        </p:txBody>
      </p:sp>
      <p:sp>
        <p:nvSpPr>
          <p:cNvPr id="13" name="TextBox 13"/>
          <p:cNvSpPr txBox="1"/>
          <p:nvPr>
            <p:custDataLst>
              <p:tags r:id="rId10"/>
            </p:custDataLst>
          </p:nvPr>
        </p:nvSpPr>
        <p:spPr>
          <a:xfrm>
            <a:off x="6700688" y="2206996"/>
            <a:ext cx="3352800" cy="199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244" spc="112">
                <a:solidFill>
                  <a:srgbClr val="C3D8E2"/>
                </a:solidFill>
                <a:latin typeface="Oswald"/>
              </a:rPr>
              <a:t>PROJETS DE CRÉATION PÉDAGOGIQUE</a:t>
            </a:r>
          </a:p>
          <a:p>
            <a:pPr algn="ctr">
              <a:lnSpc>
                <a:spcPts val="3254"/>
              </a:lnSpc>
            </a:pPr>
            <a:r>
              <a:rPr lang="en-US" sz="2244" spc="112">
                <a:solidFill>
                  <a:srgbClr val="C3D8E2"/>
                </a:solidFill>
                <a:latin typeface="Oswald"/>
              </a:rPr>
              <a:t> </a:t>
            </a:r>
          </a:p>
          <a:p>
            <a:pPr algn="ctr">
              <a:lnSpc>
                <a:spcPts val="3254"/>
              </a:lnSpc>
            </a:pPr>
            <a:r>
              <a:rPr lang="en-US" sz="2244" spc="112">
                <a:solidFill>
                  <a:srgbClr val="C3D8E2"/>
                </a:solidFill>
                <a:latin typeface="Oswald Bold"/>
              </a:rPr>
              <a:t>MOYENNE DURÉE</a:t>
            </a:r>
          </a:p>
          <a:p>
            <a:pPr algn="ctr">
              <a:lnSpc>
                <a:spcPts val="2964"/>
              </a:lnSpc>
            </a:pPr>
            <a:r>
              <a:rPr lang="en-US" sz="2044" spc="102">
                <a:solidFill>
                  <a:srgbClr val="E6C8B7"/>
                </a:solidFill>
                <a:latin typeface="Oswald"/>
              </a:rPr>
              <a:t> </a:t>
            </a:r>
          </a:p>
        </p:txBody>
      </p:sp>
      <p:sp>
        <p:nvSpPr>
          <p:cNvPr id="14" name="AutoShape 14"/>
          <p:cNvSpPr/>
          <p:nvPr>
            <p:custDataLst>
              <p:tags r:id="rId11"/>
            </p:custDataLst>
          </p:nvPr>
        </p:nvSpPr>
        <p:spPr>
          <a:xfrm>
            <a:off x="-684" y="5923717"/>
            <a:ext cx="8377773" cy="96621"/>
          </a:xfrm>
          <a:prstGeom prst="rect">
            <a:avLst/>
          </a:prstGeom>
          <a:solidFill>
            <a:srgbClr val="E14E57"/>
          </a:solidFill>
        </p:spPr>
        <p:txBody>
          <a:bodyPr/>
          <a:lstStyle/>
          <a:p>
            <a:endParaRPr lang="fr-CA"/>
          </a:p>
        </p:txBody>
      </p:sp>
      <p:sp>
        <p:nvSpPr>
          <p:cNvPr id="15" name="AutoShape 15"/>
          <p:cNvSpPr/>
          <p:nvPr>
            <p:custDataLst>
              <p:tags r:id="rId12"/>
            </p:custDataLst>
          </p:nvPr>
        </p:nvSpPr>
        <p:spPr>
          <a:xfrm>
            <a:off x="1680627" y="6007255"/>
            <a:ext cx="8377773" cy="96621"/>
          </a:xfrm>
          <a:prstGeom prst="rect">
            <a:avLst/>
          </a:prstGeom>
          <a:solidFill>
            <a:srgbClr val="F8E0DA"/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8280" y="1310886"/>
            <a:ext cx="6705600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7"/>
              </a:lnSpc>
            </a:pPr>
            <a:r>
              <a:rPr lang="en-US" sz="4179" spc="8" dirty="0">
                <a:solidFill>
                  <a:srgbClr val="000000"/>
                </a:solidFill>
                <a:latin typeface="Glacial Indifference"/>
              </a:rPr>
              <a:t>De </a:t>
            </a:r>
            <a:r>
              <a:rPr lang="en-US" sz="4179" spc="8" dirty="0" err="1">
                <a:solidFill>
                  <a:srgbClr val="000000"/>
                </a:solidFill>
                <a:latin typeface="Glacial Indifference"/>
              </a:rPr>
              <a:t>près</a:t>
            </a:r>
            <a:r>
              <a:rPr lang="en-US" sz="4179" spc="8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4179" spc="8" dirty="0" err="1">
                <a:solidFill>
                  <a:srgbClr val="000000"/>
                </a:solidFill>
                <a:latin typeface="Glacial Indifference"/>
              </a:rPr>
              <a:t>comme</a:t>
            </a:r>
            <a:r>
              <a:rPr lang="en-US" sz="4179" spc="8" dirty="0">
                <a:solidFill>
                  <a:srgbClr val="000000"/>
                </a:solidFill>
                <a:latin typeface="Glacial Indifference"/>
              </a:rPr>
              <a:t> de loin</a:t>
            </a:r>
          </a:p>
          <a:p>
            <a:pPr algn="ctr">
              <a:lnSpc>
                <a:spcPts val="3826"/>
              </a:lnSpc>
            </a:pPr>
            <a:endParaRPr lang="en-US" sz="4179" spc="8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441"/>
              </a:lnSpc>
            </a:pPr>
            <a:r>
              <a:rPr lang="en-US" sz="2647" dirty="0">
                <a:solidFill>
                  <a:srgbClr val="000000"/>
                </a:solidFill>
                <a:latin typeface="Alegreya"/>
              </a:rPr>
              <a:t>ARTISTE</a:t>
            </a:r>
          </a:p>
          <a:p>
            <a:pPr algn="ctr">
              <a:lnSpc>
                <a:spcPts val="3229"/>
              </a:lnSpc>
            </a:pPr>
            <a:r>
              <a:rPr lang="en-US" sz="2647" dirty="0">
                <a:solidFill>
                  <a:srgbClr val="AF7F63"/>
                </a:solidFill>
                <a:latin typeface="Alegreya Bold"/>
              </a:rPr>
              <a:t>Geneviève Cadieux</a:t>
            </a:r>
            <a:endParaRPr lang="en-US" sz="2647" dirty="0">
              <a:solidFill>
                <a:srgbClr val="AF7F63"/>
              </a:solidFill>
              <a:latin typeface="Alegreya Bold Italics"/>
            </a:endParaRPr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0" y="3975125"/>
            <a:ext cx="6704746" cy="3813339"/>
          </a:xfrm>
          <a:custGeom>
            <a:avLst/>
            <a:gdLst/>
            <a:ahLst/>
            <a:cxnLst/>
            <a:rect l="l" t="t" r="r" b="b"/>
            <a:pathLst>
              <a:path w="6798727" h="3813339">
                <a:moveTo>
                  <a:pt x="0" y="0"/>
                </a:moveTo>
                <a:lnTo>
                  <a:pt x="6798726" y="0"/>
                </a:lnTo>
                <a:lnTo>
                  <a:pt x="6798726" y="3813339"/>
                </a:lnTo>
                <a:lnTo>
                  <a:pt x="0" y="38133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02" t="-6378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>
            <a:off x="6605195" y="0"/>
            <a:ext cx="3453205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1AC8D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4"/>
            </p:custDataLst>
          </p:nvPr>
        </p:nvSpPr>
        <p:spPr>
          <a:xfrm>
            <a:off x="6603150" y="0"/>
            <a:ext cx="3455250" cy="2825036"/>
          </a:xfrm>
          <a:custGeom>
            <a:avLst/>
            <a:gdLst/>
            <a:ahLst/>
            <a:cxnLst/>
            <a:rect l="l" t="t" r="r" b="b"/>
            <a:pathLst>
              <a:path w="3455250" h="2825036">
                <a:moveTo>
                  <a:pt x="0" y="0"/>
                </a:moveTo>
                <a:lnTo>
                  <a:pt x="3455250" y="0"/>
                </a:lnTo>
                <a:lnTo>
                  <a:pt x="3455250" y="2825036"/>
                </a:lnTo>
                <a:lnTo>
                  <a:pt x="0" y="28250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4443" t="-8073" r="-16355" b="-731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6845849" y="2983914"/>
            <a:ext cx="2983952" cy="429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9"/>
              </a:lnSpc>
            </a:pPr>
            <a:endParaRPr dirty="0"/>
          </a:p>
          <a:p>
            <a:pPr algn="ctr">
              <a:lnSpc>
                <a:spcPts val="2548"/>
              </a:lnSpc>
            </a:pPr>
            <a:r>
              <a:rPr lang="en-US" sz="2548" dirty="0">
                <a:solidFill>
                  <a:srgbClr val="FFFFFF"/>
                </a:solidFill>
                <a:latin typeface="Alegreya Bold"/>
              </a:rPr>
              <a:t>QUESTION MOBILISATRICE </a:t>
            </a:r>
          </a:p>
          <a:p>
            <a:pPr algn="ctr">
              <a:lnSpc>
                <a:spcPts val="3013"/>
              </a:lnSpc>
            </a:pPr>
            <a:r>
              <a:rPr lang="en-US" sz="2199" dirty="0">
                <a:solidFill>
                  <a:srgbClr val="FFFFFF"/>
                </a:solidFill>
                <a:latin typeface="Alegreya Bold"/>
              </a:rPr>
              <a:t> </a:t>
            </a:r>
          </a:p>
          <a:p>
            <a:pPr algn="ctr">
              <a:lnSpc>
                <a:spcPts val="3035"/>
              </a:lnSpc>
            </a:pPr>
            <a:r>
              <a:rPr lang="en-US" sz="2199" dirty="0">
                <a:solidFill>
                  <a:srgbClr val="594969"/>
                </a:solidFill>
                <a:latin typeface="Alegreya Bold"/>
              </a:rPr>
              <a:t>Comment </a:t>
            </a:r>
            <a:r>
              <a:rPr lang="en-US" sz="2199" dirty="0" err="1">
                <a:solidFill>
                  <a:srgbClr val="594969"/>
                </a:solidFill>
                <a:latin typeface="Alegreya Bold"/>
              </a:rPr>
              <a:t>créer</a:t>
            </a:r>
            <a:r>
              <a:rPr lang="en-US" sz="2199" dirty="0">
                <a:solidFill>
                  <a:srgbClr val="594969"/>
                </a:solidFill>
                <a:latin typeface="Alegreya Bold"/>
              </a:rPr>
              <a:t> un </a:t>
            </a:r>
            <a:r>
              <a:rPr lang="en-US" sz="2199" dirty="0" err="1">
                <a:solidFill>
                  <a:srgbClr val="594969"/>
                </a:solidFill>
                <a:latin typeface="Alegreya Bold"/>
              </a:rPr>
              <a:t>diptyque</a:t>
            </a:r>
            <a:r>
              <a:rPr lang="en-US" sz="2199" dirty="0">
                <a:solidFill>
                  <a:srgbClr val="594969"/>
                </a:solidFill>
                <a:latin typeface="Alegreya Bold"/>
              </a:rPr>
              <a:t>, par association de deux images issues de </a:t>
            </a:r>
            <a:r>
              <a:rPr lang="en-US" sz="2199" dirty="0" err="1">
                <a:solidFill>
                  <a:srgbClr val="594969"/>
                </a:solidFill>
                <a:latin typeface="Alegreya Bold"/>
              </a:rPr>
              <a:t>l’environnement</a:t>
            </a:r>
            <a:r>
              <a:rPr lang="en-US" sz="2199" dirty="0">
                <a:solidFill>
                  <a:srgbClr val="594969"/>
                </a:solidFill>
                <a:latin typeface="Alegreya Bold"/>
              </a:rPr>
              <a:t> qui </a:t>
            </a:r>
            <a:r>
              <a:rPr lang="en-US" sz="2199" dirty="0" err="1">
                <a:solidFill>
                  <a:srgbClr val="594969"/>
                </a:solidFill>
                <a:latin typeface="Alegreya Bold"/>
              </a:rPr>
              <a:t>partagent</a:t>
            </a:r>
            <a:r>
              <a:rPr lang="en-US" sz="2199" dirty="0">
                <a:solidFill>
                  <a:srgbClr val="594969"/>
                </a:solidFill>
                <a:latin typeface="Alegreya Bold"/>
              </a:rPr>
              <a:t> des similitudes </a:t>
            </a:r>
            <a:r>
              <a:rPr lang="en-US" sz="2199" dirty="0" err="1">
                <a:solidFill>
                  <a:srgbClr val="594969"/>
                </a:solidFill>
                <a:latin typeface="Alegreya Bold"/>
              </a:rPr>
              <a:t>formelles</a:t>
            </a:r>
            <a:r>
              <a:rPr lang="en-US" sz="2199" dirty="0">
                <a:solidFill>
                  <a:srgbClr val="594969"/>
                </a:solidFill>
                <a:latin typeface="Alegreya Bold"/>
              </a:rPr>
              <a:t>, </a:t>
            </a:r>
            <a:r>
              <a:rPr lang="en-US" sz="2199" dirty="0" err="1">
                <a:solidFill>
                  <a:srgbClr val="594969"/>
                </a:solidFill>
                <a:latin typeface="Alegreya Bold"/>
              </a:rPr>
              <a:t>corrélant</a:t>
            </a:r>
            <a:r>
              <a:rPr lang="en-US" sz="2199" dirty="0">
                <a:solidFill>
                  <a:srgbClr val="594969"/>
                </a:solidFill>
                <a:latin typeface="Alegreya Bold"/>
              </a:rPr>
              <a:t> des </a:t>
            </a:r>
            <a:r>
              <a:rPr lang="en-US" sz="2199" dirty="0" err="1">
                <a:solidFill>
                  <a:srgbClr val="594969"/>
                </a:solidFill>
                <a:latin typeface="Alegreya Bold"/>
              </a:rPr>
              <a:t>prises</a:t>
            </a:r>
            <a:r>
              <a:rPr lang="en-US" sz="2199" dirty="0">
                <a:solidFill>
                  <a:srgbClr val="594969"/>
                </a:solidFill>
                <a:latin typeface="Alegreya Bold"/>
              </a:rPr>
              <a:t> de </a:t>
            </a:r>
            <a:r>
              <a:rPr lang="en-US" sz="2199" dirty="0" err="1">
                <a:solidFill>
                  <a:srgbClr val="594969"/>
                </a:solidFill>
                <a:latin typeface="Alegreya Bold"/>
              </a:rPr>
              <a:t>vue</a:t>
            </a:r>
            <a:r>
              <a:rPr lang="en-US" sz="2199" dirty="0">
                <a:solidFill>
                  <a:srgbClr val="594969"/>
                </a:solidFill>
                <a:latin typeface="Alegreya Bold"/>
              </a:rPr>
              <a:t> de </a:t>
            </a:r>
            <a:r>
              <a:rPr lang="en-US" sz="2199" dirty="0" err="1">
                <a:solidFill>
                  <a:srgbClr val="594969"/>
                </a:solidFill>
                <a:latin typeface="Alegreya Bold"/>
              </a:rPr>
              <a:t>près</a:t>
            </a:r>
            <a:r>
              <a:rPr lang="en-US" sz="2199" dirty="0">
                <a:solidFill>
                  <a:srgbClr val="594969"/>
                </a:solidFill>
                <a:latin typeface="Alegreya Bold"/>
              </a:rPr>
              <a:t> et de loin?</a:t>
            </a: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6005760" y="7581572"/>
            <a:ext cx="513025" cy="19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"/>
              </a:lnSpc>
            </a:pPr>
            <a:r>
              <a:rPr lang="en-US" sz="1196" dirty="0">
                <a:solidFill>
                  <a:srgbClr val="000000"/>
                </a:solidFill>
                <a:latin typeface="Alegreya"/>
              </a:rPr>
              <a:t>Image 1</a:t>
            </a:r>
            <a:r>
              <a:rPr lang="en-US" sz="1196" dirty="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9528125" y="2636441"/>
            <a:ext cx="53027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2</a:t>
            </a:r>
            <a:r>
              <a:rPr lang="en-US" sz="120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grpSp>
        <p:nvGrpSpPr>
          <p:cNvPr id="10" name="Group 10"/>
          <p:cNvGrpSpPr/>
          <p:nvPr>
            <p:custDataLst>
              <p:tags r:id="rId8"/>
            </p:custDataLst>
          </p:nvPr>
        </p:nvGrpSpPr>
        <p:grpSpPr>
          <a:xfrm>
            <a:off x="0" y="0"/>
            <a:ext cx="4038600" cy="436499"/>
            <a:chOff x="0" y="0"/>
            <a:chExt cx="1455567" cy="152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55567" cy="152400"/>
            </a:xfrm>
            <a:custGeom>
              <a:avLst/>
              <a:gdLst/>
              <a:ahLst/>
              <a:cxnLst/>
              <a:rect l="l" t="t" r="r" b="b"/>
              <a:pathLst>
                <a:path w="1455567" h="152400">
                  <a:moveTo>
                    <a:pt x="0" y="0"/>
                  </a:moveTo>
                  <a:lnTo>
                    <a:pt x="1455567" y="0"/>
                  </a:lnTo>
                  <a:lnTo>
                    <a:pt x="1455567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2" name="TextBox 12"/>
          <p:cNvSpPr txBox="1"/>
          <p:nvPr>
            <p:custDataLst>
              <p:tags r:id="rId9"/>
            </p:custDataLst>
          </p:nvPr>
        </p:nvSpPr>
        <p:spPr>
          <a:xfrm>
            <a:off x="152400" y="-33109"/>
            <a:ext cx="3733800" cy="495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4040"/>
              </a:lnSpc>
            </a:pPr>
            <a:r>
              <a:rPr lang="en-US" sz="2800" spc="109" dirty="0" err="1">
                <a:solidFill>
                  <a:srgbClr val="223440"/>
                </a:solidFill>
                <a:latin typeface="Alegreya Bold"/>
              </a:rPr>
              <a:t>Photographie</a:t>
            </a:r>
            <a:r>
              <a:rPr lang="en-US" sz="2800" spc="109" dirty="0">
                <a:solidFill>
                  <a:srgbClr val="223440"/>
                </a:solidFill>
                <a:latin typeface="Alegreya Bold"/>
              </a:rPr>
              <a:t> et dessin</a:t>
            </a:r>
          </a:p>
        </p:txBody>
      </p:sp>
      <p:sp>
        <p:nvSpPr>
          <p:cNvPr id="13" name="AutoShape 13"/>
          <p:cNvSpPr/>
          <p:nvPr>
            <p:custDataLst>
              <p:tags r:id="rId10"/>
            </p:custDataLst>
          </p:nvPr>
        </p:nvSpPr>
        <p:spPr>
          <a:xfrm>
            <a:off x="6705769" y="4022779"/>
            <a:ext cx="3352800" cy="23812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DDDD4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1AC8D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228600" y="526913"/>
            <a:ext cx="6248400" cy="7210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15"/>
              </a:lnSpc>
            </a:pPr>
            <a:r>
              <a:rPr lang="en-US" sz="1350" dirty="0">
                <a:solidFill>
                  <a:srgbClr val="000000"/>
                </a:solidFill>
                <a:latin typeface="Alegreya"/>
              </a:rPr>
              <a:t>Les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ici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amenés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diptyque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en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s’inspirant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série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d’œuvres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québécoise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Geneviève Cadieux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se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familiarisent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d’abord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avec son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au travail de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relation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formelle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qui y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effectué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dans un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jeu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d’échelles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micro,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méso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et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macroscopique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Les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se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déplacent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ensuite dans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’environnement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extérieur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immédiat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et/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périphérique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en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étant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attentifs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aux divers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motifs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configurations, textures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formes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qui y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présents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repèrent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élément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visuel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retient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attention et le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photographient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,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vue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proche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ou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de loin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en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recourant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techniques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de base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préalablement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transmises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l’enseignant∙e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Par la suite, les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conçoivent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dessin en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valeur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de tons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au crayon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graphite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crayon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Conté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fusain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en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effectuant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relation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de similitude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avec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l’image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Il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s’agit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deux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œuvres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distinctes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ayant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lien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formel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et/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conceptuel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.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Il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essentiel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sentir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un jeu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d’échelles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marquant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entre les images.</a:t>
            </a:r>
          </a:p>
          <a:p>
            <a:pPr algn="just">
              <a:lnSpc>
                <a:spcPts val="2529"/>
              </a:lnSpc>
            </a:pPr>
            <a:endParaRPr lang="en-US" sz="13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715"/>
              </a:lnSpc>
            </a:pPr>
            <a:r>
              <a:rPr lang="en-US" sz="1350" dirty="0">
                <a:solidFill>
                  <a:srgbClr val="000000"/>
                </a:solidFill>
                <a:latin typeface="Alegreya"/>
              </a:rPr>
              <a:t>Les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prennent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donc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d’abord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contact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avec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l’art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et le monde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environnant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l’observent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y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attentifs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pour y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découvrir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motifs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subtils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créent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œuvre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singulière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association et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ressemblance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entre les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mondes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existants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photographiés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) et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imaginés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dessinés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). Les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écrivent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phrase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personnelle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signifiante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ouvrant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le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sens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de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qui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accompagnera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diptyque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l’exposition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finale, qui sera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inscrite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sur un cartel. Les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se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présentent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uns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autres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expliquent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et en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discutent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en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mettant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un accent sur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expérience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de relation, entre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espace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extérieur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intérieur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entre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échelles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, entre techniques et supports, etc.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705600" y="5234299"/>
            <a:ext cx="3352800" cy="2538101"/>
          </a:xfrm>
          <a:custGeom>
            <a:avLst/>
            <a:gdLst/>
            <a:ahLst/>
            <a:cxnLst/>
            <a:rect l="l" t="t" r="r" b="b"/>
            <a:pathLst>
              <a:path w="3352800" h="2538101">
                <a:moveTo>
                  <a:pt x="0" y="0"/>
                </a:moveTo>
                <a:lnTo>
                  <a:pt x="3352800" y="0"/>
                </a:lnTo>
                <a:lnTo>
                  <a:pt x="3352800" y="2538101"/>
                </a:lnTo>
                <a:lnTo>
                  <a:pt x="0" y="2538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6954820" y="264315"/>
            <a:ext cx="2895599" cy="4558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37"/>
              </a:lnSpc>
            </a:pPr>
            <a:endParaRPr dirty="0"/>
          </a:p>
          <a:p>
            <a:pPr algn="ctr">
              <a:lnSpc>
                <a:spcPts val="2977"/>
              </a:lnSpc>
            </a:pPr>
            <a:r>
              <a:rPr lang="en-US" sz="2126" dirty="0">
                <a:solidFill>
                  <a:srgbClr val="476876"/>
                </a:solidFill>
                <a:latin typeface="Alegreya Bold"/>
              </a:rPr>
              <a:t>MOTS ÉVOCATEURS</a:t>
            </a:r>
          </a:p>
          <a:p>
            <a:pPr algn="ctr">
              <a:lnSpc>
                <a:spcPts val="2137"/>
              </a:lnSpc>
            </a:pPr>
            <a:endParaRPr lang="en-US" sz="2000" dirty="0">
              <a:solidFill>
                <a:srgbClr val="476876"/>
              </a:solidFill>
              <a:latin typeface="Alegreya Bold"/>
            </a:endParaRPr>
          </a:p>
          <a:p>
            <a:pPr algn="ctr">
              <a:lnSpc>
                <a:spcPts val="2557"/>
              </a:lnSpc>
            </a:pPr>
            <a:r>
              <a:rPr lang="en-US" sz="2000" dirty="0" err="1">
                <a:solidFill>
                  <a:srgbClr val="9231AF"/>
                </a:solidFill>
                <a:latin typeface="Alegreya Bold"/>
              </a:rPr>
              <a:t>diptyque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photographie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dessin  · </a:t>
            </a:r>
            <a:r>
              <a:rPr lang="en-US" sz="2000" dirty="0">
                <a:solidFill>
                  <a:srgbClr val="3F6B63"/>
                </a:solidFill>
                <a:latin typeface="Alegreya Bold"/>
              </a:rPr>
              <a:t>attention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détail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motif 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texture  · 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écriture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</a:t>
            </a:r>
            <a:r>
              <a:rPr lang="en-US" sz="2000" dirty="0">
                <a:solidFill>
                  <a:srgbClr val="E14E57"/>
                </a:solidFill>
                <a:latin typeface="Alegreya"/>
              </a:rPr>
              <a:t> </a:t>
            </a:r>
            <a:r>
              <a:rPr lang="en-US" sz="2000" dirty="0" err="1">
                <a:solidFill>
                  <a:srgbClr val="E14E57"/>
                </a:solidFill>
                <a:latin typeface="Alegreya Bold"/>
              </a:rPr>
              <a:t>échelles</a:t>
            </a:r>
            <a:r>
              <a:rPr lang="en-US" sz="2000" dirty="0">
                <a:solidFill>
                  <a:srgbClr val="8FD8CB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>
                <a:solidFill>
                  <a:srgbClr val="5F7ABE"/>
                </a:solidFill>
                <a:latin typeface="Alegreya Bold"/>
              </a:rPr>
              <a:t>perception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association   · macro 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méso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micro  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conceptuel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</a:t>
            </a:r>
            <a:r>
              <a:rPr lang="en-US" sz="2000" dirty="0" err="1">
                <a:solidFill>
                  <a:srgbClr val="CF71C5"/>
                </a:solidFill>
                <a:latin typeface="Alegreya Bold"/>
              </a:rPr>
              <a:t>abstrait</a:t>
            </a:r>
            <a:r>
              <a:rPr lang="en-US" sz="2000" dirty="0">
                <a:solidFill>
                  <a:srgbClr val="CF71C5"/>
                </a:solidFill>
                <a:latin typeface="Alegreya Bold"/>
              </a:rPr>
              <a:t> 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concret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</a:t>
            </a:r>
            <a:r>
              <a:rPr lang="en-US" sz="2000" dirty="0" err="1">
                <a:solidFill>
                  <a:srgbClr val="CF71C5"/>
                </a:solidFill>
                <a:latin typeface="Alegreya Bold"/>
              </a:rPr>
              <a:t>figuratif</a:t>
            </a:r>
            <a:r>
              <a:rPr lang="en-US" sz="2000" dirty="0">
                <a:solidFill>
                  <a:srgbClr val="CF71C5"/>
                </a:solidFill>
                <a:latin typeface="Alegreya Bold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 err="1">
                <a:solidFill>
                  <a:srgbClr val="BF5C62"/>
                </a:solidFill>
                <a:latin typeface="Alegreya Bold"/>
              </a:rPr>
              <a:t>évocation</a:t>
            </a:r>
            <a:r>
              <a:rPr lang="en-US" sz="2000" dirty="0">
                <a:solidFill>
                  <a:srgbClr val="BF5C62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diversité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relation · </a:t>
            </a:r>
            <a:r>
              <a:rPr lang="en-US" sz="2000" dirty="0">
                <a:solidFill>
                  <a:srgbClr val="5C998E"/>
                </a:solidFill>
                <a:latin typeface="Alegreya Bold"/>
              </a:rPr>
              <a:t>association</a:t>
            </a:r>
          </a:p>
          <a:p>
            <a:pPr>
              <a:lnSpc>
                <a:spcPts val="2361"/>
              </a:lnSpc>
            </a:pPr>
            <a:endParaRPr lang="en-US" sz="1826" dirty="0">
              <a:solidFill>
                <a:srgbClr val="5C998E"/>
              </a:solidFill>
              <a:latin typeface="Alegreya Bold"/>
            </a:endParaRPr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117003" y="21083"/>
            <a:ext cx="5217427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AF7F63"/>
                </a:solidFill>
                <a:latin typeface="Alegreya Bold"/>
              </a:rPr>
              <a:t>PROPOSITION DE CRÉATION</a:t>
            </a:r>
            <a:r>
              <a:rPr lang="en-US" sz="2600" spc="98" dirty="0">
                <a:solidFill>
                  <a:srgbClr val="AF7F63"/>
                </a:solidFill>
                <a:latin typeface="Alegreya"/>
              </a:rPr>
              <a:t>  </a:t>
            </a:r>
          </a:p>
        </p:txBody>
      </p:sp>
      <p:sp>
        <p:nvSpPr>
          <p:cNvPr id="10" name="TextBox 10"/>
          <p:cNvSpPr txBox="1"/>
          <p:nvPr>
            <p:custDataLst>
              <p:tags r:id="rId7"/>
            </p:custDataLst>
          </p:nvPr>
        </p:nvSpPr>
        <p:spPr>
          <a:xfrm>
            <a:off x="9526107" y="7583805"/>
            <a:ext cx="52134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3</a:t>
            </a:r>
            <a:r>
              <a:rPr lang="en-US" sz="120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DDDD4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173334" y="625068"/>
            <a:ext cx="9520897" cy="418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4"/>
              </a:lnSpc>
            </a:pPr>
            <a:r>
              <a:rPr lang="en-US" sz="1550" dirty="0">
                <a:solidFill>
                  <a:srgbClr val="223440"/>
                </a:solidFill>
                <a:latin typeface="Alegreya Bold"/>
              </a:rPr>
              <a:t>DURÉE  </a:t>
            </a:r>
          </a:p>
          <a:p>
            <a:pPr>
              <a:lnSpc>
                <a:spcPts val="1953"/>
              </a:lnSpc>
            </a:pPr>
            <a:r>
              <a:rPr lang="en-US" sz="1550" dirty="0">
                <a:solidFill>
                  <a:srgbClr val="223440"/>
                </a:solidFill>
                <a:latin typeface="Alegreya"/>
              </a:rPr>
              <a:t>4 à 6 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périodes</a:t>
            </a:r>
            <a:endParaRPr lang="en-US" sz="1550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 Bold"/>
              </a:rPr>
              <a:t>APPRENTISSAGES 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>
                <a:solidFill>
                  <a:srgbClr val="223440"/>
                </a:solidFill>
                <a:latin typeface="Alegreya"/>
              </a:rPr>
              <a:t>Domaine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général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de formation :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Environnement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 et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consommation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223440"/>
                </a:solidFill>
                <a:latin typeface="Alegreya"/>
              </a:rPr>
              <a:t>Compétence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disciplinaire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Créer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des images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personnelles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223440"/>
                </a:solidFill>
                <a:latin typeface="Alegreya"/>
              </a:rPr>
              <a:t>Compétences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transversales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 : Exploiter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l’information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mettre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en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œuvre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sa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pensée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créatrice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 Bold"/>
              </a:rPr>
              <a:t>                                         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 Bold"/>
              </a:rPr>
              <a:t>CYCLE ET ANNÉE SCOLAIRE 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"/>
              </a:rPr>
              <a:t>1er et 2e cycle du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secondaire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 Bold"/>
              </a:rPr>
              <a:t>VOCABULAIRE ET LANGAGE PLASTIQUE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"/>
              </a:rPr>
              <a:t>Crayon graphite, fusain, Conté,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caméra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numérique,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ordinateur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couleur lumière,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contraste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intensité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forme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figurative,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ligne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dessinée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motifs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variés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textures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réelles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représentées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valeur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dans les tons, volume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réel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suggéré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cadrage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éclairage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effets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filtres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. </a:t>
            </a:r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7574160" y="487393"/>
            <a:ext cx="2484240" cy="1780950"/>
          </a:xfrm>
          <a:custGeom>
            <a:avLst/>
            <a:gdLst/>
            <a:ahLst/>
            <a:cxnLst/>
            <a:rect l="l" t="t" r="r" b="b"/>
            <a:pathLst>
              <a:path w="2484240" h="1780950">
                <a:moveTo>
                  <a:pt x="0" y="0"/>
                </a:moveTo>
                <a:lnTo>
                  <a:pt x="2484240" y="0"/>
                </a:lnTo>
                <a:lnTo>
                  <a:pt x="2484240" y="1780950"/>
                </a:lnTo>
                <a:lnTo>
                  <a:pt x="0" y="17809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9649" t="-34747" r="-127378" b="-2677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76200" y="15176"/>
            <a:ext cx="5933089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AF7F63"/>
                </a:solidFill>
                <a:latin typeface="Alegreya Bold"/>
              </a:rPr>
              <a:t>CONTENU DISCIPLINAIRE</a:t>
            </a: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4214628" y="5263045"/>
            <a:ext cx="4929372" cy="139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 Bold"/>
              </a:rPr>
              <a:t>MATÉRIAUX  ET OUTILS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"/>
              </a:rPr>
              <a:t>Papier photo standard (8 ½ x 11) 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223440"/>
                </a:solidFill>
                <a:latin typeface="Alegreya"/>
              </a:rPr>
              <a:t>Appareil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photo numérique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ou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cellulaire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de bonne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qualité</a:t>
            </a:r>
            <a:endParaRPr lang="en-US" sz="1550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223440"/>
                </a:solidFill>
                <a:latin typeface="Alegreya"/>
              </a:rPr>
              <a:t>Ordinateur</a:t>
            </a:r>
            <a:endParaRPr lang="en-US" sz="1550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"/>
              </a:rPr>
              <a:t>Crayon graphite, Conté, fusain, de </a:t>
            </a:r>
            <a:r>
              <a:rPr lang="en-US" sz="1550" dirty="0" err="1">
                <a:solidFill>
                  <a:srgbClr val="223440"/>
                </a:solidFill>
                <a:latin typeface="Alegreya"/>
              </a:rPr>
              <a:t>bois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, etc.</a:t>
            </a: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175660" y="5284561"/>
            <a:ext cx="1729339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 Bold"/>
              </a:rPr>
              <a:t>TECHNIQUES 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223440"/>
                </a:solidFill>
                <a:latin typeface="Alegreya"/>
              </a:rPr>
              <a:t>Photographie</a:t>
            </a:r>
            <a:r>
              <a:rPr lang="en-US" sz="1550" dirty="0">
                <a:solidFill>
                  <a:srgbClr val="223440"/>
                </a:solidFill>
                <a:latin typeface="Alegreya"/>
              </a:rPr>
              <a:t>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223440"/>
                </a:solidFill>
                <a:latin typeface="Alegreya"/>
              </a:rPr>
              <a:t>Dessin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223440"/>
                </a:solidFill>
                <a:latin typeface="Alegreya"/>
              </a:rPr>
              <a:t>Écriture</a:t>
            </a:r>
            <a:endParaRPr lang="en-US" sz="1550" dirty="0">
              <a:solidFill>
                <a:srgbClr val="223440"/>
              </a:solidFill>
              <a:latin typeface="Alegreya"/>
            </a:endParaRPr>
          </a:p>
        </p:txBody>
      </p:sp>
      <p:sp>
        <p:nvSpPr>
          <p:cNvPr id="9" name="AutoShape 9"/>
          <p:cNvSpPr/>
          <p:nvPr>
            <p:custDataLst>
              <p:tags r:id="rId7"/>
            </p:custDataLst>
          </p:nvPr>
        </p:nvSpPr>
        <p:spPr>
          <a:xfrm rot="5400000">
            <a:off x="1069069" y="6176136"/>
            <a:ext cx="1671861" cy="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9531400" y="7583805"/>
            <a:ext cx="527000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4</a:t>
            </a:r>
            <a:r>
              <a:rPr lang="en-US" sz="120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11" name="AutoShape 11"/>
          <p:cNvSpPr/>
          <p:nvPr>
            <p:custDataLst>
              <p:tags r:id="rId9"/>
            </p:custDataLst>
          </p:nvPr>
        </p:nvSpPr>
        <p:spPr>
          <a:xfrm>
            <a:off x="4227" y="5041178"/>
            <a:ext cx="8377773" cy="96621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>
            <p:custDataLst>
              <p:tags r:id="rId10"/>
            </p:custDataLst>
          </p:nvPr>
        </p:nvSpPr>
        <p:spPr>
          <a:xfrm>
            <a:off x="2133693" y="5284561"/>
            <a:ext cx="1523908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GESTES 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Photographier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Dessiner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Écrire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3" name="TextBox 13"/>
          <p:cNvSpPr txBox="1"/>
          <p:nvPr>
            <p:custDataLst>
              <p:tags r:id="rId11"/>
            </p:custDataLst>
          </p:nvPr>
        </p:nvSpPr>
        <p:spPr>
          <a:xfrm>
            <a:off x="9468445" y="2049099"/>
            <a:ext cx="570731" cy="209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4"/>
              </a:lnSpc>
            </a:pPr>
            <a:r>
              <a:rPr lang="en-US" sz="1203" dirty="0">
                <a:solidFill>
                  <a:srgbClr val="FFFFFF"/>
                </a:solidFill>
                <a:latin typeface="Alegreya"/>
              </a:rPr>
              <a:t>Image 4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9579E433-7726-D716-674F-AC9CAE1CAEF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5400000">
            <a:off x="3164711" y="6176136"/>
            <a:ext cx="1671861" cy="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>
            <a:extLst>
              <a:ext uri="{FF2B5EF4-FFF2-40B4-BE49-F238E27FC236}">
                <a16:creationId xmlns:a16="http://schemas.microsoft.com/office/drawing/2014/main" id="{2A5C8D49-9D62-5FCC-7FCF-1D9273F9204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C7F1C873-F2EB-9484-2F07-4EEA8D1096D8}"/>
                </a:ext>
              </a:extLst>
            </p:cNvPr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DDDD4"/>
            </a:solidFill>
          </p:spPr>
          <p:txBody>
            <a:bodyPr anchor="ctr"/>
            <a:lstStyle/>
            <a:p>
              <a:pPr marL="85725"/>
              <a:r>
                <a:rPr lang="en-US" sz="2600" dirty="0">
                  <a:solidFill>
                    <a:srgbClr val="AF7F63"/>
                  </a:solidFill>
                  <a:latin typeface="Alegreya Bold"/>
                </a:rPr>
                <a:t>Progression de </a:t>
              </a:r>
              <a:r>
                <a:rPr lang="en-US" sz="2600" dirty="0" err="1">
                  <a:solidFill>
                    <a:srgbClr val="AF7F63"/>
                  </a:solidFill>
                  <a:latin typeface="Alegreya Bold"/>
                </a:rPr>
                <a:t>l’intention</a:t>
              </a:r>
              <a:r>
                <a:rPr lang="en-US" sz="2600" dirty="0">
                  <a:solidFill>
                    <a:srgbClr val="AF7F63"/>
                  </a:solidFill>
                  <a:latin typeface="Alegreya Bold"/>
                </a:rPr>
                <a:t> </a:t>
              </a:r>
              <a:r>
                <a:rPr lang="en-US" sz="2600" dirty="0" err="1">
                  <a:solidFill>
                    <a:srgbClr val="AF7F63"/>
                  </a:solidFill>
                  <a:latin typeface="Alegreya Bold"/>
                </a:rPr>
                <a:t>pédagogique</a:t>
              </a:r>
              <a:endParaRPr lang="en-US" sz="2600" dirty="0">
                <a:solidFill>
                  <a:srgbClr val="AF7F63"/>
                </a:solidFill>
                <a:latin typeface="Alegreya Bold"/>
              </a:endParaRPr>
            </a:p>
          </p:txBody>
        </p:sp>
      </p:grpSp>
      <p:grpSp>
        <p:nvGrpSpPr>
          <p:cNvPr id="2" name="Group 2"/>
          <p:cNvGrpSpPr/>
          <p:nvPr>
            <p:custDataLst>
              <p:tags r:id="rId2"/>
            </p:custDataLst>
          </p:nvPr>
        </p:nvGrpSpPr>
        <p:grpSpPr>
          <a:xfrm>
            <a:off x="6891434" y="0"/>
            <a:ext cx="3166966" cy="7772400"/>
            <a:chOff x="0" y="0"/>
            <a:chExt cx="1913890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DDDD4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>
            <a:off x="-4758" y="1676400"/>
            <a:ext cx="3586160" cy="6096000"/>
            <a:chOff x="-1" y="0"/>
            <a:chExt cx="2044384" cy="443674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2044384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DDDD4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4"/>
            </p:custDataLst>
          </p:nvPr>
        </p:nvSpPr>
        <p:spPr>
          <a:xfrm>
            <a:off x="6889056" y="0"/>
            <a:ext cx="3166966" cy="2772688"/>
          </a:xfrm>
          <a:custGeom>
            <a:avLst/>
            <a:gdLst/>
            <a:ahLst/>
            <a:cxnLst/>
            <a:rect l="l" t="t" r="r" b="b"/>
            <a:pathLst>
              <a:path w="2293422" h="2312387">
                <a:moveTo>
                  <a:pt x="0" y="0"/>
                </a:moveTo>
                <a:lnTo>
                  <a:pt x="2293422" y="0"/>
                </a:lnTo>
                <a:lnTo>
                  <a:pt x="2293422" y="2312387"/>
                </a:lnTo>
                <a:lnTo>
                  <a:pt x="0" y="23123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8390" t="-11437" r="-18309" b="-12759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>
            <p:custDataLst>
              <p:tags r:id="rId5"/>
            </p:custDataLst>
          </p:nvPr>
        </p:nvGrpSpPr>
        <p:grpSpPr>
          <a:xfrm>
            <a:off x="3471134" y="685800"/>
            <a:ext cx="3415543" cy="7086600"/>
            <a:chOff x="0" y="0"/>
            <a:chExt cx="2017255" cy="44367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7255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FEDED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9" name="Freeform 9"/>
          <p:cNvSpPr/>
          <p:nvPr>
            <p:custDataLst>
              <p:tags r:id="rId6"/>
            </p:custDataLst>
          </p:nvPr>
        </p:nvSpPr>
        <p:spPr>
          <a:xfrm>
            <a:off x="6891434" y="5612721"/>
            <a:ext cx="3166966" cy="2061767"/>
          </a:xfrm>
          <a:custGeom>
            <a:avLst/>
            <a:gdLst/>
            <a:ahLst/>
            <a:cxnLst/>
            <a:rect l="l" t="t" r="r" b="b"/>
            <a:pathLst>
              <a:path w="3352800" h="2350333">
                <a:moveTo>
                  <a:pt x="0" y="0"/>
                </a:moveTo>
                <a:lnTo>
                  <a:pt x="3352800" y="0"/>
                </a:lnTo>
                <a:lnTo>
                  <a:pt x="3352800" y="2350333"/>
                </a:lnTo>
                <a:lnTo>
                  <a:pt x="0" y="23503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0000"/>
            </a:blip>
            <a:stretch>
              <a:fillRect t="-4272" b="-11534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-2" y="581522"/>
            <a:ext cx="6886677" cy="1467548"/>
            <a:chOff x="-1" y="0"/>
            <a:chExt cx="3931145" cy="1169678"/>
          </a:xfrm>
        </p:grpSpPr>
        <p:sp>
          <p:nvSpPr>
            <p:cNvPr id="11" name="Freeform 11"/>
            <p:cNvSpPr/>
            <p:nvPr/>
          </p:nvSpPr>
          <p:spPr>
            <a:xfrm>
              <a:off x="-1" y="0"/>
              <a:ext cx="3931145" cy="1169678"/>
            </a:xfrm>
            <a:custGeom>
              <a:avLst/>
              <a:gdLst/>
              <a:ahLst/>
              <a:cxnLst/>
              <a:rect l="l" t="t" r="r" b="b"/>
              <a:pathLst>
                <a:path w="3827780" h="1169678">
                  <a:moveTo>
                    <a:pt x="0" y="0"/>
                  </a:moveTo>
                  <a:lnTo>
                    <a:pt x="3827780" y="0"/>
                  </a:lnTo>
                  <a:lnTo>
                    <a:pt x="3827780" y="1169678"/>
                  </a:lnTo>
                  <a:lnTo>
                    <a:pt x="0" y="11696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2" name="TextBox 12"/>
          <p:cNvSpPr txBox="1"/>
          <p:nvPr>
            <p:custDataLst>
              <p:tags r:id="rId8"/>
            </p:custDataLst>
          </p:nvPr>
        </p:nvSpPr>
        <p:spPr>
          <a:xfrm>
            <a:off x="9481834" y="2500154"/>
            <a:ext cx="526483" cy="19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"/>
              </a:lnSpc>
            </a:pPr>
            <a:r>
              <a:rPr lang="en-US" sz="1196" dirty="0">
                <a:solidFill>
                  <a:srgbClr val="000000"/>
                </a:solidFill>
                <a:latin typeface="Alegreya"/>
              </a:rPr>
              <a:t>Image 5</a:t>
            </a:r>
            <a:r>
              <a:rPr lang="en-US" sz="1196" dirty="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13" name="TextBox 13"/>
          <p:cNvSpPr txBox="1"/>
          <p:nvPr>
            <p:custDataLst>
              <p:tags r:id="rId9"/>
            </p:custDataLst>
          </p:nvPr>
        </p:nvSpPr>
        <p:spPr>
          <a:xfrm>
            <a:off x="9527682" y="7429542"/>
            <a:ext cx="528340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dirty="0">
                <a:solidFill>
                  <a:srgbClr val="FFFFFF"/>
                </a:solidFill>
                <a:latin typeface="Alegreya"/>
              </a:rPr>
              <a:t>Image 6</a:t>
            </a:r>
            <a:r>
              <a:rPr lang="en-US" sz="1200" dirty="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14" name="TextBox 14"/>
          <p:cNvSpPr txBox="1"/>
          <p:nvPr>
            <p:custDataLst>
              <p:tags r:id="rId10"/>
            </p:custDataLst>
          </p:nvPr>
        </p:nvSpPr>
        <p:spPr>
          <a:xfrm>
            <a:off x="151036" y="685800"/>
            <a:ext cx="6586984" cy="721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7"/>
              </a:lnSpc>
            </a:pPr>
            <a:endParaRPr lang="en-US" sz="1700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1037"/>
              </a:lnSpc>
            </a:pPr>
            <a:r>
              <a:rPr lang="en-US" sz="1700" dirty="0">
                <a:solidFill>
                  <a:srgbClr val="223440"/>
                </a:solidFill>
                <a:latin typeface="Alegreya Bold"/>
              </a:rPr>
              <a:t>Attention</a:t>
            </a:r>
          </a:p>
          <a:p>
            <a:pPr>
              <a:lnSpc>
                <a:spcPts val="111"/>
              </a:lnSpc>
            </a:pPr>
            <a:endParaRPr lang="en-US" sz="1700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6"/>
              </a:lnSpc>
            </a:pPr>
            <a:r>
              <a:rPr lang="en-US" sz="1700" dirty="0" err="1">
                <a:solidFill>
                  <a:srgbClr val="476876"/>
                </a:solidFill>
                <a:latin typeface="Alegreya"/>
              </a:rPr>
              <a:t>I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ntéresser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à : explorer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leur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environnement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sur des plans micro-,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méso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-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macroscopiques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;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exercer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leur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sens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l’observation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d’association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;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découvrir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le travail de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l’artiste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Geneviève Cadieux qui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convoque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ces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principes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.</a:t>
            </a:r>
          </a:p>
          <a:p>
            <a:pPr algn="just">
              <a:lnSpc>
                <a:spcPts val="344"/>
              </a:lnSpc>
            </a:pPr>
            <a:endParaRPr lang="en-US" sz="1700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1233"/>
              </a:lnSpc>
            </a:pPr>
            <a:endParaRPr lang="en-US" sz="1700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1204"/>
              </a:lnSpc>
            </a:pPr>
            <a:r>
              <a:rPr lang="en-US" sz="1700" dirty="0" err="1">
                <a:solidFill>
                  <a:srgbClr val="223440"/>
                </a:solidFill>
                <a:latin typeface="Alegreya Bold"/>
              </a:rPr>
              <a:t>Sensibilisation</a:t>
            </a:r>
            <a:endParaRPr lang="en-US" sz="1700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119"/>
              </a:lnSpc>
            </a:pPr>
            <a:endParaRPr lang="en-US" sz="1700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717"/>
              </a:lnSpc>
            </a:pPr>
            <a:endParaRPr lang="en-US" sz="1700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6"/>
              </a:lnSpc>
            </a:pPr>
            <a:r>
              <a:rPr lang="en-US" sz="1700" dirty="0" err="1">
                <a:solidFill>
                  <a:srgbClr val="223440"/>
                </a:solidFill>
                <a:latin typeface="Alegreya"/>
              </a:rPr>
              <a:t>Sensibiliser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à :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développer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un rapport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dynamique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avec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leur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environnement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leur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rapport aux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mondes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autres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qu’humains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; observer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analyser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détails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éléments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qui y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sont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présents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;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créer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des liens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sensibles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sur les plans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formel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conceptuel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; des techniques en photo, dessin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écriture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. </a:t>
            </a:r>
          </a:p>
          <a:p>
            <a:pPr algn="just">
              <a:lnSpc>
                <a:spcPts val="1204"/>
              </a:lnSpc>
            </a:pPr>
            <a:endParaRPr lang="en-US" sz="1700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1204"/>
              </a:lnSpc>
            </a:pPr>
            <a:r>
              <a:rPr lang="en-US" sz="1700" dirty="0" err="1">
                <a:solidFill>
                  <a:srgbClr val="223440"/>
                </a:solidFill>
                <a:latin typeface="Alegreya Bold"/>
              </a:rPr>
              <a:t>Création</a:t>
            </a:r>
            <a:endParaRPr lang="en-US" sz="1700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717"/>
              </a:lnSpc>
            </a:pPr>
            <a:endParaRPr lang="en-US" sz="1700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6"/>
              </a:lnSpc>
            </a:pPr>
            <a:r>
              <a:rPr lang="en-US" sz="1700" dirty="0" err="1">
                <a:solidFill>
                  <a:srgbClr val="223440"/>
                </a:solidFill>
                <a:latin typeface="Alegreya"/>
              </a:rPr>
              <a:t>Amener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à :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réaliser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une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double image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personnelle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jouant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avec le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concret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l’abstrait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et des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échelles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vue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et de vie;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maitriser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des techniques de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photographie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, de dessin (crayon Conté, graphite et/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ou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fusain)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forme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d’écriture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succincte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cristallisant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un ensemble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d’idées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;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concevoir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un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diptyque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en 2D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accompagné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d’une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phrase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ou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suite de mots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porteurs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sens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évoquant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leur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projet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artistique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.</a:t>
            </a:r>
          </a:p>
          <a:p>
            <a:pPr algn="just">
              <a:lnSpc>
                <a:spcPts val="717"/>
              </a:lnSpc>
            </a:pPr>
            <a:endParaRPr lang="en-US" sz="1700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2511"/>
              </a:lnSpc>
            </a:pPr>
            <a:r>
              <a:rPr lang="en-US" sz="1700" dirty="0" err="1">
                <a:solidFill>
                  <a:srgbClr val="223440"/>
                </a:solidFill>
                <a:latin typeface="Alegreya Bold"/>
              </a:rPr>
              <a:t>Appréciation</a:t>
            </a:r>
            <a:r>
              <a:rPr lang="en-US" sz="1700" dirty="0">
                <a:solidFill>
                  <a:srgbClr val="223440"/>
                </a:solidFill>
                <a:latin typeface="Alegreya Bold"/>
              </a:rPr>
              <a:t> </a:t>
            </a:r>
          </a:p>
          <a:p>
            <a:pPr algn="just">
              <a:lnSpc>
                <a:spcPts val="563"/>
              </a:lnSpc>
            </a:pPr>
            <a:endParaRPr lang="en-US" sz="1700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1"/>
              </a:lnSpc>
            </a:pPr>
            <a:r>
              <a:rPr lang="en-US" sz="1700" dirty="0">
                <a:solidFill>
                  <a:srgbClr val="223440"/>
                </a:solidFill>
                <a:latin typeface="Alegreya"/>
              </a:rPr>
              <a:t>À travers les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œuvres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réalisées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amener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à :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développer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une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relation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créative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réflexive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avec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l’environnement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, quant à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sa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diversité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, aux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différences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similarités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qui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peuvent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s’y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trouver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;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établir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des liens entre les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échelles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de la nature. *Se reporter aux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modèles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formel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perceptuel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dans le tableau des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synthèses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d’appréciation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 en </a:t>
            </a:r>
            <a:r>
              <a:rPr lang="en-US" sz="1700" dirty="0" err="1">
                <a:solidFill>
                  <a:srgbClr val="223440"/>
                </a:solidFill>
                <a:latin typeface="Alegreya"/>
              </a:rPr>
              <a:t>annexe</a:t>
            </a:r>
            <a:r>
              <a:rPr lang="en-US" sz="1700" dirty="0">
                <a:solidFill>
                  <a:srgbClr val="223440"/>
                </a:solidFill>
                <a:latin typeface="Alegreya"/>
              </a:rPr>
              <a:t>.</a:t>
            </a:r>
          </a:p>
        </p:txBody>
      </p:sp>
      <p:sp>
        <p:nvSpPr>
          <p:cNvPr id="15" name="AutoShape 15"/>
          <p:cNvSpPr/>
          <p:nvPr>
            <p:custDataLst>
              <p:tags r:id="rId11"/>
            </p:custDataLst>
          </p:nvPr>
        </p:nvSpPr>
        <p:spPr>
          <a:xfrm>
            <a:off x="118334" y="505322"/>
            <a:ext cx="5501465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6" name="TextBox 16"/>
          <p:cNvSpPr txBox="1"/>
          <p:nvPr>
            <p:custDataLst>
              <p:tags r:id="rId12"/>
            </p:custDataLst>
          </p:nvPr>
        </p:nvSpPr>
        <p:spPr>
          <a:xfrm>
            <a:off x="6977175" y="2745906"/>
            <a:ext cx="3031142" cy="4660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1"/>
              </a:lnSpc>
            </a:pPr>
            <a:r>
              <a:rPr lang="en-US" sz="2465" dirty="0">
                <a:solidFill>
                  <a:srgbClr val="AF7F63"/>
                </a:solidFill>
                <a:latin typeface="Alegreya Bold"/>
              </a:rPr>
              <a:t>Intention </a:t>
            </a:r>
            <a:r>
              <a:rPr lang="en-US" sz="2465" dirty="0" err="1">
                <a:solidFill>
                  <a:srgbClr val="AF7F63"/>
                </a:solidFill>
                <a:latin typeface="Alegreya Bold"/>
              </a:rPr>
              <a:t>pédagogique</a:t>
            </a:r>
            <a:r>
              <a:rPr lang="en-US" sz="2465" dirty="0">
                <a:solidFill>
                  <a:srgbClr val="AF7F63"/>
                </a:solidFill>
                <a:latin typeface="Alegreya Bold"/>
              </a:rPr>
              <a:t> </a:t>
            </a:r>
          </a:p>
          <a:p>
            <a:pPr algn="ctr">
              <a:lnSpc>
                <a:spcPts val="2208"/>
              </a:lnSpc>
            </a:pPr>
            <a:r>
              <a:rPr lang="en-US" sz="1577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58"/>
              </a:lnSpc>
            </a:pPr>
            <a:r>
              <a:rPr lang="en-US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diversité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des textures,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formes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détails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présents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dans 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l'environnement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des liens avec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ceux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-ci</a:t>
            </a:r>
          </a:p>
          <a:p>
            <a:pPr algn="ctr">
              <a:lnSpc>
                <a:spcPts val="2758"/>
              </a:lnSpc>
            </a:pPr>
            <a:r>
              <a:rPr lang="en-US" dirty="0">
                <a:solidFill>
                  <a:srgbClr val="476876"/>
                </a:solidFill>
                <a:latin typeface="Alegreya"/>
              </a:rPr>
              <a:t>•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58"/>
              </a:lnSpc>
            </a:pPr>
            <a:r>
              <a:rPr lang="en-US" dirty="0" err="1">
                <a:solidFill>
                  <a:srgbClr val="000000"/>
                </a:solidFill>
                <a:latin typeface="Alegreya"/>
              </a:rPr>
              <a:t>Déployer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démarche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formelle</a:t>
            </a:r>
            <a:r>
              <a:rPr lang="en-US" dirty="0">
                <a:solidFill>
                  <a:srgbClr val="E14E57"/>
                </a:solidFill>
                <a:latin typeface="Alegreya"/>
              </a:rPr>
              <a:t> 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réflexive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par la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image 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séquence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mots personnels</a:t>
            </a:r>
          </a:p>
        </p:txBody>
      </p:sp>
      <p:sp>
        <p:nvSpPr>
          <p:cNvPr id="17" name="AutoShape 17"/>
          <p:cNvSpPr/>
          <p:nvPr>
            <p:custDataLst>
              <p:tags r:id="rId13"/>
            </p:custDataLst>
          </p:nvPr>
        </p:nvSpPr>
        <p:spPr>
          <a:xfrm>
            <a:off x="6977105" y="3225464"/>
            <a:ext cx="3031283" cy="2208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8" name="AutoShape 18"/>
          <p:cNvSpPr/>
          <p:nvPr>
            <p:custDataLst>
              <p:tags r:id="rId14"/>
            </p:custDataLst>
          </p:nvPr>
        </p:nvSpPr>
        <p:spPr>
          <a:xfrm>
            <a:off x="3201718" y="7678774"/>
            <a:ext cx="6856682" cy="97912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DDDD4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TextBox 8"/>
          <p:cNvSpPr txBox="1"/>
          <p:nvPr>
            <p:custDataLst>
              <p:tags r:id="rId2"/>
            </p:custDataLst>
          </p:nvPr>
        </p:nvSpPr>
        <p:spPr>
          <a:xfrm>
            <a:off x="161526" y="418851"/>
            <a:ext cx="9728176" cy="1641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69"/>
              </a:lnSpc>
            </a:pPr>
            <a:r>
              <a:rPr lang="en-US" sz="2049" dirty="0">
                <a:solidFill>
                  <a:srgbClr val="000000"/>
                </a:solidFill>
                <a:latin typeface="Alegreya Bold"/>
              </a:rPr>
              <a:t>Inspiration </a:t>
            </a:r>
            <a:r>
              <a:rPr lang="en-US" sz="2049" dirty="0">
                <a:solidFill>
                  <a:srgbClr val="E14E57"/>
                </a:solidFill>
                <a:latin typeface="Alegreya Bold"/>
              </a:rPr>
              <a:t>                    </a:t>
            </a:r>
            <a:r>
              <a:rPr lang="en-US" sz="2049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                                      </a:t>
            </a:r>
            <a:r>
              <a:rPr lang="en-US" sz="2049" dirty="0">
                <a:solidFill>
                  <a:srgbClr val="5B5462"/>
                </a:solidFill>
                <a:latin typeface="Alegreya Bold"/>
              </a:rPr>
              <a:t>     </a:t>
            </a:r>
            <a:r>
              <a:rPr lang="en-US" sz="2049" dirty="0">
                <a:solidFill>
                  <a:srgbClr val="C25D48"/>
                </a:solidFill>
                <a:latin typeface="Alegreya Bold"/>
              </a:rPr>
              <a:t>       </a:t>
            </a:r>
            <a:r>
              <a:rPr lang="en-US" sz="2049" dirty="0">
                <a:solidFill>
                  <a:srgbClr val="FF7D2D"/>
                </a:solidFill>
                <a:latin typeface="Alegreya Bold"/>
              </a:rPr>
              <a:t> </a:t>
            </a:r>
          </a:p>
          <a:p>
            <a:pPr algn="just">
              <a:lnSpc>
                <a:spcPts val="2464"/>
              </a:lnSpc>
            </a:pP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travail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Geneviève Cadieux · Explication de notions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liées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vue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photographique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(mode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automatique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cadrage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lumière, plan, etc.) et à un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logiciel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associé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Explication de notions sur le dessin au fusain, aux crayons Conté et graphite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Stratégies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phrase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concentrant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idées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évoquées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9" name="TextBox 9"/>
          <p:cNvSpPr txBox="1"/>
          <p:nvPr>
            <p:custDataLst>
              <p:tags r:id="rId3"/>
            </p:custDataLst>
          </p:nvPr>
        </p:nvSpPr>
        <p:spPr>
          <a:xfrm>
            <a:off x="178398" y="2526715"/>
            <a:ext cx="9711304" cy="3244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legreya Bold"/>
              </a:rPr>
              <a:t>Élaboration</a:t>
            </a:r>
            <a:r>
              <a:rPr lang="en-US" sz="2100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                  </a:t>
            </a:r>
          </a:p>
          <a:p>
            <a:pPr algn="just">
              <a:lnSpc>
                <a:spcPts val="2464"/>
              </a:lnSpc>
            </a:pPr>
            <a:r>
              <a:rPr lang="en-US" sz="1760" dirty="0">
                <a:solidFill>
                  <a:srgbClr val="000000"/>
                </a:solidFill>
                <a:latin typeface="Alegreya"/>
              </a:rPr>
              <a:t>Exploration avec fusain, crayons Conté et graphite, sur le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principe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dessin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d’observation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Exercices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base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photographie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avec le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logiciel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Exploration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l’extérieur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 :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trouvent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un motif,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texture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qui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interpelle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—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activité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peut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se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poursuivre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maison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soir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photographique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dessin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Élaboration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2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3 propositions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diptyque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En rencontre avec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l’enseignant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l’élève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discute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choisit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l’association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la plus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intéressante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artistiquement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au regard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paramètres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l’activité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Montage photo/dessin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d’un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titre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phrase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séquence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mots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évocateurs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accompagner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ouvrir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sens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et/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l’intention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portée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diptyque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 : les phrases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écrites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l’ordinateur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imprimées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sur un cartel. *Il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conseillé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soutenir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l’enrichissement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vocabulaire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des expressions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synonymes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français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dans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perspective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littéraire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10" name="TextBox 10"/>
          <p:cNvSpPr txBox="1"/>
          <p:nvPr>
            <p:custDataLst>
              <p:tags r:id="rId4"/>
            </p:custDataLst>
          </p:nvPr>
        </p:nvSpPr>
        <p:spPr>
          <a:xfrm>
            <a:off x="152400" y="6371622"/>
            <a:ext cx="9737302" cy="1321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legreya Bold"/>
              </a:rPr>
              <a:t>Distanciation</a:t>
            </a:r>
            <a:r>
              <a:rPr lang="en-US" sz="2100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</a:t>
            </a:r>
            <a:r>
              <a:rPr lang="en-US" sz="2100" dirty="0">
                <a:solidFill>
                  <a:srgbClr val="FFAB57"/>
                </a:solidFill>
                <a:latin typeface="Alegreya Bold"/>
              </a:rPr>
              <a:t>   </a:t>
            </a:r>
          </a:p>
          <a:p>
            <a:pPr algn="just">
              <a:lnSpc>
                <a:spcPts val="2464"/>
              </a:lnSpc>
            </a:pPr>
            <a:r>
              <a:rPr lang="en-US" sz="1760" dirty="0">
                <a:solidFill>
                  <a:srgbClr val="000000"/>
                </a:solidFill>
                <a:latin typeface="Alegreya"/>
              </a:rPr>
              <a:t>Exposition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projets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classe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dans un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autre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endroit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propice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par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thème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idées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phrase · Discussion entre pairs, en petite équipe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d’abord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partage avec le grand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groupe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ressenti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de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symbolique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de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réflexion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liés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l’expérience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d’ensemble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. </a:t>
            </a:r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152400" y="36255"/>
            <a:ext cx="5314997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600" dirty="0">
                <a:solidFill>
                  <a:srgbClr val="AF7F63"/>
                </a:solidFill>
                <a:latin typeface="Alegreya Bold"/>
              </a:rPr>
              <a:t>Phases du processus de </a:t>
            </a:r>
            <a:r>
              <a:rPr lang="en-US" sz="2600" dirty="0" err="1">
                <a:solidFill>
                  <a:srgbClr val="AF7F63"/>
                </a:solidFill>
                <a:latin typeface="Alegreya Bold"/>
              </a:rPr>
              <a:t>création</a:t>
            </a:r>
            <a:endParaRPr lang="en-US" sz="2600" dirty="0">
              <a:solidFill>
                <a:srgbClr val="AF7F63"/>
              </a:solidFill>
              <a:latin typeface="Alegreya Bold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35F0755-FBBD-DA0F-C6A8-73EAB83EB24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0" y="5818939"/>
            <a:ext cx="10058400" cy="505322"/>
            <a:chOff x="0" y="5520825"/>
            <a:chExt cx="10058400" cy="505322"/>
          </a:xfrm>
        </p:grpSpPr>
        <p:grpSp>
          <p:nvGrpSpPr>
            <p:cNvPr id="6" name="Group 6"/>
            <p:cNvGrpSpPr/>
            <p:nvPr>
              <p:custDataLst>
                <p:tags r:id="rId10"/>
              </p:custDataLst>
            </p:nvPr>
          </p:nvGrpSpPr>
          <p:grpSpPr>
            <a:xfrm>
              <a:off x="0" y="5520825"/>
              <a:ext cx="10058400" cy="505322"/>
              <a:chOff x="0" y="0"/>
              <a:chExt cx="5907441" cy="2884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EDDDD4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2" name="AutoShape 12"/>
            <p:cNvSpPr/>
            <p:nvPr>
              <p:custDataLst>
                <p:tags r:id="rId11"/>
              </p:custDataLst>
            </p:nvPr>
          </p:nvSpPr>
          <p:spPr>
            <a:xfrm>
              <a:off x="41727" y="5773731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FD235D8-E60E-E62A-99DD-CBF637B50965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-3586" y="2026311"/>
            <a:ext cx="10058400" cy="505322"/>
            <a:chOff x="0" y="1857715"/>
            <a:chExt cx="10058400" cy="505322"/>
          </a:xfrm>
        </p:grpSpPr>
        <p:grpSp>
          <p:nvGrpSpPr>
            <p:cNvPr id="4" name="Group 4"/>
            <p:cNvGrpSpPr/>
            <p:nvPr>
              <p:custDataLst>
                <p:tags r:id="rId8"/>
              </p:custDataLst>
            </p:nvPr>
          </p:nvGrpSpPr>
          <p:grpSpPr>
            <a:xfrm>
              <a:off x="0" y="1857715"/>
              <a:ext cx="10058400" cy="505322"/>
              <a:chOff x="0" y="0"/>
              <a:chExt cx="5907441" cy="28845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EDDDD4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3" name="AutoShape 13"/>
            <p:cNvSpPr/>
            <p:nvPr>
              <p:custDataLst>
                <p:tags r:id="rId9"/>
              </p:custDataLst>
            </p:nvPr>
          </p:nvSpPr>
          <p:spPr>
            <a:xfrm>
              <a:off x="41727" y="2101676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423474" y="626676"/>
            <a:ext cx="9211452" cy="535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Alegreya Bold"/>
              </a:rPr>
              <a:t>Site Web de </a:t>
            </a:r>
            <a:r>
              <a:rPr lang="en-US" sz="1600" dirty="0" err="1">
                <a:solidFill>
                  <a:srgbClr val="000000"/>
                </a:solidFill>
                <a:latin typeface="Alegreya Bold"/>
              </a:rPr>
              <a:t>l’artiste</a:t>
            </a:r>
            <a:r>
              <a:rPr lang="en-US" sz="1600" dirty="0">
                <a:solidFill>
                  <a:srgbClr val="000000"/>
                </a:solidFill>
                <a:latin typeface="Alegreya Bold"/>
              </a:rPr>
              <a:t> Geneviève Cadieux </a:t>
            </a:r>
          </a:p>
          <a:p>
            <a:pPr marL="182563">
              <a:lnSpc>
                <a:spcPts val="2240"/>
              </a:lnSpc>
            </a:pPr>
            <a:r>
              <a:rPr lang="en-US" sz="1600" u="sng" dirty="0">
                <a:solidFill>
                  <a:srgbClr val="000000"/>
                </a:solidFill>
                <a:latin typeface="Alegreya"/>
                <a:hlinkClick r:id="rId4" tooltip="https://macm.org/collections/oeuvre/le-corps-du-ciel/"/>
              </a:rPr>
              <a:t>Collection </a:t>
            </a:r>
            <a:r>
              <a:rPr lang="en-US" sz="1600" u="sng" dirty="0" err="1">
                <a:solidFill>
                  <a:srgbClr val="000000"/>
                </a:solidFill>
                <a:latin typeface="Alegreya"/>
                <a:hlinkClick r:id="rId4" tooltip="https://macm.org/collections/oeuvre/le-corps-du-ciel/"/>
              </a:rPr>
              <a:t>détail</a:t>
            </a:r>
            <a:r>
              <a:rPr lang="en-US" sz="1600" u="sng" dirty="0">
                <a:solidFill>
                  <a:srgbClr val="000000"/>
                </a:solidFill>
                <a:latin typeface="Alegreya"/>
                <a:hlinkClick r:id="rId4" tooltip="https://macm.org/collections/oeuvre/le-corps-du-ciel/"/>
              </a:rPr>
              <a:t> – MAC Montréal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 </a:t>
            </a:r>
          </a:p>
          <a:p>
            <a:pPr marL="182563">
              <a:lnSpc>
                <a:spcPts val="2240"/>
              </a:lnSpc>
            </a:pPr>
            <a:r>
              <a:rPr lang="en-US" sz="1600" u="sng" dirty="0">
                <a:solidFill>
                  <a:srgbClr val="000000"/>
                </a:solidFill>
                <a:latin typeface="Alegreya"/>
                <a:hlinkClick r:id="rId5" tooltip="https://galeriereneblouin.dreamhosters.com/index.php/project/genevieve-cadieux/"/>
              </a:rPr>
              <a:t>GENEVIÈVE CADIEUX - installations à la Galerie René Blouin (</a:t>
            </a:r>
            <a:r>
              <a:rPr lang="en-US" sz="1600" u="sng" dirty="0" err="1">
                <a:solidFill>
                  <a:srgbClr val="000000"/>
                </a:solidFill>
                <a:latin typeface="Alegreya"/>
                <a:hlinkClick r:id="rId5" tooltip="https://galeriereneblouin.dreamhosters.com/index.php/project/genevieve-cadieux/"/>
              </a:rPr>
              <a:t>Mtl</a:t>
            </a:r>
            <a:r>
              <a:rPr lang="en-US" sz="1600" u="sng" dirty="0">
                <a:solidFill>
                  <a:srgbClr val="000000"/>
                </a:solidFill>
                <a:latin typeface="Alegreya"/>
                <a:hlinkClick r:id="rId5" tooltip="https://galeriereneblouin.dreamhosters.com/index.php/project/genevieve-cadieux/"/>
              </a:rPr>
              <a:t>-QC-CA) (galeriereneblouin.dreamhosters.com)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awarewomenartists.com/artiste/genevieve-cadieux/"/>
              </a:rPr>
              <a:t>Geneviève Cadieux - Archives of Women Artists, Research and Exhibitions (awarewomenartists.com)</a:t>
            </a:r>
            <a:r>
              <a:rPr lang="en-US" sz="1599" u="sng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Références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sur les notions de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photographie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et de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traitement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l’image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sur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logiciel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7" tooltip="https://www.naturephotographie.com/debuter-en-photographie/"/>
              </a:rPr>
              <a:t>Débuter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7" tooltip="https://www.naturephotographie.com/debuter-en-photographie/"/>
              </a:rPr>
              <a:t> en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7" tooltip="https://www.naturephotographie.com/debuter-en-photographie/"/>
              </a:rPr>
              <a:t>photographie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7" tooltip="https://www.naturephotographie.com/debuter-en-photographie/"/>
              </a:rPr>
              <a:t> - Les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7" tooltip="https://www.naturephotographie.com/debuter-en-photographie/"/>
              </a:rPr>
              <a:t>règles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7" tooltip="https://www.naturephotographie.com/debuter-en-photographie/"/>
              </a:rPr>
              <a:t> de base pour bien commencer! (naturephotographie.com)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8" tooltip="https://initiationphoto.com/le-cadrage-en-photographie/"/>
              </a:rPr>
              <a:t>Qu’est-ce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initiationphoto.com/le-cadrage-en-photographie/"/>
              </a:rPr>
              <a:t> que le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8" tooltip="https://initiationphoto.com/le-cadrage-en-photographie/"/>
              </a:rPr>
              <a:t>cadrage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initiationphoto.com/le-cadrage-en-photographie/"/>
              </a:rPr>
              <a:t> en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8" tooltip="https://initiationphoto.com/le-cadrage-en-photographie/"/>
              </a:rPr>
              <a:t>photographie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initiationphoto.com/le-cadrage-en-photographie/"/>
              </a:rPr>
              <a:t>? Une base de la composition! (initiationphoto.com)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://web.ac-reims.fr/dsden52/ercom/documents/education_artistique/correspondance_photographique/170112_quelques_notions_en_photo.pdf"/>
              </a:rPr>
              <a:t>170112_quelques_notions_en_photo.pdf (ac-reims.fr)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www.studio-photo-numerique.com/10-trucs-lumiere-photo/"/>
              </a:rPr>
              <a:t>La lumière en photo : 10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s://www.studio-photo-numerique.com/10-trucs-lumiere-photo/"/>
              </a:rPr>
              <a:t>trucs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www.studio-photo-numerique.com/10-trucs-lumiere-photo/"/>
              </a:rPr>
              <a:t> à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s://www.studio-photo-numerique.com/10-trucs-lumiere-photo/"/>
              </a:rPr>
              <a:t>connaitre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www.studio-photo-numerique.com/10-trucs-lumiere-photo/"/>
              </a:rPr>
              <a:t> (studio-photo-numerique.com</a:t>
            </a:r>
            <a:r>
              <a:rPr lang="en-US" sz="1599" dirty="0">
                <a:solidFill>
                  <a:srgbClr val="000000"/>
                </a:solidFill>
                <a:ea typeface="Alegreya"/>
              </a:rPr>
              <a:t>﻿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www.studio-photo-numerique.com/10-trucs-lumiere-photo/"/>
              </a:rPr>
              <a:t>)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10" tooltip="https://www.studio-photo-numerique.com/10-trucs-lumiere-photo/"/>
            </a:endParaRPr>
          </a:p>
          <a:p>
            <a:pPr>
              <a:lnSpc>
                <a:spcPts val="2239"/>
              </a:lnSpc>
            </a:pPr>
            <a:r>
              <a:rPr lang="en-US" sz="1599" u="sng" dirty="0" err="1">
                <a:solidFill>
                  <a:srgbClr val="000000"/>
                </a:solidFill>
                <a:latin typeface="Alegreya Bold"/>
              </a:rPr>
              <a:t>Idées</a:t>
            </a:r>
            <a:r>
              <a:rPr lang="en-US" sz="1599" u="sng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 Bold"/>
              </a:rPr>
              <a:t>complémentaires</a:t>
            </a:r>
            <a:endParaRPr lang="en-US" sz="1599" u="sng" dirty="0">
              <a:solidFill>
                <a:srgbClr val="000000"/>
              </a:solidFill>
              <a:latin typeface="Alegreya Bold"/>
            </a:endParaRPr>
          </a:p>
          <a:p>
            <a:pPr marL="182563" indent="-96838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un document de style «livre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d’artiste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numérique» dans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de type PowerPoint,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où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diptyques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seraient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mis les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uns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à la suite des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autres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, avec le nom de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l’élève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. Dans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cas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, le dessin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serait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aussi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photographié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et le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diptyque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monté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dans le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logiciel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numérique.</a:t>
            </a:r>
          </a:p>
          <a:p>
            <a:pPr marL="182563" indent="-96838"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 marL="182563" indent="-96838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galerie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virtuelle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sur la page Internet de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, accessible pour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tous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et parents de la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communauté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scolaire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228600" y="152400"/>
            <a:ext cx="8610600" cy="38856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85725">
              <a:lnSpc>
                <a:spcPts val="2995"/>
              </a:lnSpc>
              <a:spcBef>
                <a:spcPct val="0"/>
              </a:spcBef>
            </a:pPr>
            <a:r>
              <a:rPr lang="en-US" sz="2600" dirty="0">
                <a:solidFill>
                  <a:srgbClr val="AF7F63"/>
                </a:solidFill>
                <a:latin typeface="Alegreya Bold"/>
              </a:rPr>
              <a:t>LIENS INFORMATIFS SUR L'ARTISTE ET SUR L'ACTIVITÉ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71535" y="594113"/>
            <a:ext cx="9211452" cy="281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5600" indent="-173038" algn="just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jouer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avec la durée de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l’activité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niveau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d’élaboration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souhaité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, en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réduisant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élargissant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, par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exemple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, le format du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diptyque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(du dessin),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donc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le temps de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marL="355600" indent="-173038" algn="just"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 marL="355600" indent="-173038" algn="just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d’ajouter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l’activité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un volet de recherche de motifs dans des livres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sites Web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montrant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des images des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mondes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stellaire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marin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terrestre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nourrir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du dessin,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affiner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les perspectives micro- et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macroscopiques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et des rapports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différents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au monde.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Voici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quelques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ressources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cet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effet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 :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5" tooltip="https://www.astrolab.qc.ca/"/>
              </a:rPr>
              <a:t>ASTROLab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5" tooltip="https://www.astrolab.qc.ca/"/>
              </a:rPr>
              <a:t> du Parc du Mont-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5" tooltip="https://www.astrolab.qc.ca/"/>
              </a:rPr>
              <a:t>Mégantic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5" tooltip="https://www.astrolab.qc.ca/"/>
              </a:rPr>
              <a:t> -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5" tooltip="https://www.astrolab.qc.ca/"/>
              </a:rPr>
              <a:t>Astrolab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5" tooltip="https://www.astrolab.qc.ca/"/>
              </a:rPr>
              <a:t> du parc national du Mont-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5" tooltip="https://www.astrolab.qc.ca/"/>
              </a:rPr>
              <a:t>Mégantic</a:t>
            </a:r>
            <a:endParaRPr lang="en-US" sz="1599" u="sng" dirty="0">
              <a:solidFill>
                <a:srgbClr val="000000"/>
              </a:solidFill>
              <a:latin typeface="Alegreya"/>
              <a:hlinkClick r:id="rId5" tooltip="https://www.astrolab.qc.ca/"/>
            </a:endParaRPr>
          </a:p>
          <a:p>
            <a:pPr marL="182563" algn="l">
              <a:lnSpc>
                <a:spcPts val="2239"/>
              </a:lnSpc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Avant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d’explorer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l’espace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, nous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avons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tenté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 de le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peindre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www.nationalgeographic.fr/espace/avant-dexplorer-lespace-nous-avons-tente-de-le-peindre?fbclid=IwAR1GnqDKK8PE4-1ZnrkEf4ppW8n_Fuyr8lKvNVzbt8_lhF1Rk2F9P0XbpcE"/>
              </a:rPr>
              <a:t> | National Geographic</a:t>
            </a:r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0" y="5181601"/>
            <a:ext cx="10058400" cy="2590800"/>
          </a:xfrm>
          <a:prstGeom prst="rect">
            <a:avLst/>
          </a:prstGeom>
          <a:solidFill>
            <a:srgbClr val="EDDDD4"/>
          </a:solid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135998" y="5334000"/>
            <a:ext cx="9786404" cy="2300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3888" indent="-623888">
              <a:lnSpc>
                <a:spcPts val="1818"/>
              </a:lnSpc>
            </a:pP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Liste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 des images </a:t>
            </a: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utilisées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:</a:t>
            </a:r>
          </a:p>
          <a:p>
            <a:pPr marL="623888" indent="-623888">
              <a:lnSpc>
                <a:spcPts val="1818"/>
              </a:lnSpc>
            </a:pPr>
            <a:endParaRPr lang="en-US" sz="1299" dirty="0">
              <a:solidFill>
                <a:srgbClr val="000000"/>
              </a:solidFill>
              <a:latin typeface="Alegreya Bold"/>
            </a:endParaRP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1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CADIEUX, Geneviève. Le Corps du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ciel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1992, 2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épreuves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développement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chromogène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montées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plexiglas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1/2, 179 × 571,9 cm.</a:t>
            </a: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2 :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CADIEUX, Geneviève.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Arbre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flou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2009, impression au jet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d'encre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pigmentée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sur papier chiffon photo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Hahnemühle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148,6 x 206 x 8,2 cm.</a:t>
            </a: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3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CADIEUX, Geneviève.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Rubis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1993, deux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épreuves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développement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chromogène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marouflées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plexiglas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268,1 x 178,2 cm.</a:t>
            </a: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4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CADIEUX, Geneviève.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Anémones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1 sur 2, 2009, 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Épreuves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numériques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imprimées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au jet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d'encre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49,8 x  108,2 cm (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diptyque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)</a:t>
            </a: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5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CADIEUX, Geneviève. Fleur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exquise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2006, Impression au jet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d’encre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sur papier chiffon, 146 x 184 cm.</a:t>
            </a: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6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CADIEUX, Geneviève. Marfa (fleurs blanches), 2015, Impression au jet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d’encre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pigmentée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sur papier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baryté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Hahnemühle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montée sur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aluminium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241,3 x 299,7 cm.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3788008"/>
            <a:ext cx="6859014" cy="4005711"/>
          </a:xfrm>
          <a:custGeom>
            <a:avLst/>
            <a:gdLst/>
            <a:ahLst/>
            <a:cxnLst/>
            <a:rect l="l" t="t" r="r" b="b"/>
            <a:pathLst>
              <a:path w="6859014" h="4005711">
                <a:moveTo>
                  <a:pt x="0" y="0"/>
                </a:moveTo>
                <a:lnTo>
                  <a:pt x="6859014" y="0"/>
                </a:lnTo>
                <a:lnTo>
                  <a:pt x="6859014" y="4005711"/>
                </a:lnTo>
                <a:lnTo>
                  <a:pt x="0" y="40057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31" t="-14170" r="-1831" b="-3636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6705600" y="21319"/>
            <a:ext cx="3366135" cy="7772400"/>
            <a:chOff x="0" y="0"/>
            <a:chExt cx="2034896" cy="4436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DAE9D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6705600" y="0"/>
            <a:ext cx="3376434" cy="3084287"/>
          </a:xfrm>
          <a:custGeom>
            <a:avLst/>
            <a:gdLst/>
            <a:ahLst/>
            <a:cxnLst/>
            <a:rect l="l" t="t" r="r" b="b"/>
            <a:pathLst>
              <a:path w="3718194" h="3272882">
                <a:moveTo>
                  <a:pt x="0" y="0"/>
                </a:moveTo>
                <a:lnTo>
                  <a:pt x="3718194" y="0"/>
                </a:lnTo>
                <a:lnTo>
                  <a:pt x="3718194" y="3272882"/>
                </a:lnTo>
                <a:lnTo>
                  <a:pt x="0" y="3272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969" r="-1925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13335" y="1162070"/>
            <a:ext cx="6705600" cy="199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4179" spc="8" dirty="0">
                <a:solidFill>
                  <a:srgbClr val="000000"/>
                </a:solidFill>
                <a:latin typeface="Glacial Indifference"/>
              </a:rPr>
              <a:t>Des </a:t>
            </a:r>
            <a:r>
              <a:rPr lang="en-US" sz="4179" spc="8" dirty="0" err="1">
                <a:solidFill>
                  <a:srgbClr val="000000"/>
                </a:solidFill>
                <a:latin typeface="Glacial Indifference"/>
              </a:rPr>
              <a:t>forêts</a:t>
            </a:r>
            <a:r>
              <a:rPr lang="en-US" sz="4179" spc="8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4179" spc="8" dirty="0" err="1">
                <a:solidFill>
                  <a:srgbClr val="000000"/>
                </a:solidFill>
                <a:latin typeface="Glacial Indifference"/>
              </a:rPr>
              <a:t>s'animent</a:t>
            </a:r>
            <a:endParaRPr lang="en-US" sz="4179" spc="8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4913"/>
              </a:lnSpc>
            </a:pPr>
            <a:endParaRPr lang="en-US" sz="4179" spc="8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441"/>
              </a:lnSpc>
            </a:pPr>
            <a:r>
              <a:rPr lang="en-US" sz="2647" dirty="0">
                <a:solidFill>
                  <a:srgbClr val="000000"/>
                </a:solidFill>
                <a:latin typeface="Alegreya"/>
              </a:rPr>
              <a:t>ARTISTE  </a:t>
            </a:r>
          </a:p>
          <a:p>
            <a:pPr algn="ctr">
              <a:lnSpc>
                <a:spcPts val="2985"/>
              </a:lnSpc>
            </a:pPr>
            <a:r>
              <a:rPr lang="en-US" sz="2447" dirty="0">
                <a:solidFill>
                  <a:srgbClr val="BD644C"/>
                </a:solidFill>
                <a:latin typeface="Alegreya Bold"/>
              </a:rPr>
              <a:t>Chantal Harvey</a:t>
            </a: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6859014" y="3429000"/>
            <a:ext cx="3072643" cy="313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8"/>
              </a:lnSpc>
            </a:pPr>
            <a:endParaRPr dirty="0"/>
          </a:p>
          <a:p>
            <a:pPr algn="ctr">
              <a:lnSpc>
                <a:spcPts val="3178"/>
              </a:lnSpc>
            </a:pPr>
            <a:r>
              <a:rPr lang="en-US" sz="2648" dirty="0">
                <a:solidFill>
                  <a:srgbClr val="FFFFFF"/>
                </a:solidFill>
                <a:latin typeface="Alegreya Bold"/>
              </a:rPr>
              <a:t>QUESTION MOBILISATRICE </a:t>
            </a:r>
          </a:p>
          <a:p>
            <a:pPr algn="ctr">
              <a:lnSpc>
                <a:spcPts val="335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ctr">
              <a:lnSpc>
                <a:spcPts val="2639"/>
              </a:lnSpc>
            </a:pPr>
            <a:r>
              <a:rPr lang="en-US" sz="2199" dirty="0">
                <a:solidFill>
                  <a:srgbClr val="000000"/>
                </a:solidFill>
                <a:latin typeface="Alegreya Bold"/>
              </a:rPr>
              <a:t>Comment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comprendre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le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rôle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des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arbres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et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rendre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compte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leur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force et  de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leur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présence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dans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l'environnement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? </a:t>
            </a:r>
          </a:p>
        </p:txBody>
      </p:sp>
      <p:grpSp>
        <p:nvGrpSpPr>
          <p:cNvPr id="8" name="Group 8"/>
          <p:cNvGrpSpPr/>
          <p:nvPr>
            <p:custDataLst>
              <p:tags r:id="rId6"/>
            </p:custDataLst>
          </p:nvPr>
        </p:nvGrpSpPr>
        <p:grpSpPr>
          <a:xfrm>
            <a:off x="6162360" y="7572125"/>
            <a:ext cx="543240" cy="200275"/>
            <a:chOff x="0" y="0"/>
            <a:chExt cx="413382" cy="152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82" cy="152400"/>
            </a:xfrm>
            <a:custGeom>
              <a:avLst/>
              <a:gdLst/>
              <a:ahLst/>
              <a:cxnLst/>
              <a:rect l="l" t="t" r="r" b="b"/>
              <a:pathLst>
                <a:path w="413382" h="152400">
                  <a:moveTo>
                    <a:pt x="0" y="0"/>
                  </a:moveTo>
                  <a:lnTo>
                    <a:pt x="413382" y="0"/>
                  </a:lnTo>
                  <a:lnTo>
                    <a:pt x="41338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61A23">
                <a:alpha val="40000"/>
              </a:srgbClr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7"/>
            </p:custDataLst>
          </p:nvPr>
        </p:nvSpPr>
        <p:spPr>
          <a:xfrm>
            <a:off x="6162360" y="7572125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EFEDED"/>
                </a:solidFill>
                <a:latin typeface="Alegreya"/>
              </a:rPr>
              <a:t>Image 1 </a:t>
            </a:r>
          </a:p>
        </p:txBody>
      </p:sp>
      <p:sp>
        <p:nvSpPr>
          <p:cNvPr id="11" name="TextBox 11"/>
          <p:cNvSpPr txBox="1"/>
          <p:nvPr>
            <p:custDataLst>
              <p:tags r:id="rId8"/>
            </p:custDataLst>
          </p:nvPr>
        </p:nvSpPr>
        <p:spPr>
          <a:xfrm>
            <a:off x="9530549" y="2890265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EFEDED"/>
                </a:solidFill>
                <a:latin typeface="Alegreya"/>
              </a:rPr>
              <a:t>Image 2 </a:t>
            </a:r>
          </a:p>
        </p:txBody>
      </p:sp>
      <p:grpSp>
        <p:nvGrpSpPr>
          <p:cNvPr id="12" name="Group 12"/>
          <p:cNvGrpSpPr/>
          <p:nvPr>
            <p:custDataLst>
              <p:tags r:id="rId9"/>
            </p:custDataLst>
          </p:nvPr>
        </p:nvGrpSpPr>
        <p:grpSpPr>
          <a:xfrm>
            <a:off x="0" y="0"/>
            <a:ext cx="2514600" cy="436499"/>
            <a:chOff x="0" y="0"/>
            <a:chExt cx="981696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81696" cy="152400"/>
            </a:xfrm>
            <a:custGeom>
              <a:avLst/>
              <a:gdLst/>
              <a:ahLst/>
              <a:cxnLst/>
              <a:rect l="l" t="t" r="r" b="b"/>
              <a:pathLst>
                <a:path w="981696" h="152400">
                  <a:moveTo>
                    <a:pt x="0" y="0"/>
                  </a:moveTo>
                  <a:lnTo>
                    <a:pt x="981696" y="0"/>
                  </a:lnTo>
                  <a:lnTo>
                    <a:pt x="981696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4" name="TextBox 14"/>
          <p:cNvSpPr txBox="1"/>
          <p:nvPr>
            <p:custDataLst>
              <p:tags r:id="rId10"/>
            </p:custDataLst>
          </p:nvPr>
        </p:nvSpPr>
        <p:spPr>
          <a:xfrm>
            <a:off x="152400" y="-29640"/>
            <a:ext cx="2599764" cy="495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">
              <a:lnSpc>
                <a:spcPts val="4040"/>
              </a:lnSpc>
            </a:pPr>
            <a:r>
              <a:rPr lang="en-US" sz="2800" spc="109" dirty="0" err="1">
                <a:solidFill>
                  <a:srgbClr val="476876"/>
                </a:solidFill>
                <a:latin typeface="Alegreya Bold"/>
              </a:rPr>
              <a:t>Linogravure</a:t>
            </a:r>
            <a:endParaRPr lang="en-US" sz="2800" spc="109" dirty="0">
              <a:solidFill>
                <a:srgbClr val="476876"/>
              </a:solidFill>
              <a:latin typeface="Alegreya Bold"/>
            </a:endParaRPr>
          </a:p>
        </p:txBody>
      </p:sp>
      <p:sp>
        <p:nvSpPr>
          <p:cNvPr id="15" name="AutoShape 15"/>
          <p:cNvSpPr/>
          <p:nvPr>
            <p:custDataLst>
              <p:tags r:id="rId11"/>
            </p:custDataLst>
          </p:nvPr>
        </p:nvSpPr>
        <p:spPr>
          <a:xfrm>
            <a:off x="6718935" y="4640012"/>
            <a:ext cx="3352800" cy="23812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8E0DA"/>
            </a:solidFill>
          </p:spPr>
          <p:txBody>
            <a:bodyPr anchor="ctr"/>
            <a:lstStyle/>
            <a:p>
              <a:pPr marL="85725"/>
              <a:r>
                <a:rPr lang="en-US" sz="2600" spc="98" dirty="0">
                  <a:solidFill>
                    <a:srgbClr val="BD644C"/>
                  </a:solidFill>
                  <a:latin typeface="Alegreya Bold"/>
                </a:rPr>
                <a:t>PROPOSITION DE CRÉATION</a:t>
              </a:r>
              <a:endParaRPr lang="en-US" sz="2600" spc="98" dirty="0">
                <a:solidFill>
                  <a:srgbClr val="BD644C"/>
                </a:solidFill>
                <a:latin typeface="Alegreya"/>
              </a:endParaRPr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DAE9D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6705601" y="4267200"/>
            <a:ext cx="3352800" cy="3505200"/>
          </a:xfrm>
          <a:custGeom>
            <a:avLst/>
            <a:gdLst/>
            <a:ahLst/>
            <a:cxnLst/>
            <a:rect l="l" t="t" r="r" b="b"/>
            <a:pathLst>
              <a:path w="3564780" h="3620066">
                <a:moveTo>
                  <a:pt x="0" y="0"/>
                </a:moveTo>
                <a:lnTo>
                  <a:pt x="3564780" y="0"/>
                </a:lnTo>
                <a:lnTo>
                  <a:pt x="3564780" y="3620066"/>
                </a:lnTo>
                <a:lnTo>
                  <a:pt x="0" y="3620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000" t="-2775" r="-7144" b="-263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271621" y="515656"/>
            <a:ext cx="6221999" cy="7240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15"/>
              </a:lnSpc>
            </a:pPr>
            <a:r>
              <a:rPr lang="en-US" sz="146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graveuse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Chantal Harvey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réside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sur la Côte-Nord et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très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près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nature 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et de la 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cause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environnementale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. Son travail, qui explore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sujets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inspire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activité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. Le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rôle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sur terre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d’importance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notamment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contrer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effets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hangements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climatiques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à travers le processus de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séquestration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du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carbone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qu’ils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effectuent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l’environnement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aussi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essentielle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beauté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incomparable. </a:t>
            </a:r>
          </a:p>
          <a:p>
            <a:pPr algn="just">
              <a:lnSpc>
                <a:spcPts val="2715"/>
              </a:lnSpc>
            </a:pPr>
            <a:endParaRPr lang="en-US" sz="146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715"/>
              </a:lnSpc>
            </a:pPr>
            <a:r>
              <a:rPr lang="en-US" sz="1460" dirty="0">
                <a:solidFill>
                  <a:srgbClr val="000000"/>
                </a:solidFill>
                <a:latin typeface="Alegreya"/>
              </a:rPr>
              <a:t>En 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discussion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avec les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plusieurs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thèmes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peuvent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abordés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activer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comprendre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singularité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ces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êtres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vivants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qui nous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entourent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 : les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diverses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espèces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d’arbre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rôle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processus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leur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structure, 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la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protection des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forêts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le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reboisement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conséquences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sécheresse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et de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l’exploitation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l’i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mpact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de la culture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sapins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 Noël, etc.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L’activité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part de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ancrages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réflexifs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ainsi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d’exemples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pigés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différentes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représentations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et divers 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courants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artistiques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mettent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l’accent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le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caractère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unique des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arbres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,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rôle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et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présence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dans divers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paysages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Également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par des explorations et observations en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forêt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invités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s’inspirer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feuillus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conifères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habillés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dénudés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parure, pour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gravure sur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linoléum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qu’ils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réalisent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à la main.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appelés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image </a:t>
            </a:r>
            <a:r>
              <a:rPr lang="en-US" sz="1460" dirty="0" err="1">
                <a:solidFill>
                  <a:srgbClr val="000000"/>
                </a:solidFill>
                <a:latin typeface="Alegreya Bold"/>
              </a:rPr>
              <a:t>contrastée</a:t>
            </a:r>
            <a:r>
              <a:rPr lang="en-US" sz="146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où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se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ressent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l’architecture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et la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et ensuite à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contexte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 dialogue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autour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créées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et des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abordés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60" dirty="0" err="1">
                <a:solidFill>
                  <a:srgbClr val="000000"/>
                </a:solidFill>
                <a:latin typeface="Alegreya"/>
              </a:rPr>
              <a:t>cités</a:t>
            </a:r>
            <a:r>
              <a:rPr lang="en-US" sz="1460" dirty="0">
                <a:solidFill>
                  <a:srgbClr val="000000"/>
                </a:solidFill>
                <a:latin typeface="Alegreya"/>
              </a:rPr>
              <a:t> plus haut.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0574D65-7603-F267-1563-8218DD5C8C30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448800" y="7467600"/>
            <a:ext cx="559844" cy="214014"/>
            <a:chOff x="9531762" y="7546706"/>
            <a:chExt cx="559844" cy="214014"/>
          </a:xfrm>
        </p:grpSpPr>
        <p:grpSp>
          <p:nvGrpSpPr>
            <p:cNvPr id="9" name="Group 9"/>
            <p:cNvGrpSpPr/>
            <p:nvPr>
              <p:custDataLst>
                <p:tags r:id="rId7"/>
              </p:custDataLst>
            </p:nvPr>
          </p:nvGrpSpPr>
          <p:grpSpPr>
            <a:xfrm>
              <a:off x="9531762" y="7572125"/>
              <a:ext cx="559844" cy="188595"/>
              <a:chOff x="-12635" y="0"/>
              <a:chExt cx="426017" cy="14351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12635" y="0"/>
                <a:ext cx="426017" cy="143512"/>
              </a:xfrm>
              <a:custGeom>
                <a:avLst/>
                <a:gdLst/>
                <a:ahLst/>
                <a:cxnLst/>
                <a:rect l="l" t="t" r="r" b="b"/>
                <a:pathLst>
                  <a:path w="413382" h="152400">
                    <a:moveTo>
                      <a:pt x="0" y="0"/>
                    </a:moveTo>
                    <a:lnTo>
                      <a:pt x="413382" y="0"/>
                    </a:lnTo>
                    <a:lnTo>
                      <a:pt x="413382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061A23">
                  <a:alpha val="60784"/>
                </a:srgbClr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1" name="TextBox 11"/>
            <p:cNvSpPr txBox="1"/>
            <p:nvPr>
              <p:custDataLst>
                <p:tags r:id="rId8"/>
              </p:custDataLst>
            </p:nvPr>
          </p:nvSpPr>
          <p:spPr>
            <a:xfrm>
              <a:off x="9531762" y="7546706"/>
              <a:ext cx="510034" cy="18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200" dirty="0">
                  <a:solidFill>
                    <a:srgbClr val="EFEDED"/>
                  </a:solidFill>
                  <a:latin typeface="Alegreya"/>
                </a:rPr>
                <a:t>Image 3 </a:t>
              </a:r>
            </a:p>
          </p:txBody>
        </p:sp>
      </p:grpSp>
      <p:sp>
        <p:nvSpPr>
          <p:cNvPr id="12" name="TextBox 12"/>
          <p:cNvSpPr txBox="1"/>
          <p:nvPr>
            <p:custDataLst>
              <p:tags r:id="rId6"/>
            </p:custDataLst>
          </p:nvPr>
        </p:nvSpPr>
        <p:spPr>
          <a:xfrm>
            <a:off x="6936830" y="224086"/>
            <a:ext cx="2890339" cy="365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 dirty="0">
                <a:solidFill>
                  <a:srgbClr val="223440"/>
                </a:solidFill>
                <a:latin typeface="Alegreya Bold"/>
              </a:rPr>
              <a:t>MOTS ÉVOCATEURS</a:t>
            </a:r>
          </a:p>
          <a:p>
            <a:pPr algn="ctr">
              <a:lnSpc>
                <a:spcPts val="2561"/>
              </a:lnSpc>
            </a:pPr>
            <a:r>
              <a:rPr lang="en-US" sz="182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ctr">
              <a:lnSpc>
                <a:spcPts val="2867"/>
              </a:lnSpc>
            </a:pPr>
            <a:r>
              <a:rPr lang="en-US" sz="2048" dirty="0">
                <a:solidFill>
                  <a:srgbClr val="000000"/>
                </a:solidFill>
                <a:latin typeface="Alegreya Bold"/>
              </a:rPr>
              <a:t>force</a:t>
            </a:r>
            <a:r>
              <a:rPr lang="en-US" sz="2048" dirty="0">
                <a:solidFill>
                  <a:srgbClr val="EFEDED"/>
                </a:solidFill>
                <a:latin typeface="Alegreya"/>
              </a:rPr>
              <a:t> </a:t>
            </a:r>
            <a:r>
              <a:rPr lang="en-US" sz="2048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48" dirty="0" err="1">
                <a:solidFill>
                  <a:srgbClr val="577BAB"/>
                </a:solidFill>
                <a:latin typeface="Alegreya Bold"/>
              </a:rPr>
              <a:t>présence</a:t>
            </a:r>
            <a:endParaRPr lang="en-US" sz="2048" dirty="0">
              <a:solidFill>
                <a:srgbClr val="577BAB"/>
              </a:solidFill>
              <a:latin typeface="Alegreya Bold"/>
            </a:endParaRPr>
          </a:p>
          <a:p>
            <a:pPr algn="ctr">
              <a:lnSpc>
                <a:spcPts val="2597"/>
              </a:lnSpc>
            </a:pPr>
            <a:r>
              <a:rPr lang="en-US" sz="1855" dirty="0">
                <a:solidFill>
                  <a:srgbClr val="476876"/>
                </a:solidFill>
                <a:latin typeface="Alegreya Bold"/>
              </a:rPr>
              <a:t>observation </a:t>
            </a:r>
            <a:r>
              <a:rPr lang="en-US" sz="1855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1855" dirty="0">
                <a:solidFill>
                  <a:srgbClr val="000000"/>
                </a:solidFill>
                <a:latin typeface="Alegreya Bold"/>
              </a:rPr>
              <a:t>exploration </a:t>
            </a:r>
            <a:r>
              <a:rPr lang="en-US" sz="1855" dirty="0">
                <a:solidFill>
                  <a:srgbClr val="000000"/>
                </a:solidFill>
                <a:latin typeface="Alegreya"/>
              </a:rPr>
              <a:t>· </a:t>
            </a:r>
          </a:p>
          <a:p>
            <a:pPr algn="ctr">
              <a:lnSpc>
                <a:spcPts val="2864"/>
              </a:lnSpc>
            </a:pPr>
            <a:r>
              <a:rPr lang="en-US" sz="2045" dirty="0" err="1">
                <a:solidFill>
                  <a:srgbClr val="000000"/>
                </a:solidFill>
                <a:latin typeface="Alegreya"/>
              </a:rPr>
              <a:t>changements</a:t>
            </a:r>
            <a:r>
              <a:rPr lang="en-US" sz="2045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2045" dirty="0" err="1">
                <a:solidFill>
                  <a:srgbClr val="000000"/>
                </a:solidFill>
                <a:latin typeface="Alegreya"/>
              </a:rPr>
              <a:t>climatiques</a:t>
            </a:r>
            <a:r>
              <a:rPr lang="en-US" sz="2045" dirty="0">
                <a:solidFill>
                  <a:srgbClr val="000000"/>
                </a:solidFill>
                <a:latin typeface="Alegreya Bold"/>
              </a:rPr>
              <a:t> · </a:t>
            </a:r>
          </a:p>
          <a:p>
            <a:pPr algn="ctr">
              <a:lnSpc>
                <a:spcPts val="2457"/>
              </a:lnSpc>
            </a:pPr>
            <a:r>
              <a:rPr lang="en-US" sz="1755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1755" dirty="0">
                <a:solidFill>
                  <a:srgbClr val="594969"/>
                </a:solidFill>
                <a:latin typeface="Alegreya Bold"/>
              </a:rPr>
              <a:t>protection</a:t>
            </a:r>
            <a:r>
              <a:rPr lang="en-US" sz="1755" dirty="0">
                <a:solidFill>
                  <a:srgbClr val="476876"/>
                </a:solidFill>
                <a:latin typeface="Alegreya"/>
              </a:rPr>
              <a:t> </a:t>
            </a:r>
            <a:r>
              <a:rPr lang="en-US" sz="1755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1755" dirty="0" err="1">
                <a:solidFill>
                  <a:srgbClr val="BD644C"/>
                </a:solidFill>
                <a:latin typeface="Alegreya Bold"/>
              </a:rPr>
              <a:t>séquestration</a:t>
            </a:r>
            <a:r>
              <a:rPr lang="en-US" sz="1755" dirty="0">
                <a:solidFill>
                  <a:srgbClr val="BD644C"/>
                </a:solidFill>
                <a:latin typeface="Alegreya Bold"/>
              </a:rPr>
              <a:t> de </a:t>
            </a:r>
            <a:r>
              <a:rPr lang="en-US" sz="1755" dirty="0" err="1">
                <a:solidFill>
                  <a:srgbClr val="BD644C"/>
                </a:solidFill>
                <a:latin typeface="Alegreya Bold"/>
              </a:rPr>
              <a:t>carbone</a:t>
            </a:r>
            <a:r>
              <a:rPr lang="en-US" sz="1755" dirty="0">
                <a:solidFill>
                  <a:srgbClr val="BD644C"/>
                </a:solidFill>
                <a:latin typeface="Alegreya Bold"/>
              </a:rPr>
              <a:t>·</a:t>
            </a:r>
            <a:r>
              <a:rPr lang="en-US" sz="1755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5" dirty="0" err="1">
                <a:solidFill>
                  <a:srgbClr val="000000"/>
                </a:solidFill>
                <a:latin typeface="Alegreya"/>
              </a:rPr>
              <a:t>singularité</a:t>
            </a:r>
            <a:r>
              <a:rPr lang="en-US" sz="1755" dirty="0">
                <a:solidFill>
                  <a:srgbClr val="000000"/>
                </a:solidFill>
                <a:latin typeface="Alegreya"/>
              </a:rPr>
              <a:t> · gravure · </a:t>
            </a:r>
          </a:p>
          <a:p>
            <a:pPr algn="ctr">
              <a:lnSpc>
                <a:spcPts val="2457"/>
              </a:lnSpc>
            </a:pPr>
            <a:r>
              <a:rPr lang="en-US" sz="1755" dirty="0">
                <a:solidFill>
                  <a:srgbClr val="EFEDED"/>
                </a:solidFill>
                <a:latin typeface="Alegreya"/>
              </a:rPr>
              <a:t>composition </a:t>
            </a:r>
            <a:r>
              <a:rPr lang="en-US" sz="1755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1755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1755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55" dirty="0" err="1">
                <a:solidFill>
                  <a:srgbClr val="000000"/>
                </a:solidFill>
                <a:latin typeface="Alegreya Bold"/>
              </a:rPr>
              <a:t>geste</a:t>
            </a:r>
            <a:r>
              <a:rPr lang="en-US" sz="1755" dirty="0">
                <a:solidFill>
                  <a:srgbClr val="000000"/>
                </a:solidFill>
                <a:latin typeface="Alegreya Bold"/>
              </a:rPr>
              <a:t> · </a:t>
            </a:r>
            <a:r>
              <a:rPr lang="en-US" sz="1755" dirty="0" err="1">
                <a:solidFill>
                  <a:srgbClr val="594969"/>
                </a:solidFill>
                <a:latin typeface="Alegreya Bold"/>
              </a:rPr>
              <a:t>reboisement</a:t>
            </a:r>
            <a:r>
              <a:rPr lang="en-US" sz="1755" dirty="0">
                <a:solidFill>
                  <a:srgbClr val="5F7ABE"/>
                </a:solidFill>
                <a:latin typeface="Alegreya Bold"/>
              </a:rPr>
              <a:t> · </a:t>
            </a:r>
            <a:r>
              <a:rPr lang="en-US" sz="1755" dirty="0">
                <a:solidFill>
                  <a:srgbClr val="8B4E34"/>
                </a:solidFill>
                <a:latin typeface="Alegreya"/>
              </a:rPr>
              <a:t>exploitation ·</a:t>
            </a:r>
            <a:r>
              <a:rPr lang="en-US" sz="1755" dirty="0">
                <a:solidFill>
                  <a:srgbClr val="E1E1E1"/>
                </a:solidFill>
                <a:latin typeface="Alegreya"/>
              </a:rPr>
              <a:t> </a:t>
            </a:r>
            <a:r>
              <a:rPr lang="en-US" sz="1755" dirty="0" err="1">
                <a:solidFill>
                  <a:srgbClr val="000000"/>
                </a:solidFill>
                <a:latin typeface="Alegreya"/>
              </a:rPr>
              <a:t>ligne</a:t>
            </a:r>
            <a:r>
              <a:rPr lang="en-US" sz="1755" dirty="0">
                <a:solidFill>
                  <a:srgbClr val="E1E1E1"/>
                </a:solidFill>
                <a:latin typeface="Alegreya"/>
              </a:rPr>
              <a:t> </a:t>
            </a:r>
            <a:r>
              <a:rPr lang="en-US" sz="1755" dirty="0">
                <a:solidFill>
                  <a:srgbClr val="000000"/>
                </a:solidFill>
                <a:latin typeface="Alegreya"/>
              </a:rPr>
              <a:t>·</a:t>
            </a:r>
            <a:r>
              <a:rPr lang="en-US" sz="1755" dirty="0">
                <a:solidFill>
                  <a:srgbClr val="E1E1E1"/>
                </a:solidFill>
                <a:latin typeface="Alegreya"/>
              </a:rPr>
              <a:t> </a:t>
            </a:r>
            <a:r>
              <a:rPr lang="en-US" sz="1755" dirty="0" err="1">
                <a:solidFill>
                  <a:srgbClr val="737373"/>
                </a:solidFill>
                <a:latin typeface="Alegreya Bold"/>
              </a:rPr>
              <a:t>contraste</a:t>
            </a:r>
            <a:r>
              <a:rPr lang="en-US" sz="1755" dirty="0">
                <a:solidFill>
                  <a:srgbClr val="737373"/>
                </a:solidFill>
                <a:latin typeface="Alegreya Bold"/>
              </a:rPr>
              <a:t> </a:t>
            </a:r>
            <a:r>
              <a:rPr lang="en-US" sz="1755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1755" dirty="0" err="1">
                <a:solidFill>
                  <a:srgbClr val="000000"/>
                </a:solidFill>
                <a:latin typeface="Alegreya"/>
              </a:rPr>
              <a:t>espèces</a:t>
            </a:r>
            <a:r>
              <a:rPr lang="en-US" sz="1755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55" dirty="0" err="1">
                <a:solidFill>
                  <a:srgbClr val="F8E6D4"/>
                </a:solidFill>
                <a:latin typeface="Alegreya"/>
              </a:rPr>
              <a:t>rôle</a:t>
            </a:r>
            <a:r>
              <a:rPr lang="en-US" sz="1755" dirty="0">
                <a:solidFill>
                  <a:srgbClr val="F8E6D4"/>
                </a:solidFill>
                <a:latin typeface="Alegreya"/>
              </a:rPr>
              <a:t> </a:t>
            </a:r>
            <a:r>
              <a:rPr lang="en-US" sz="1755" dirty="0">
                <a:solidFill>
                  <a:srgbClr val="000000"/>
                </a:solidFill>
                <a:latin typeface="Alegreya"/>
              </a:rPr>
              <a:t>·</a:t>
            </a:r>
            <a:r>
              <a:rPr lang="en-US" sz="1755" dirty="0">
                <a:solidFill>
                  <a:srgbClr val="5F7ABE"/>
                </a:solidFill>
                <a:latin typeface="Alegreya Bold"/>
              </a:rPr>
              <a:t> </a:t>
            </a:r>
            <a:r>
              <a:rPr lang="en-US" sz="1755" dirty="0" err="1">
                <a:solidFill>
                  <a:srgbClr val="5F7ABE"/>
                </a:solidFill>
                <a:latin typeface="Alegreya Bold"/>
              </a:rPr>
              <a:t>sécheresse</a:t>
            </a:r>
            <a:endParaRPr lang="en-US" sz="1755" dirty="0">
              <a:solidFill>
                <a:srgbClr val="5F7ABE"/>
              </a:solidFill>
              <a:latin typeface="Alegreya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1" y="0"/>
            <a:ext cx="10058401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8E0DA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0" y="28506"/>
            <a:ext cx="5933089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AF7C6F"/>
                </a:solidFill>
                <a:latin typeface="Alegreya Bold"/>
              </a:rPr>
              <a:t> </a:t>
            </a:r>
            <a:r>
              <a:rPr lang="en-US" sz="2600" spc="98" dirty="0">
                <a:solidFill>
                  <a:srgbClr val="BD644C"/>
                </a:solidFill>
                <a:latin typeface="Alegreya Bold"/>
              </a:rPr>
              <a:t>CONTENU DISCIPLINAIRE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81306" y="608893"/>
            <a:ext cx="9520897" cy="430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4"/>
              </a:lnSpc>
            </a:pPr>
            <a:r>
              <a:rPr lang="en-US" sz="1670" dirty="0">
                <a:solidFill>
                  <a:srgbClr val="000000"/>
                </a:solidFill>
                <a:latin typeface="Alegreya Bold"/>
              </a:rPr>
              <a:t>DURÉE </a:t>
            </a:r>
          </a:p>
          <a:p>
            <a:pPr>
              <a:lnSpc>
                <a:spcPts val="1953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 5 à 6 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périodes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APPRENTISSAGES 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Domaine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général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formation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Environnement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disciplinaire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images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médiatiques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transversales</a:t>
            </a:r>
            <a:r>
              <a:rPr lang="en-US" sz="1550" dirty="0">
                <a:solidFill>
                  <a:srgbClr val="000000"/>
                </a:solidFill>
                <a:latin typeface="Alegreya Italics"/>
              </a:rPr>
              <a:t> 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Mettre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pensée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créatrice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exploiter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l’information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CYCLE ET ANNÉE SCOLAIRE                     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2e cycle du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secondaire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       </a:t>
            </a:r>
            <a:r>
              <a:rPr lang="en-US" sz="1550" dirty="0">
                <a:solidFill>
                  <a:srgbClr val="000000"/>
                </a:solidFill>
                <a:latin typeface="Alegreya Bold"/>
              </a:rPr>
              <a:t>         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VOCABULAIRE ET LANGAGE PLASTIQUE :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Encre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rouleau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encreur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carton, papier, gouges,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figurative, couleur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pigmentaire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contraste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organisation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l’espace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énumération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juxtaposition, superposition,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répétition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alternance,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symétrie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asymétrie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représentation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l’espace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perspective avec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chevauchement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perspective en diminution. </a:t>
            </a:r>
          </a:p>
        </p:txBody>
      </p:sp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>
            <a:off x="2079352" y="5020251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4386927" y="4946702"/>
            <a:ext cx="2526636" cy="1681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MATÉRIAUX ET OUTILS </a:t>
            </a: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Linoléum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Gouges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Rouleau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encreur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Encre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Papier / carton </a:t>
            </a:r>
          </a:p>
        </p:txBody>
      </p:sp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>
            <a:off x="0" y="4816194"/>
            <a:ext cx="8377773" cy="96621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181306" y="4946702"/>
            <a:ext cx="1746916" cy="909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4"/>
              </a:lnSpc>
            </a:pPr>
            <a:r>
              <a:rPr lang="en-US" sz="1640" dirty="0">
                <a:solidFill>
                  <a:srgbClr val="000000"/>
                </a:solidFill>
                <a:latin typeface="Alegreya Bold"/>
              </a:rPr>
              <a:t>TECHNIQUES </a:t>
            </a:r>
          </a:p>
          <a:p>
            <a:pPr>
              <a:lnSpc>
                <a:spcPts val="2394"/>
              </a:lnSpc>
            </a:pPr>
            <a:r>
              <a:rPr lang="en-US" sz="1640" dirty="0">
                <a:solidFill>
                  <a:srgbClr val="000000"/>
                </a:solidFill>
                <a:latin typeface="Alegreya"/>
              </a:rPr>
              <a:t>Observation</a:t>
            </a:r>
          </a:p>
          <a:p>
            <a:pPr>
              <a:lnSpc>
                <a:spcPts val="2394"/>
              </a:lnSpc>
            </a:pPr>
            <a:r>
              <a:rPr lang="en-US" sz="1640" dirty="0">
                <a:solidFill>
                  <a:srgbClr val="000000"/>
                </a:solidFill>
                <a:latin typeface="Alegreya"/>
              </a:rPr>
              <a:t>Gravure</a:t>
            </a:r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2243930" y="4946702"/>
            <a:ext cx="1746916" cy="909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4"/>
              </a:lnSpc>
            </a:pPr>
            <a:r>
              <a:rPr lang="en-US" sz="1640" dirty="0">
                <a:solidFill>
                  <a:srgbClr val="000000"/>
                </a:solidFill>
                <a:latin typeface="Alegreya Bold"/>
              </a:rPr>
              <a:t>GESTES</a:t>
            </a:r>
          </a:p>
          <a:p>
            <a:pPr>
              <a:lnSpc>
                <a:spcPts val="2394"/>
              </a:lnSpc>
            </a:pPr>
            <a:r>
              <a:rPr lang="en-US" sz="1640" dirty="0">
                <a:solidFill>
                  <a:srgbClr val="000000"/>
                </a:solidFill>
                <a:latin typeface="Alegreya"/>
              </a:rPr>
              <a:t>Observer</a:t>
            </a:r>
          </a:p>
          <a:p>
            <a:pPr>
              <a:lnSpc>
                <a:spcPts val="2394"/>
              </a:lnSpc>
            </a:pPr>
            <a:r>
              <a:rPr lang="en-US" sz="1640" dirty="0">
                <a:solidFill>
                  <a:srgbClr val="000000"/>
                </a:solidFill>
                <a:latin typeface="Alegreya"/>
              </a:rPr>
              <a:t>Graver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052BD623-1B0C-408F-BB2A-E2A4588CE9D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188886" y="5020250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>
            <p:custDataLst>
              <p:tags r:id="rId1"/>
            </p:custDataLst>
          </p:nvPr>
        </p:nvSpPr>
        <p:spPr>
          <a:xfrm>
            <a:off x="0" y="0"/>
            <a:ext cx="6705600" cy="7792430"/>
          </a:xfrm>
          <a:prstGeom prst="rect">
            <a:avLst/>
          </a:prstGeom>
          <a:solidFill>
            <a:srgbClr val="E1E1E1"/>
          </a:solidFill>
        </p:spPr>
        <p:txBody>
          <a:bodyPr/>
          <a:lstStyle/>
          <a:p>
            <a:endParaRPr lang="fr-CA"/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-684" y="6904733"/>
            <a:ext cx="2518351" cy="90427"/>
          </a:xfrm>
          <a:prstGeom prst="rect">
            <a:avLst/>
          </a:prstGeom>
          <a:solidFill>
            <a:srgbClr val="D9D9D9"/>
          </a:solid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>
            <p:custDataLst>
              <p:tags r:id="rId3"/>
            </p:custDataLst>
          </p:nvPr>
        </p:nvSpPr>
        <p:spPr>
          <a:xfrm>
            <a:off x="-56288" y="585451"/>
            <a:ext cx="6761887" cy="5026405"/>
          </a:xfrm>
          <a:custGeom>
            <a:avLst/>
            <a:gdLst/>
            <a:ahLst/>
            <a:cxnLst/>
            <a:rect l="l" t="t" r="r" b="b"/>
            <a:pathLst>
              <a:path w="7544520" h="5026405">
                <a:moveTo>
                  <a:pt x="0" y="0"/>
                </a:moveTo>
                <a:lnTo>
                  <a:pt x="7544520" y="0"/>
                </a:lnTo>
                <a:lnTo>
                  <a:pt x="7544520" y="5026405"/>
                </a:lnTo>
                <a:lnTo>
                  <a:pt x="0" y="50264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1574" t="-32" b="-32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>
            <p:custDataLst>
              <p:tags r:id="rId4"/>
            </p:custDataLst>
          </p:nvPr>
        </p:nvSpPr>
        <p:spPr>
          <a:xfrm rot="-10800000">
            <a:off x="-56288" y="0"/>
            <a:ext cx="6761888" cy="2074002"/>
          </a:xfrm>
          <a:custGeom>
            <a:avLst/>
            <a:gdLst/>
            <a:ahLst/>
            <a:cxnLst/>
            <a:rect l="l" t="t" r="r" b="b"/>
            <a:pathLst>
              <a:path w="6932186" h="2074002">
                <a:moveTo>
                  <a:pt x="0" y="0"/>
                </a:moveTo>
                <a:lnTo>
                  <a:pt x="6932186" y="0"/>
                </a:lnTo>
                <a:lnTo>
                  <a:pt x="6932186" y="2074002"/>
                </a:lnTo>
                <a:lnTo>
                  <a:pt x="0" y="20740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350" t="-172647" r="-815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>
            <p:custDataLst>
              <p:tags r:id="rId5"/>
            </p:custDataLst>
          </p:nvPr>
        </p:nvSpPr>
        <p:spPr>
          <a:xfrm rot="-10800000">
            <a:off x="-56287" y="4695844"/>
            <a:ext cx="6818171" cy="3076556"/>
          </a:xfrm>
          <a:custGeom>
            <a:avLst/>
            <a:gdLst/>
            <a:ahLst/>
            <a:cxnLst/>
            <a:rect l="l" t="t" r="r" b="b"/>
            <a:pathLst>
              <a:path w="6818171" h="3570635">
                <a:moveTo>
                  <a:pt x="0" y="0"/>
                </a:moveTo>
                <a:lnTo>
                  <a:pt x="6818172" y="0"/>
                </a:lnTo>
                <a:lnTo>
                  <a:pt x="6818172" y="3570635"/>
                </a:lnTo>
                <a:lnTo>
                  <a:pt x="0" y="357063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560" t="-49194" r="2" b="-946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>
            <p:custDataLst>
              <p:tags r:id="rId6"/>
            </p:custDataLst>
          </p:nvPr>
        </p:nvGrpSpPr>
        <p:grpSpPr>
          <a:xfrm>
            <a:off x="6700688" y="0"/>
            <a:ext cx="3357712" cy="7772400"/>
            <a:chOff x="0" y="0"/>
            <a:chExt cx="1974393" cy="44367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74393" cy="4436745"/>
            </a:xfrm>
            <a:custGeom>
              <a:avLst/>
              <a:gdLst/>
              <a:ahLst/>
              <a:cxnLst/>
              <a:rect l="l" t="t" r="r" b="b"/>
              <a:pathLst>
                <a:path w="1974393" h="4436745">
                  <a:moveTo>
                    <a:pt x="0" y="0"/>
                  </a:moveTo>
                  <a:lnTo>
                    <a:pt x="1974393" y="0"/>
                  </a:lnTo>
                  <a:lnTo>
                    <a:pt x="1974393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443321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9" name="AutoShape 9"/>
          <p:cNvSpPr/>
          <p:nvPr>
            <p:custDataLst>
              <p:tags r:id="rId7"/>
            </p:custDataLst>
          </p:nvPr>
        </p:nvSpPr>
        <p:spPr>
          <a:xfrm>
            <a:off x="7278124" y="609263"/>
            <a:ext cx="2303919" cy="0"/>
          </a:xfrm>
          <a:prstGeom prst="line">
            <a:avLst/>
          </a:prstGeom>
          <a:ln w="47625" cap="rnd">
            <a:solidFill>
              <a:srgbClr val="ED9DD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4125316" y="7711251"/>
            <a:ext cx="2095500" cy="17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50"/>
              </a:lnSpc>
            </a:pPr>
            <a:endParaRPr/>
          </a:p>
        </p:txBody>
      </p:sp>
      <p:sp>
        <p:nvSpPr>
          <p:cNvPr id="11" name="TextBox 11"/>
          <p:cNvSpPr txBox="1"/>
          <p:nvPr>
            <p:custDataLst>
              <p:tags r:id="rId9"/>
            </p:custDataLst>
          </p:nvPr>
        </p:nvSpPr>
        <p:spPr>
          <a:xfrm>
            <a:off x="1090733" y="2263482"/>
            <a:ext cx="4524134" cy="1622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0"/>
              </a:lnSpc>
            </a:pPr>
            <a:r>
              <a:rPr lang="en-US" sz="4976" spc="248">
                <a:solidFill>
                  <a:srgbClr val="FFFFFF"/>
                </a:solidFill>
                <a:latin typeface="Oswald"/>
              </a:rPr>
              <a:t>ART ET </a:t>
            </a:r>
          </a:p>
          <a:p>
            <a:pPr algn="ctr">
              <a:lnSpc>
                <a:spcPts val="6470"/>
              </a:lnSpc>
            </a:pPr>
            <a:r>
              <a:rPr lang="en-US" sz="4976" spc="248">
                <a:solidFill>
                  <a:srgbClr val="FFFFFF"/>
                </a:solidFill>
                <a:latin typeface="Oswald"/>
              </a:rPr>
              <a:t>ENVIRONNEMENT</a:t>
            </a:r>
          </a:p>
        </p:txBody>
      </p:sp>
      <p:sp>
        <p:nvSpPr>
          <p:cNvPr id="12" name="AutoShape 12"/>
          <p:cNvSpPr/>
          <p:nvPr>
            <p:custDataLst>
              <p:tags r:id="rId10"/>
            </p:custDataLst>
          </p:nvPr>
        </p:nvSpPr>
        <p:spPr>
          <a:xfrm>
            <a:off x="-684" y="5923717"/>
            <a:ext cx="8377773" cy="96621"/>
          </a:xfrm>
          <a:prstGeom prst="rect">
            <a:avLst/>
          </a:prstGeom>
          <a:solidFill>
            <a:srgbClr val="E14E57"/>
          </a:solidFill>
        </p:spPr>
        <p:txBody>
          <a:bodyPr/>
          <a:lstStyle/>
          <a:p>
            <a:endParaRPr lang="fr-CA"/>
          </a:p>
        </p:txBody>
      </p:sp>
      <p:sp>
        <p:nvSpPr>
          <p:cNvPr id="13" name="AutoShape 13"/>
          <p:cNvSpPr/>
          <p:nvPr>
            <p:custDataLst>
              <p:tags r:id="rId11"/>
            </p:custDataLst>
          </p:nvPr>
        </p:nvSpPr>
        <p:spPr>
          <a:xfrm>
            <a:off x="1680627" y="6016394"/>
            <a:ext cx="8377773" cy="96621"/>
          </a:xfrm>
          <a:prstGeom prst="rect">
            <a:avLst/>
          </a:prstGeom>
          <a:solidFill>
            <a:srgbClr val="F8E0DA"/>
          </a:solidFill>
        </p:spPr>
        <p:txBody>
          <a:bodyPr/>
          <a:lstStyle/>
          <a:p>
            <a:endParaRPr lang="fr-CA"/>
          </a:p>
        </p:txBody>
      </p:sp>
      <p:sp>
        <p:nvSpPr>
          <p:cNvPr id="14" name="TextBox 14"/>
          <p:cNvSpPr txBox="1"/>
          <p:nvPr>
            <p:custDataLst>
              <p:tags r:id="rId12"/>
            </p:custDataLst>
          </p:nvPr>
        </p:nvSpPr>
        <p:spPr>
          <a:xfrm>
            <a:off x="6918005" y="537826"/>
            <a:ext cx="3024157" cy="5380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3"/>
              </a:lnSpc>
            </a:pPr>
            <a:endParaRPr dirty="0"/>
          </a:p>
          <a:p>
            <a:pPr algn="ctr">
              <a:lnSpc>
                <a:spcPts val="2673"/>
              </a:lnSpc>
            </a:pPr>
            <a:r>
              <a:rPr lang="en-US" sz="1844" spc="92" dirty="0">
                <a:solidFill>
                  <a:srgbClr val="C3D8E2"/>
                </a:solidFill>
                <a:latin typeface="Oswald"/>
              </a:rPr>
              <a:t>CE GUIDE PROPOSE SIX ACTIVITÉS INCLUANT UNE DÉMARCHE D'APPRÉCIATION, POUR RÉFLÉCHIR SUR L'ENVIRONNEMENT À PARTIR D'EXPÉRIENCES DE CRÉATION</a:t>
            </a:r>
          </a:p>
          <a:p>
            <a:pPr algn="ctr">
              <a:lnSpc>
                <a:spcPts val="4350"/>
              </a:lnSpc>
            </a:pPr>
            <a:r>
              <a:rPr lang="en-US" sz="3000" spc="150" dirty="0">
                <a:solidFill>
                  <a:srgbClr val="AF31A2"/>
                </a:solidFill>
                <a:latin typeface="Oswald"/>
              </a:rPr>
              <a:t>•</a:t>
            </a:r>
            <a:r>
              <a:rPr lang="en-US" sz="3000" spc="150" dirty="0">
                <a:solidFill>
                  <a:srgbClr val="9231AF"/>
                </a:solidFill>
                <a:latin typeface="Oswald"/>
              </a:rPr>
              <a:t> </a:t>
            </a:r>
          </a:p>
          <a:p>
            <a:pPr algn="ctr">
              <a:lnSpc>
                <a:spcPts val="2673"/>
              </a:lnSpc>
            </a:pPr>
            <a:r>
              <a:rPr lang="en-US" sz="1844" spc="92" dirty="0">
                <a:solidFill>
                  <a:srgbClr val="C3D8E2"/>
                </a:solidFill>
                <a:latin typeface="Oswald"/>
              </a:rPr>
              <a:t>CES ACTIVITÉS SONT INTERRELIÉES À DES OEUVRES D'ARTISTES QUI TRAVAILLENT UNE THÉMATIQUE ENVIRONNEMENTALE</a:t>
            </a:r>
          </a:p>
          <a:p>
            <a:pPr algn="ctr">
              <a:lnSpc>
                <a:spcPts val="2673"/>
              </a:lnSpc>
            </a:pPr>
            <a:endParaRPr lang="en-US" sz="1844" spc="92" dirty="0">
              <a:solidFill>
                <a:srgbClr val="C3D8E2"/>
              </a:solidFill>
              <a:latin typeface="Oswald"/>
            </a:endParaRPr>
          </a:p>
          <a:p>
            <a:pPr algn="ctr">
              <a:lnSpc>
                <a:spcPts val="2673"/>
              </a:lnSpc>
            </a:pPr>
            <a:r>
              <a:rPr lang="en-US" sz="1844" spc="92" dirty="0">
                <a:solidFill>
                  <a:srgbClr val="C3D8E2"/>
                </a:solidFill>
                <a:latin typeface="Oswald"/>
              </a:rPr>
              <a:t> </a:t>
            </a:r>
          </a:p>
        </p:txBody>
      </p:sp>
      <p:sp>
        <p:nvSpPr>
          <p:cNvPr id="15" name="AutoShape 15"/>
          <p:cNvSpPr/>
          <p:nvPr>
            <p:custDataLst>
              <p:tags r:id="rId13"/>
            </p:custDataLst>
          </p:nvPr>
        </p:nvSpPr>
        <p:spPr>
          <a:xfrm>
            <a:off x="7225129" y="5309689"/>
            <a:ext cx="2303919" cy="0"/>
          </a:xfrm>
          <a:prstGeom prst="line">
            <a:avLst/>
          </a:prstGeom>
          <a:ln w="47625" cap="rnd">
            <a:solidFill>
              <a:srgbClr val="ED9DD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3352800" cy="7772400"/>
            <a:chOff x="0" y="0"/>
            <a:chExt cx="1913890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F8E0DA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1973578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73578" cy="4436745"/>
            </a:xfrm>
            <a:custGeom>
              <a:avLst/>
              <a:gdLst/>
              <a:ahLst/>
              <a:cxnLst/>
              <a:rect l="l" t="t" r="r" b="b"/>
              <a:pathLst>
                <a:path w="1973578" h="4436745">
                  <a:moveTo>
                    <a:pt x="0" y="0"/>
                  </a:moveTo>
                  <a:lnTo>
                    <a:pt x="1973578" y="0"/>
                  </a:lnTo>
                  <a:lnTo>
                    <a:pt x="1973578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F8E0DA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6705600" cy="2438400"/>
            <a:chOff x="0" y="0"/>
            <a:chExt cx="3827780" cy="11696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27780" cy="1169678"/>
            </a:xfrm>
            <a:custGeom>
              <a:avLst/>
              <a:gdLst/>
              <a:ahLst/>
              <a:cxnLst/>
              <a:rect l="l" t="t" r="r" b="b"/>
              <a:pathLst>
                <a:path w="3827780" h="1169678">
                  <a:moveTo>
                    <a:pt x="0" y="0"/>
                  </a:moveTo>
                  <a:lnTo>
                    <a:pt x="3827780" y="0"/>
                  </a:lnTo>
                  <a:lnTo>
                    <a:pt x="3827780" y="1169678"/>
                  </a:lnTo>
                  <a:lnTo>
                    <a:pt x="0" y="11696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Freeform 8"/>
          <p:cNvSpPr/>
          <p:nvPr>
            <p:custDataLst>
              <p:tags r:id="rId4"/>
            </p:custDataLst>
          </p:nvPr>
        </p:nvSpPr>
        <p:spPr>
          <a:xfrm>
            <a:off x="6705600" y="0"/>
            <a:ext cx="3352800" cy="3259835"/>
          </a:xfrm>
          <a:custGeom>
            <a:avLst/>
            <a:gdLst/>
            <a:ahLst/>
            <a:cxnLst/>
            <a:rect l="l" t="t" r="r" b="b"/>
            <a:pathLst>
              <a:path w="3352800" h="3625709">
                <a:moveTo>
                  <a:pt x="0" y="0"/>
                </a:moveTo>
                <a:lnTo>
                  <a:pt x="3352800" y="0"/>
                </a:lnTo>
                <a:lnTo>
                  <a:pt x="3352800" y="3625709"/>
                </a:lnTo>
                <a:lnTo>
                  <a:pt x="0" y="36257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723" t="-32976" b="-24158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58B3C27D-AC7A-8E0D-53AF-863119C9C19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-1" y="0"/>
            <a:ext cx="10058401" cy="505322"/>
            <a:chOff x="0" y="0"/>
            <a:chExt cx="5907441" cy="28845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9B6ABAC7-D4B4-229D-FB9D-521A3AFE909E}"/>
                </a:ext>
              </a:extLst>
            </p:cNvPr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8E0DA"/>
            </a:solidFill>
          </p:spPr>
          <p:txBody>
            <a:bodyPr anchor="ctr"/>
            <a:lstStyle/>
            <a:p>
              <a:pPr marL="85725"/>
              <a:r>
                <a:rPr lang="en-US" sz="2600" dirty="0">
                  <a:solidFill>
                    <a:srgbClr val="BD644C"/>
                  </a:solidFill>
                  <a:latin typeface="Alegreya Bold"/>
                </a:rPr>
                <a:t>Progression de </a:t>
              </a:r>
              <a:r>
                <a:rPr lang="en-US" sz="2600" dirty="0" err="1">
                  <a:solidFill>
                    <a:srgbClr val="BD644C"/>
                  </a:solidFill>
                  <a:latin typeface="Alegreya Bold"/>
                </a:rPr>
                <a:t>l'intention</a:t>
              </a:r>
              <a:r>
                <a:rPr lang="en-US" sz="2600" dirty="0">
                  <a:solidFill>
                    <a:srgbClr val="BD644C"/>
                  </a:solidFill>
                  <a:latin typeface="Alegreya Bold"/>
                </a:rPr>
                <a:t> </a:t>
              </a:r>
              <a:r>
                <a:rPr lang="en-US" sz="2600" dirty="0" err="1">
                  <a:solidFill>
                    <a:srgbClr val="BD644C"/>
                  </a:solidFill>
                  <a:latin typeface="Alegreya Bold"/>
                </a:rPr>
                <a:t>pédagogique</a:t>
              </a:r>
              <a:endParaRPr lang="en-US" sz="2600" dirty="0">
                <a:solidFill>
                  <a:srgbClr val="BD644C"/>
                </a:solidFill>
                <a:latin typeface="Alegreya Bold"/>
              </a:endParaRPr>
            </a:p>
          </p:txBody>
        </p:sp>
      </p:grp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132701" y="685800"/>
            <a:ext cx="6404805" cy="6702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6"/>
              </a:lnSpc>
            </a:pPr>
            <a:endParaRPr lang="en-US" sz="1600" dirty="0">
              <a:solidFill>
                <a:srgbClr val="476876"/>
              </a:solidFill>
              <a:latin typeface="Alegreya Bold"/>
            </a:endParaRPr>
          </a:p>
          <a:p>
            <a:pPr algn="l">
              <a:lnSpc>
                <a:spcPts val="1206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Attention</a:t>
            </a:r>
          </a:p>
          <a:p>
            <a:pPr algn="just">
              <a:lnSpc>
                <a:spcPts val="238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Intéresser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: à la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valeur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aux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rôles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forêts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;  aux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exploitation et à la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nécessité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préservation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;  à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l'environnement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à la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beauté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formes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détails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textures; au travail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l'artiste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Chantal Harvey.</a:t>
            </a:r>
          </a:p>
          <a:p>
            <a:pPr algn="just">
              <a:lnSpc>
                <a:spcPts val="1494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911"/>
              </a:lnSpc>
            </a:pPr>
            <a:r>
              <a:rPr lang="en-US" sz="1550" dirty="0" err="1">
                <a:solidFill>
                  <a:srgbClr val="000000"/>
                </a:solidFill>
                <a:latin typeface="Alegreya Bold"/>
              </a:rPr>
              <a:t>Sensibilisation</a:t>
            </a:r>
            <a:endParaRPr lang="en-US" sz="155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38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: à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respectueux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envers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; à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attentif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formes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mouvements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;  au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potentiel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recèle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le fait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avec les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les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forêts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; à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travailler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façon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sécuritaire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en gravure.</a:t>
            </a:r>
          </a:p>
          <a:p>
            <a:pPr algn="just">
              <a:lnSpc>
                <a:spcPts val="1494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911"/>
              </a:lnSpc>
            </a:pPr>
            <a:r>
              <a:rPr lang="en-US" sz="1550" dirty="0" err="1">
                <a:solidFill>
                  <a:srgbClr val="000000"/>
                </a:solidFill>
                <a:latin typeface="Alegreya Bold"/>
              </a:rPr>
              <a:t>Création</a:t>
            </a:r>
            <a:endParaRPr lang="en-US" sz="155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38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à 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développer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qualité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d'attention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relativement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détails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;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image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personnelle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réaliste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par observation, dessin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linogravure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;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maitriser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procédé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;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développer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un rapport sensible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pensée critique par rapport aux forces et à la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précarité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1494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911"/>
              </a:lnSpc>
            </a:pPr>
            <a:r>
              <a:rPr lang="en-US" sz="1550" dirty="0" err="1">
                <a:solidFill>
                  <a:srgbClr val="000000"/>
                </a:solidFill>
                <a:latin typeface="Alegreya Bold"/>
              </a:rPr>
              <a:t>Appréciation</a:t>
            </a:r>
            <a:r>
              <a:rPr lang="en-US" sz="1550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just">
              <a:lnSpc>
                <a:spcPts val="238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À travers les oeuvres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réalisées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à : prendre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connaissance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s'exprimer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sur les forces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fragilités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ainsi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que sur la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beauté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formelle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à travers la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réflexion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personnelle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l'échange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groupe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le partage des oeuvres. *Se reporter aux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modèles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formel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critique dans la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synthèse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grpSp>
        <p:nvGrpSpPr>
          <p:cNvPr id="10" name="Group 10"/>
          <p:cNvGrpSpPr/>
          <p:nvPr>
            <p:custDataLst>
              <p:tags r:id="rId7"/>
            </p:custDataLst>
          </p:nvPr>
        </p:nvGrpSpPr>
        <p:grpSpPr>
          <a:xfrm>
            <a:off x="9515160" y="3059561"/>
            <a:ext cx="543240" cy="200275"/>
            <a:chOff x="0" y="0"/>
            <a:chExt cx="413382" cy="152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3382" cy="152400"/>
            </a:xfrm>
            <a:custGeom>
              <a:avLst/>
              <a:gdLst/>
              <a:ahLst/>
              <a:cxnLst/>
              <a:rect l="l" t="t" r="r" b="b"/>
              <a:pathLst>
                <a:path w="413382" h="152400">
                  <a:moveTo>
                    <a:pt x="0" y="0"/>
                  </a:moveTo>
                  <a:lnTo>
                    <a:pt x="413382" y="0"/>
                  </a:lnTo>
                  <a:lnTo>
                    <a:pt x="41338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61A23">
                <a:alpha val="73725"/>
              </a:srgbClr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2" name="TextBox 12"/>
          <p:cNvSpPr txBox="1"/>
          <p:nvPr>
            <p:custDataLst>
              <p:tags r:id="rId8"/>
            </p:custDataLst>
          </p:nvPr>
        </p:nvSpPr>
        <p:spPr>
          <a:xfrm>
            <a:off x="9531763" y="3071240"/>
            <a:ext cx="510034" cy="20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EFEDED"/>
                </a:solidFill>
                <a:latin typeface="Alegreya"/>
              </a:rPr>
              <a:t>Image 4 </a:t>
            </a:r>
          </a:p>
        </p:txBody>
      </p:sp>
      <p:sp>
        <p:nvSpPr>
          <p:cNvPr id="13" name="AutoShape 13"/>
          <p:cNvSpPr/>
          <p:nvPr>
            <p:custDataLst>
              <p:tags r:id="rId9"/>
            </p:custDataLst>
          </p:nvPr>
        </p:nvSpPr>
        <p:spPr>
          <a:xfrm>
            <a:off x="132701" y="505322"/>
            <a:ext cx="5501465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4" name="AutoShape 14"/>
          <p:cNvSpPr/>
          <p:nvPr>
            <p:custDataLst>
              <p:tags r:id="rId10"/>
            </p:custDataLst>
          </p:nvPr>
        </p:nvSpPr>
        <p:spPr>
          <a:xfrm>
            <a:off x="3201718" y="7674488"/>
            <a:ext cx="6856682" cy="97912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>
            <p:custDataLst>
              <p:tags r:id="rId11"/>
            </p:custDataLst>
          </p:nvPr>
        </p:nvSpPr>
        <p:spPr>
          <a:xfrm>
            <a:off x="6894410" y="3221735"/>
            <a:ext cx="3079741" cy="4425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BD644C"/>
                </a:solidFill>
                <a:latin typeface="Alegreya Bold"/>
              </a:rPr>
              <a:t>Intention </a:t>
            </a:r>
            <a:r>
              <a:rPr lang="en-US" sz="2469" dirty="0" err="1">
                <a:solidFill>
                  <a:srgbClr val="BD644C"/>
                </a:solidFill>
                <a:latin typeface="Alegreya Bold"/>
              </a:rPr>
              <a:t>pédagogique</a:t>
            </a:r>
            <a:r>
              <a:rPr lang="en-US" sz="246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1062"/>
              </a:lnSpc>
            </a:pP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478"/>
              </a:lnSpc>
              <a:spcBef>
                <a:spcPct val="0"/>
              </a:spcBef>
            </a:pPr>
            <a:r>
              <a:rPr lang="en-US" sz="1770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valeur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forêts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à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rôle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l'environnement</a:t>
            </a: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ctr">
              <a:lnSpc>
                <a:spcPts val="2478"/>
              </a:lnSpc>
              <a:spcBef>
                <a:spcPct val="0"/>
              </a:spcBef>
            </a:pPr>
            <a:r>
              <a:rPr lang="en-US" sz="1770" dirty="0">
                <a:solidFill>
                  <a:srgbClr val="000000"/>
                </a:solidFill>
                <a:latin typeface="Alegreya"/>
              </a:rPr>
              <a:t>• </a:t>
            </a:r>
          </a:p>
          <a:p>
            <a:pPr algn="ctr">
              <a:lnSpc>
                <a:spcPts val="2478"/>
              </a:lnSpc>
              <a:spcBef>
                <a:spcPct val="0"/>
              </a:spcBef>
            </a:pPr>
            <a:r>
              <a:rPr lang="en-US" sz="1770" dirty="0" err="1">
                <a:solidFill>
                  <a:srgbClr val="000000"/>
                </a:solidFill>
                <a:latin typeface="Alegreya"/>
              </a:rPr>
              <a:t>Déployer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démarche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formaliste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critique, par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image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personnelle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d'arbres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avec la technique de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linogravure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liée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avec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observation en nature,  à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l'écriture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à la discussion</a:t>
            </a:r>
          </a:p>
        </p:txBody>
      </p:sp>
      <p:sp>
        <p:nvSpPr>
          <p:cNvPr id="16" name="AutoShape 16"/>
          <p:cNvSpPr/>
          <p:nvPr>
            <p:custDataLst>
              <p:tags r:id="rId12"/>
            </p:custDataLst>
          </p:nvPr>
        </p:nvSpPr>
        <p:spPr>
          <a:xfrm>
            <a:off x="6894410" y="3653612"/>
            <a:ext cx="3079741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8E0DA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TextBox 8"/>
          <p:cNvSpPr txBox="1"/>
          <p:nvPr>
            <p:custDataLst>
              <p:tags r:id="rId2"/>
            </p:custDataLst>
          </p:nvPr>
        </p:nvSpPr>
        <p:spPr>
          <a:xfrm>
            <a:off x="239531" y="510149"/>
            <a:ext cx="9584863" cy="1962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69"/>
              </a:lnSpc>
            </a:pPr>
            <a:r>
              <a:rPr lang="en-US" sz="2049" dirty="0">
                <a:solidFill>
                  <a:srgbClr val="000000"/>
                </a:solidFill>
                <a:latin typeface="Alegreya Bold"/>
              </a:rPr>
              <a:t>Inspiration           </a:t>
            </a:r>
            <a:r>
              <a:rPr lang="en-US" sz="2049" dirty="0">
                <a:solidFill>
                  <a:srgbClr val="E14E57"/>
                </a:solidFill>
                <a:latin typeface="Alegreya Bold"/>
              </a:rPr>
              <a:t>  </a:t>
            </a:r>
          </a:p>
          <a:p>
            <a:pPr algn="just">
              <a:lnSpc>
                <a:spcPts val="2464"/>
              </a:lnSpc>
            </a:pP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Chantal Harvey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Visionnement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la capsule de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Fabrique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culturelle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sur son travail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d’information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discussion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autour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plusieurs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problématiques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environnementales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liées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aux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forêts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d’œuvres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peinture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estampe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différentes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époques,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où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l’arbre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principal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Démonstration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la technique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linogravure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précisions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sur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sécurité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travail avec gouges. 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9" name="TextBox 9"/>
          <p:cNvSpPr txBox="1"/>
          <p:nvPr>
            <p:custDataLst>
              <p:tags r:id="rId3"/>
            </p:custDataLst>
          </p:nvPr>
        </p:nvSpPr>
        <p:spPr>
          <a:xfrm>
            <a:off x="239532" y="3134988"/>
            <a:ext cx="9584862" cy="1321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49" dirty="0" err="1">
                <a:solidFill>
                  <a:srgbClr val="000000"/>
                </a:solidFill>
                <a:latin typeface="Alegreya Bold"/>
              </a:rPr>
              <a:t>Élaboration</a:t>
            </a:r>
            <a:r>
              <a:rPr lang="en-US" sz="2049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                      </a:t>
            </a:r>
            <a:r>
              <a:rPr lang="en-US" sz="2049" dirty="0">
                <a:solidFill>
                  <a:srgbClr val="E48D36"/>
                </a:solidFill>
                <a:latin typeface="Alegreya Bold"/>
              </a:rPr>
              <a:t>  </a:t>
            </a:r>
          </a:p>
          <a:p>
            <a:pPr algn="just">
              <a:lnSpc>
                <a:spcPts val="2464"/>
              </a:lnSpc>
            </a:pPr>
            <a:r>
              <a:rPr lang="en-US" sz="1760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d’un dessin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d’observation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d’arbres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effectué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l’extérieur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Élaboration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d’un croquis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Transfert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croquis sur la plaque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linoléum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Découpe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linoléum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gouges · Impression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manuelle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matrices sur carton de couleur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contrastante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l’encre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choisie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.</a:t>
            </a:r>
            <a:endParaRPr lang="en-US" sz="167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0" name="TextBox 10"/>
          <p:cNvSpPr txBox="1"/>
          <p:nvPr>
            <p:custDataLst>
              <p:tags r:id="rId4"/>
            </p:custDataLst>
          </p:nvPr>
        </p:nvSpPr>
        <p:spPr>
          <a:xfrm>
            <a:off x="239531" y="5132794"/>
            <a:ext cx="9552222" cy="2283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69"/>
              </a:lnSpc>
            </a:pPr>
            <a:r>
              <a:rPr lang="en-US" sz="2049" dirty="0" err="1">
                <a:solidFill>
                  <a:srgbClr val="000000"/>
                </a:solidFill>
                <a:latin typeface="Alegreya Bold"/>
              </a:rPr>
              <a:t>Distanciation</a:t>
            </a:r>
            <a:r>
              <a:rPr lang="en-US" sz="2049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</a:t>
            </a:r>
            <a:r>
              <a:rPr lang="en-US" sz="2049" dirty="0">
                <a:solidFill>
                  <a:srgbClr val="FFAB57"/>
                </a:solidFill>
                <a:latin typeface="Alegreya Bold"/>
              </a:rPr>
              <a:t>  </a:t>
            </a:r>
            <a:r>
              <a:rPr lang="en-US" sz="2049" dirty="0">
                <a:solidFill>
                  <a:srgbClr val="577BAB"/>
                </a:solidFill>
                <a:latin typeface="Alegreya Bold"/>
              </a:rPr>
              <a:t> </a:t>
            </a:r>
          </a:p>
          <a:p>
            <a:pPr algn="just">
              <a:lnSpc>
                <a:spcPts val="2464"/>
              </a:lnSpc>
            </a:pPr>
            <a:r>
              <a:rPr lang="en-US" sz="1760" dirty="0">
                <a:solidFill>
                  <a:srgbClr val="000000"/>
                </a:solidFill>
                <a:latin typeface="Alegreya"/>
              </a:rPr>
              <a:t>Discussion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groupe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autour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chacun∙e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activant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la vision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quant aux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problématiques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discutées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en lien avec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forêt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; aux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caractéristiques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formelles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aux angles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thématiques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explorés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chacun∙e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; au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processus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linogravure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contexte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Exposition collective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dans un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espace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commun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tous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toutes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puissent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en prendre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connaissance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sensibilisation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rôles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aux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environnementaux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vivent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arbres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103445" y="13874"/>
            <a:ext cx="4507452" cy="432811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499"/>
              </a:lnSpc>
              <a:spcBef>
                <a:spcPct val="0"/>
              </a:spcBef>
            </a:pPr>
            <a:r>
              <a:rPr lang="en-US" sz="2600" dirty="0">
                <a:solidFill>
                  <a:srgbClr val="BD644C"/>
                </a:solidFill>
                <a:latin typeface="Alegreya Bold"/>
              </a:rPr>
              <a:t>Phases du processus de </a:t>
            </a:r>
            <a:r>
              <a:rPr lang="en-US" sz="2600" dirty="0" err="1">
                <a:solidFill>
                  <a:srgbClr val="BD644C"/>
                </a:solidFill>
                <a:latin typeface="Alegreya Bold"/>
              </a:rPr>
              <a:t>création</a:t>
            </a:r>
            <a:endParaRPr lang="en-US" sz="2600" dirty="0">
              <a:solidFill>
                <a:srgbClr val="BD644C"/>
              </a:solidFill>
              <a:latin typeface="Alegreya Bold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4096A55-8A89-92B7-7B5E-F4C30383A695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0" y="2533275"/>
            <a:ext cx="10058400" cy="538249"/>
            <a:chOff x="0" y="2820426"/>
            <a:chExt cx="10058400" cy="538249"/>
          </a:xfrm>
        </p:grpSpPr>
        <p:grpSp>
          <p:nvGrpSpPr>
            <p:cNvPr id="4" name="Group 4"/>
            <p:cNvGrpSpPr/>
            <p:nvPr>
              <p:custDataLst>
                <p:tags r:id="rId10"/>
              </p:custDataLst>
            </p:nvPr>
          </p:nvGrpSpPr>
          <p:grpSpPr>
            <a:xfrm>
              <a:off x="0" y="2820426"/>
              <a:ext cx="10058400" cy="538249"/>
              <a:chOff x="0" y="0"/>
              <a:chExt cx="6168239" cy="31367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168239" cy="313676"/>
              </a:xfrm>
              <a:custGeom>
                <a:avLst/>
                <a:gdLst/>
                <a:ahLst/>
                <a:cxnLst/>
                <a:rect l="l" t="t" r="r" b="b"/>
                <a:pathLst>
                  <a:path w="6168239" h="313676">
                    <a:moveTo>
                      <a:pt x="0" y="0"/>
                    </a:moveTo>
                    <a:lnTo>
                      <a:pt x="6168239" y="0"/>
                    </a:lnTo>
                    <a:lnTo>
                      <a:pt x="6168239" y="313676"/>
                    </a:lnTo>
                    <a:lnTo>
                      <a:pt x="0" y="313676"/>
                    </a:lnTo>
                    <a:close/>
                  </a:path>
                </a:pathLst>
              </a:custGeom>
              <a:solidFill>
                <a:srgbClr val="F8E0DA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2" name="AutoShape 12"/>
            <p:cNvSpPr/>
            <p:nvPr>
              <p:custDataLst>
                <p:tags r:id="rId11"/>
              </p:custDataLst>
            </p:nvPr>
          </p:nvSpPr>
          <p:spPr>
            <a:xfrm>
              <a:off x="103445" y="3100842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B1B28EE-61EE-C40A-7576-975C782A5F3F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9083" y="4519711"/>
            <a:ext cx="10058400" cy="549619"/>
            <a:chOff x="0" y="5068436"/>
            <a:chExt cx="10058400" cy="549619"/>
          </a:xfrm>
        </p:grpSpPr>
        <p:grpSp>
          <p:nvGrpSpPr>
            <p:cNvPr id="6" name="Group 6"/>
            <p:cNvGrpSpPr/>
            <p:nvPr>
              <p:custDataLst>
                <p:tags r:id="rId8"/>
              </p:custDataLst>
            </p:nvPr>
          </p:nvGrpSpPr>
          <p:grpSpPr>
            <a:xfrm>
              <a:off x="0" y="5068436"/>
              <a:ext cx="10058400" cy="549619"/>
              <a:chOff x="0" y="0"/>
              <a:chExt cx="5907441" cy="31374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907441" cy="313741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313741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313741"/>
                    </a:lnTo>
                    <a:lnTo>
                      <a:pt x="0" y="313741"/>
                    </a:lnTo>
                    <a:close/>
                  </a:path>
                </a:pathLst>
              </a:custGeom>
              <a:solidFill>
                <a:srgbClr val="F8E0DA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3" name="AutoShape 13"/>
            <p:cNvSpPr/>
            <p:nvPr>
              <p:custDataLst>
                <p:tags r:id="rId9"/>
              </p:custDataLst>
            </p:nvPr>
          </p:nvSpPr>
          <p:spPr>
            <a:xfrm>
              <a:off x="103445" y="5357785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61723" y="171721"/>
            <a:ext cx="9771576" cy="7428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5"/>
              </a:lnSpc>
            </a:pPr>
            <a:r>
              <a:rPr lang="en-US" sz="2600" dirty="0">
                <a:solidFill>
                  <a:srgbClr val="BD644C"/>
                </a:solidFill>
                <a:latin typeface="Alegreya Bold"/>
              </a:rPr>
              <a:t>LIENS INFORMATIFS SUR L'ARTISTE ET ﻿SUR L'ACTIVITÉ</a:t>
            </a:r>
          </a:p>
          <a:p>
            <a:pPr algn="just">
              <a:lnSpc>
                <a:spcPts val="2239"/>
              </a:lnSpc>
            </a:pPr>
            <a:endParaRPr lang="en-US" sz="2139" dirty="0">
              <a:solidFill>
                <a:srgbClr val="476876"/>
              </a:solidFill>
              <a:latin typeface="Alegreya Bold"/>
            </a:endParaRPr>
          </a:p>
          <a:p>
            <a:pPr algn="just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Sites Web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liés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à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l'artiste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Chantal Harvey</a:t>
            </a:r>
          </a:p>
          <a:p>
            <a:pPr marL="182563" algn="just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  <a:hlinkClick r:id="rId3"/>
              </a:rPr>
              <a:t>https://www.chantalharvey.com/art </a:t>
            </a: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 marL="182563" algn="just">
              <a:lnSpc>
                <a:spcPts val="2239"/>
              </a:lnSpc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4" tooltip="https://www.lafabriqueculturelle.tv/capsules/12949/chantal-harvey-laureate-du-prix-du-calq-artiste-de-l-annee-en-cote-nord"/>
              </a:rPr>
              <a:t>https://www.lafabriqueculturelle.tv/capsules/12949/chantal-harvey-laureate-du-prix-du-calq-artiste-de-l-annee-en-cote-nord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RESSOURCES LIÉES AUX ARBRES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Capsule Savoir Média 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5" tooltip="https://savoir.media/du-genie-pour-la-planete-partie-2/clip/le-role-des-arbres?fbclid=IwAR0A2zcf6i6xGflr4QWjcI71tymXegV6eIHTLzoJcsncfYDk11mPp6isONA"/>
              </a:rPr>
              <a:t>https://savoir.media/du-genie-pour-la-planete-partie-2/clip/le-role-des-arbres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5" tooltip="https://savoir.media/du-genie-pour-la-planete-partie-2/clip/le-role-des-arbres?fbclid=IwAR0A2zcf6i6xGflr4QWjcI71tymXegV6eIHTLzoJcsncfYDk11mPp6isONA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Capsule Savoir Média 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savoir.media/pensees-scientifiques/clip/larchitecture-des-arbres?fbclid=IwAR0dLB9I-0lTfgCFB2Etv7KLRnMlb-7gYCRyL-9Y-hXWvbT0WKIDaL0UgEQ"/>
              </a:rPr>
              <a:t>https://savoir.media/pensees-scientifiques/clip/larchitecture-des-arbres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6" tooltip="https://savoir.media/pensees-scientifiques/clip/larchitecture-des-arbres?fbclid=IwAR0dLB9I-0lTfgCFB2Etv7KLRnMlb-7gYCRyL-9Y-hXWvbT0WKIDaL0UgEQ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Article du magazine </a:t>
            </a:r>
            <a:r>
              <a:rPr lang="en-US" sz="1599" dirty="0">
                <a:solidFill>
                  <a:srgbClr val="000000"/>
                </a:solidFill>
                <a:latin typeface="Alegreya Bold Italics"/>
              </a:rPr>
              <a:t>National Geographic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7" tooltip="https://www.nationalgeographic.fr/environnement/oui-il-est-possible-de-changer-le-monde-avec-des-arbres?fbclid=IwAR2S3MKJRnNsxY6UN-G2qQwxLctJbzQz1vyAA1QCxxmOTips6gdJ0turMNA"/>
              </a:rPr>
              <a:t>https://www.nationalgeographic.fr/environnement/oui-il-est-possible-de-changer-le-monde-avec-des-arbres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Article du magazine </a:t>
            </a:r>
            <a:r>
              <a:rPr lang="en-US" sz="1599" dirty="0">
                <a:solidFill>
                  <a:srgbClr val="000000"/>
                </a:solidFill>
                <a:latin typeface="Alegreya Bold Italics"/>
              </a:rPr>
              <a:t>National Geographic</a:t>
            </a:r>
          </a:p>
          <a:p>
            <a:pPr marL="182563">
              <a:lnSpc>
                <a:spcPts val="2239"/>
              </a:lnSpc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www.nationalgeographic.fr/environnement/2017/02/les-scientifiques-comprennent-enfin-les-appels-au-secours-lances-par-les?fbclid=IwAR1u0QgQADtoHgOoLgA1fak5cmXkKa76inE4tjlxHEsWzH01N7apHt68gCU"/>
              </a:rPr>
              <a:t>https://www.nationalgeographic.fr/environnement/2017/02/les-scientifiques-comprennent-enfin-les-appels-au-secours-lances-par-les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8" tooltip="https://www.nationalgeographic.fr/environnement/2017/02/les-scientifiques-comprennent-enfin-les-appels-au-secours-lances-par-les?fbclid=IwAR1u0QgQADtoHgOoLgA1fak5cmXkKa76inE4tjlxHEsWzH01N7apHt68gCU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Reportage de Radio-Canada</a:t>
            </a:r>
          </a:p>
          <a:p>
            <a:pPr marL="182563">
              <a:lnSpc>
                <a:spcPts val="2239"/>
              </a:lnSpc>
              <a:spcBef>
                <a:spcPct val="0"/>
              </a:spcBef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s://ici.radio-canada.ca/ohdio/premiere/emissions/les-annees-lumiere/segments/reportage/359216/foret-lac-a-moise-yanienhonhndeh-vierge-conservation-huron-wendat-wendake?fbclid=IwAR3wymbv-_-s19s3tXUF4qZ7HzM-kpZj-UHaFST7TokPUZJT4K0Gc9Fdgck"/>
              </a:rPr>
              <a:t>https://ici.radio-canada.ca/ohdio/premiere/emissions/les-annees-lumiere/segments/reportage/359216/foret-lac-a-moise-yanienhonhndeh-vierge-conservation-huron-wendat-wendake?fbclid=IwAR3wymbv-_-s19s3tXUF4qZ7HzM-kpZj-UHaFST7TokPUZJT4K0Gc9Fdgck</a:t>
            </a:r>
            <a:endParaRPr lang="en-US" sz="1599" u="sng" dirty="0">
              <a:solidFill>
                <a:srgbClr val="000000"/>
              </a:solidFill>
              <a:latin typeface="Alegreya"/>
              <a:hlinkClick r:id="rId8" tooltip="https://www.nationalgeographic.fr/environnement/2017/02/les-scientifiques-comprennent-enfin-les-appels-au-secours-lances-par-les?fbclid=IwAR1u0QgQADtoHgOoLgA1fak5cmXkKa76inE4tjlxHEsWzH01N7apHt68gCU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28601" y="304800"/>
            <a:ext cx="9677400" cy="422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2600" dirty="0">
                <a:solidFill>
                  <a:srgbClr val="BD644C"/>
                </a:solidFill>
                <a:latin typeface="Alegreya Bold"/>
              </a:rPr>
              <a:t>LIENS INFORMATIFS SUR L'ARTISTE ET ﻿SUR L'ACTIVITÉ (… suite)</a:t>
            </a:r>
          </a:p>
          <a:p>
            <a:pPr>
              <a:lnSpc>
                <a:spcPts val="2239"/>
              </a:lnSpc>
            </a:pPr>
            <a:endParaRPr dirty="0"/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RESSOURCES LIÉES AUX ARBRES (… suite)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u="sng" dirty="0">
              <a:solidFill>
                <a:srgbClr val="000000"/>
              </a:solidFill>
              <a:latin typeface="Alegreya"/>
              <a:hlinkClick r:id="rId3" tooltip="https://ici.radio-canada.ca/ohdio/premiere/emissions/les-annees-lumiere/segments/reportage/359216/foret-lac-a-moise-yanienhonhndeh-vierge-conservation-huron-wendat-wendake?fbclid=IwAR3wymbv-_-s19s3tXUF4qZ7HzM-kpZj-UHaFST7TokPUZJT4K0Gc9Fdgck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Capsule Radio-Canada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4" tooltip="https://ici.radio-canada.ca/empreintes/2542/arbres-forets-anciennes-douglas-sitka-cypres-carmanah?cid=rg_sw-rcca_tui_rcca_AO-cpc-empreintes-geants_qc_&amp;fbclid=IwAR2yt4g6MDB8XDcnHxjibCxu7i10CB1qbVozFeutK1O6002MPKqd2UDpsLE"/>
              </a:rPr>
              <a:t>https://ici.radio-canada.ca/empreintes/2542/arbres-forets-anciennes-douglas-sitka-cypres-carmanah?cid=rg_sw-rcca_tui_rcca_AO-cpc-empreintes-geants_qc_</a:t>
            </a:r>
            <a:r>
              <a:rPr lang="en-US" sz="1599" u="sng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u="sng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Photographies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du magazine National Geographic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5" tooltip="https://www.nationalgeographic.fr/photography/2020/10/les-arbres-les-plus-impressionnants-du-monde?image=iconic-trees-2597845&amp;fbclid=IwAR2yOFdvCUnYN7liHRFUomyHLKl16Y9k8Gj1g-rh6uzW-fD3meLIGyaRZ_c"/>
              </a:rPr>
              <a:t>https://www.nationalgeographic.fr/photography/2020/10/les-arbres-les-plus-impressionnants-du-monde?image=iconic-trees-2597845</a:t>
            </a:r>
            <a:r>
              <a:rPr lang="en-US" sz="1599" u="sng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u="sng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b="1" dirty="0" err="1">
                <a:solidFill>
                  <a:srgbClr val="000000"/>
                </a:solidFill>
                <a:latin typeface="Alegreya"/>
              </a:rPr>
              <a:t>L</a:t>
            </a:r>
            <a:r>
              <a:rPr lang="en-US" sz="1599" b="1" dirty="0" err="1">
                <a:solidFill>
                  <a:srgbClr val="000000"/>
                </a:solidFill>
                <a:latin typeface="Alegreya Bold"/>
              </a:rPr>
              <a:t>’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inquiète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forêt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de Stéphanie Morissette, prix du CALQ, oeuvre de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l’année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2017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www.calq.gouv.qc.ca/actualites-et-publications/stephanie-morissette-remporte-le-prix-du-calq-oeuvre-de-lannee-en-estrie-pour-linquiete-foret/?fbclid=IwAR2yOFdvCUnYN7liHRFUomyHLKl16Y9k8Gj1g-rh6uzW-fD3meLIGyaRZ_c"/>
              </a:rPr>
              <a:t>https://www.calq.gouv.qc.ca/actualites-et-publications/stephanie-morissette-remporte-le-prix-du-calq-oeuvre-de-lannee-en-estrie-pour-linquiete-foret/</a:t>
            </a:r>
            <a:r>
              <a:rPr lang="en-US" sz="1599" u="sng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>
            <p:custDataLst>
              <p:tags r:id="rId1"/>
            </p:custDataLst>
          </p:nvPr>
        </p:nvSpPr>
        <p:spPr>
          <a:xfrm>
            <a:off x="-1" y="3989293"/>
            <a:ext cx="10058401" cy="3789016"/>
          </a:xfrm>
          <a:prstGeom prst="rect">
            <a:avLst/>
          </a:prstGeom>
          <a:solidFill>
            <a:srgbClr val="F8E0DA"/>
          </a:solid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16518" y="0"/>
            <a:ext cx="10041882" cy="3989292"/>
          </a:xfrm>
          <a:custGeom>
            <a:avLst/>
            <a:gdLst/>
            <a:ahLst/>
            <a:cxnLst/>
            <a:rect l="l" t="t" r="r" b="b"/>
            <a:pathLst>
              <a:path w="10144184" h="3989292">
                <a:moveTo>
                  <a:pt x="0" y="0"/>
                </a:moveTo>
                <a:lnTo>
                  <a:pt x="10144183" y="0"/>
                </a:lnTo>
                <a:lnTo>
                  <a:pt x="10144183" y="3989292"/>
                </a:lnTo>
                <a:lnTo>
                  <a:pt x="0" y="39892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02" t="-426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210157" y="6019800"/>
            <a:ext cx="9786865" cy="1608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18"/>
              </a:lnSpc>
            </a:pP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Liste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 des images </a:t>
            </a: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utilisées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:</a:t>
            </a:r>
          </a:p>
          <a:p>
            <a:pPr>
              <a:lnSpc>
                <a:spcPts val="1818"/>
              </a:lnSpc>
            </a:pPr>
            <a:endParaRPr lang="en-US" sz="1299" dirty="0">
              <a:solidFill>
                <a:srgbClr val="000000"/>
              </a:solidFill>
              <a:latin typeface="Alegreya Bold"/>
            </a:endParaRP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1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HARVEY, Chantal.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Forêt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noire. Dessin 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pyrogravure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sur papier. 2014. 97 x 186 cm.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2 :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HARVEY, Chantal.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Forêt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noire. Dessin 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pyrogravure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sur papier. 2014. 118 x 183 cm.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3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HARVEY, Chantal.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Épinettes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noires. Gravure sur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2014. 60 x 60 cm.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4: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HARVEY, Chantal.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Forêt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noire. Gravure sur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2015. 90 x 120 cm. 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5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HARVEY, Chantal.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Nordicité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Gravure sur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2014. 36 x  87 cm.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6DF72F8-BB3C-8F72-12BF-33A62FF3CB14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9498642" y="3779442"/>
            <a:ext cx="543240" cy="209850"/>
            <a:chOff x="9515160" y="4788229"/>
            <a:chExt cx="543240" cy="209850"/>
          </a:xfrm>
        </p:grpSpPr>
        <p:grpSp>
          <p:nvGrpSpPr>
            <p:cNvPr id="4" name="Group 4"/>
            <p:cNvGrpSpPr/>
            <p:nvPr>
              <p:custDataLst>
                <p:tags r:id="rId5"/>
              </p:custDataLst>
            </p:nvPr>
          </p:nvGrpSpPr>
          <p:grpSpPr>
            <a:xfrm>
              <a:off x="9515160" y="4797804"/>
              <a:ext cx="543240" cy="200275"/>
              <a:chOff x="0" y="0"/>
              <a:chExt cx="413382" cy="152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3382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13382" h="152400">
                    <a:moveTo>
                      <a:pt x="0" y="0"/>
                    </a:moveTo>
                    <a:lnTo>
                      <a:pt x="413382" y="0"/>
                    </a:lnTo>
                    <a:lnTo>
                      <a:pt x="413382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061A23">
                  <a:alpha val="73725"/>
                </a:srgbClr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7" name="TextBox 7"/>
            <p:cNvSpPr txBox="1"/>
            <p:nvPr>
              <p:custDataLst>
                <p:tags r:id="rId6"/>
              </p:custDataLst>
            </p:nvPr>
          </p:nvSpPr>
          <p:spPr>
            <a:xfrm>
              <a:off x="9515160" y="4788229"/>
              <a:ext cx="510034" cy="209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200" dirty="0">
                  <a:solidFill>
                    <a:srgbClr val="EFEDED"/>
                  </a:solidFill>
                  <a:latin typeface="Alegreya"/>
                </a:rPr>
                <a:t>Image 5 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49BAD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0" y="3886200"/>
            <a:ext cx="6349495" cy="3886200"/>
          </a:xfrm>
          <a:custGeom>
            <a:avLst/>
            <a:gdLst/>
            <a:ahLst/>
            <a:cxnLst/>
            <a:rect l="l" t="t" r="r" b="b"/>
            <a:pathLst>
              <a:path w="6349495" h="3886200">
                <a:moveTo>
                  <a:pt x="0" y="0"/>
                </a:moveTo>
                <a:lnTo>
                  <a:pt x="6349495" y="0"/>
                </a:lnTo>
                <a:lnTo>
                  <a:pt x="6349495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625" b="-424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6701866" y="-30752"/>
            <a:ext cx="3352800" cy="2938058"/>
          </a:xfrm>
          <a:custGeom>
            <a:avLst/>
            <a:gdLst/>
            <a:ahLst/>
            <a:cxnLst/>
            <a:rect l="l" t="t" r="r" b="b"/>
            <a:pathLst>
              <a:path w="3352800" h="2836082">
                <a:moveTo>
                  <a:pt x="0" y="0"/>
                </a:moveTo>
                <a:lnTo>
                  <a:pt x="3352800" y="0"/>
                </a:lnTo>
                <a:lnTo>
                  <a:pt x="3352800" y="2836082"/>
                </a:lnTo>
                <a:lnTo>
                  <a:pt x="0" y="2836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6291" r="-13607" b="-249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83481" y="1159517"/>
            <a:ext cx="6705600" cy="1972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7"/>
              </a:lnSpc>
            </a:pPr>
            <a:r>
              <a:rPr lang="en-US" sz="4179" spc="8" dirty="0" err="1">
                <a:solidFill>
                  <a:srgbClr val="000000"/>
                </a:solidFill>
                <a:latin typeface="Glacial Indifference"/>
              </a:rPr>
              <a:t>Coraux</a:t>
            </a:r>
            <a:r>
              <a:rPr lang="en-US" sz="4179" spc="8" dirty="0">
                <a:solidFill>
                  <a:srgbClr val="000000"/>
                </a:solidFill>
                <a:latin typeface="Glacial Indifference"/>
              </a:rPr>
              <a:t> d'art</a:t>
            </a:r>
          </a:p>
          <a:p>
            <a:pPr algn="ctr">
              <a:lnSpc>
                <a:spcPts val="4913"/>
              </a:lnSpc>
            </a:pPr>
            <a:endParaRPr lang="en-US" sz="4179" spc="8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181"/>
              </a:lnSpc>
            </a:pPr>
            <a:r>
              <a:rPr lang="en-US" sz="2447" dirty="0">
                <a:solidFill>
                  <a:srgbClr val="000000"/>
                </a:solidFill>
                <a:latin typeface="Alegreya"/>
              </a:rPr>
              <a:t>ARTISTES </a:t>
            </a:r>
          </a:p>
          <a:p>
            <a:pPr algn="ctr">
              <a:lnSpc>
                <a:spcPts val="2985"/>
              </a:lnSpc>
            </a:pPr>
            <a:r>
              <a:rPr lang="en-US" sz="2447" dirty="0">
                <a:solidFill>
                  <a:srgbClr val="594969"/>
                </a:solidFill>
                <a:latin typeface="Alegreya Bold"/>
              </a:rPr>
              <a:t>Courtney Mattison et Ernst Haeckel</a:t>
            </a:r>
            <a:endParaRPr lang="en-US" sz="2447" dirty="0">
              <a:solidFill>
                <a:srgbClr val="000000"/>
              </a:solidFill>
              <a:latin typeface="Alegreya Bold"/>
            </a:endParaRP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6836953" y="3132429"/>
            <a:ext cx="2941101" cy="376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endParaRPr dirty="0"/>
          </a:p>
          <a:p>
            <a:pPr algn="ctr"/>
            <a:r>
              <a:rPr lang="en-US" sz="2148" dirty="0">
                <a:solidFill>
                  <a:srgbClr val="FFFFFF"/>
                </a:solidFill>
                <a:latin typeface="Alegreya Bold"/>
              </a:rPr>
              <a:t>QUESTION MOBILISATRICE </a:t>
            </a:r>
          </a:p>
          <a:p>
            <a:pPr algn="ctr">
              <a:lnSpc>
                <a:spcPts val="4409"/>
              </a:lnSpc>
            </a:pPr>
            <a:r>
              <a:rPr lang="en-US" sz="2099" dirty="0">
                <a:solidFill>
                  <a:srgbClr val="000000"/>
                </a:solidFill>
                <a:latin typeface="Alegreya Bold"/>
              </a:rPr>
              <a:t>Comment </a:t>
            </a:r>
            <a:r>
              <a:rPr lang="en-US" sz="2099" dirty="0" err="1">
                <a:solidFill>
                  <a:srgbClr val="000000"/>
                </a:solidFill>
                <a:latin typeface="Alegreya Bold"/>
              </a:rPr>
              <a:t>rendre</a:t>
            </a:r>
            <a:r>
              <a:rPr lang="en-US" sz="209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Alegreya Bold"/>
              </a:rPr>
              <a:t>compte</a:t>
            </a:r>
            <a:r>
              <a:rPr lang="en-US" sz="2099" dirty="0">
                <a:solidFill>
                  <a:srgbClr val="000000"/>
                </a:solidFill>
                <a:latin typeface="Alegreya Bold"/>
              </a:rPr>
              <a:t> des </a:t>
            </a:r>
            <a:r>
              <a:rPr lang="en-US" sz="2099" dirty="0" err="1">
                <a:solidFill>
                  <a:srgbClr val="000000"/>
                </a:solidFill>
                <a:latin typeface="Alegreya Bold"/>
              </a:rPr>
              <a:t>formes</a:t>
            </a:r>
            <a:r>
              <a:rPr lang="en-US" sz="2099" dirty="0">
                <a:solidFill>
                  <a:srgbClr val="000000"/>
                </a:solidFill>
                <a:latin typeface="Alegreya Bold"/>
              </a:rPr>
              <a:t>, des motifs et des textures que </a:t>
            </a:r>
            <a:r>
              <a:rPr lang="en-US" sz="2099" dirty="0" err="1">
                <a:solidFill>
                  <a:srgbClr val="000000"/>
                </a:solidFill>
                <a:latin typeface="Alegreya Bold"/>
              </a:rPr>
              <a:t>présentent</a:t>
            </a:r>
            <a:r>
              <a:rPr lang="en-US" sz="2099" dirty="0">
                <a:solidFill>
                  <a:srgbClr val="000000"/>
                </a:solidFill>
                <a:latin typeface="Alegreya Bold"/>
              </a:rPr>
              <a:t> les </a:t>
            </a:r>
            <a:r>
              <a:rPr lang="en-US" sz="2099" dirty="0" err="1">
                <a:solidFill>
                  <a:srgbClr val="000000"/>
                </a:solidFill>
                <a:latin typeface="Alegreya Bold"/>
              </a:rPr>
              <a:t>coraux</a:t>
            </a:r>
            <a:r>
              <a:rPr lang="en-US" sz="2099" dirty="0">
                <a:solidFill>
                  <a:srgbClr val="000000"/>
                </a:solidFill>
                <a:latin typeface="Alegreya Bold"/>
              </a:rPr>
              <a:t> en </a:t>
            </a:r>
            <a:r>
              <a:rPr lang="en-US" sz="2099" dirty="0" err="1">
                <a:solidFill>
                  <a:srgbClr val="000000"/>
                </a:solidFill>
                <a:latin typeface="Alegreya Bold"/>
              </a:rPr>
              <a:t>modelant</a:t>
            </a:r>
            <a:r>
              <a:rPr lang="en-US" sz="2099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2099" dirty="0" err="1">
                <a:solidFill>
                  <a:srgbClr val="000000"/>
                </a:solidFill>
                <a:latin typeface="Alegreya Bold"/>
              </a:rPr>
              <a:t>l'argile</a:t>
            </a:r>
            <a:r>
              <a:rPr lang="en-US" sz="2099" dirty="0">
                <a:solidFill>
                  <a:srgbClr val="000000"/>
                </a:solidFill>
                <a:latin typeface="Alegreya Bold"/>
              </a:rPr>
              <a:t>?</a:t>
            </a: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6094478" y="7467600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dirty="0">
                <a:solidFill>
                  <a:srgbClr val="000000"/>
                </a:solidFill>
                <a:latin typeface="Alegreya"/>
              </a:rPr>
              <a:t>Image 1</a:t>
            </a:r>
            <a:r>
              <a:rPr lang="en-US" sz="1200" dirty="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94A587D-A6CC-B09E-57D9-C6A5DAEB56DC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9438703" y="2590800"/>
            <a:ext cx="543240" cy="209800"/>
            <a:chOff x="9528495" y="2626282"/>
            <a:chExt cx="543240" cy="209800"/>
          </a:xfrm>
        </p:grpSpPr>
        <p:grpSp>
          <p:nvGrpSpPr>
            <p:cNvPr id="9" name="Group 9"/>
            <p:cNvGrpSpPr/>
            <p:nvPr>
              <p:custDataLst>
                <p:tags r:id="rId11"/>
              </p:custDataLst>
            </p:nvPr>
          </p:nvGrpSpPr>
          <p:grpSpPr>
            <a:xfrm>
              <a:off x="9528495" y="2635807"/>
              <a:ext cx="543240" cy="200275"/>
              <a:chOff x="0" y="0"/>
              <a:chExt cx="413382" cy="152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13382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13382" h="152400">
                    <a:moveTo>
                      <a:pt x="0" y="0"/>
                    </a:moveTo>
                    <a:lnTo>
                      <a:pt x="413382" y="0"/>
                    </a:lnTo>
                    <a:lnTo>
                      <a:pt x="413382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061A23">
                  <a:alpha val="73725"/>
                </a:srgbClr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1" name="TextBox 11"/>
            <p:cNvSpPr txBox="1"/>
            <p:nvPr>
              <p:custDataLst>
                <p:tags r:id="rId12"/>
              </p:custDataLst>
            </p:nvPr>
          </p:nvSpPr>
          <p:spPr>
            <a:xfrm>
              <a:off x="9541460" y="2626282"/>
              <a:ext cx="530275" cy="18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</a:pPr>
              <a:r>
                <a:rPr lang="en-US" sz="1200" dirty="0">
                  <a:solidFill>
                    <a:srgbClr val="FFFFFF"/>
                  </a:solidFill>
                  <a:latin typeface="Alegreya"/>
                </a:rPr>
                <a:t>Image 2</a:t>
              </a:r>
              <a:r>
                <a:rPr lang="en-US" sz="1200" dirty="0">
                  <a:solidFill>
                    <a:srgbClr val="EFEDED"/>
                  </a:solidFill>
                  <a:latin typeface="Alegreya"/>
                </a:rPr>
                <a:t> </a:t>
              </a:r>
            </a:p>
          </p:txBody>
        </p:sp>
      </p:grpSp>
      <p:grpSp>
        <p:nvGrpSpPr>
          <p:cNvPr id="12" name="Group 12"/>
          <p:cNvGrpSpPr/>
          <p:nvPr>
            <p:custDataLst>
              <p:tags r:id="rId8"/>
            </p:custDataLst>
          </p:nvPr>
        </p:nvGrpSpPr>
        <p:grpSpPr>
          <a:xfrm>
            <a:off x="0" y="-30752"/>
            <a:ext cx="1371600" cy="436499"/>
            <a:chOff x="0" y="0"/>
            <a:chExt cx="670199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0199" cy="152400"/>
            </a:xfrm>
            <a:custGeom>
              <a:avLst/>
              <a:gdLst/>
              <a:ahLst/>
              <a:cxnLst/>
              <a:rect l="l" t="t" r="r" b="b"/>
              <a:pathLst>
                <a:path w="670199" h="152400">
                  <a:moveTo>
                    <a:pt x="0" y="0"/>
                  </a:moveTo>
                  <a:lnTo>
                    <a:pt x="670199" y="0"/>
                  </a:lnTo>
                  <a:lnTo>
                    <a:pt x="67019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4" name="TextBox 14"/>
          <p:cNvSpPr txBox="1"/>
          <p:nvPr>
            <p:custDataLst>
              <p:tags r:id="rId9"/>
            </p:custDataLst>
          </p:nvPr>
        </p:nvSpPr>
        <p:spPr>
          <a:xfrm>
            <a:off x="3734" y="-68688"/>
            <a:ext cx="1752600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2563">
              <a:lnSpc>
                <a:spcPts val="3480"/>
              </a:lnSpc>
            </a:pPr>
            <a:r>
              <a:rPr lang="en-US" sz="2486" spc="94" dirty="0" err="1">
                <a:solidFill>
                  <a:srgbClr val="FFFFFF"/>
                </a:solidFill>
                <a:latin typeface="Alegreya Bold"/>
              </a:rPr>
              <a:t>Argile</a:t>
            </a:r>
            <a:endParaRPr lang="en-US" sz="2486" spc="94" dirty="0">
              <a:solidFill>
                <a:srgbClr val="FFFFFF"/>
              </a:solidFill>
              <a:latin typeface="Alegreya Bold"/>
            </a:endParaRPr>
          </a:p>
        </p:txBody>
      </p:sp>
      <p:sp>
        <p:nvSpPr>
          <p:cNvPr id="15" name="AutoShape 15"/>
          <p:cNvSpPr/>
          <p:nvPr>
            <p:custDataLst>
              <p:tags r:id="rId10"/>
            </p:custDataLst>
          </p:nvPr>
        </p:nvSpPr>
        <p:spPr>
          <a:xfrm>
            <a:off x="6811852" y="4217349"/>
            <a:ext cx="3166966" cy="18774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1DAE8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49BAD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142008" y="28506"/>
            <a:ext cx="521742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spc="98" dirty="0">
                <a:solidFill>
                  <a:srgbClr val="5B5462"/>
                </a:solidFill>
                <a:latin typeface="Alegreya Bold"/>
              </a:rPr>
              <a:t>PROPOSITION DE CRÉATION</a:t>
            </a:r>
            <a:r>
              <a:rPr lang="en-US" sz="2600" spc="98" dirty="0">
                <a:solidFill>
                  <a:srgbClr val="5B5462"/>
                </a:solidFill>
                <a:latin typeface="Alegreya"/>
              </a:rPr>
              <a:t> </a:t>
            </a:r>
            <a:r>
              <a:rPr lang="en-US" sz="2600" spc="98" dirty="0">
                <a:solidFill>
                  <a:srgbClr val="594969"/>
                </a:solidFill>
                <a:latin typeface="Alegreya"/>
              </a:rPr>
              <a:t> 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304800" y="583173"/>
            <a:ext cx="6096000" cy="6600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97"/>
              </a:lnSpc>
            </a:pPr>
            <a:r>
              <a:rPr lang="en-US" sz="1987" dirty="0">
                <a:solidFill>
                  <a:srgbClr val="000000"/>
                </a:solidFill>
                <a:latin typeface="Alegreya"/>
              </a:rPr>
              <a:t>Pour commencer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sculpture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plongeront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l’univers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océans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et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exploreront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diversité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écosystèmes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sous-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marins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L’aventure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sous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l’eau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qui sera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proposée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amènera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s’informer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sur la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santé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actuelle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des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récifs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coralliens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Plusieurs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articles, films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documentaires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et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textes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seront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mis à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disposition,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tel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documentaire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87" dirty="0">
                <a:solidFill>
                  <a:srgbClr val="000000"/>
                </a:solidFill>
                <a:latin typeface="Alegreya Bold Italics"/>
              </a:rPr>
              <a:t>Blue Habits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qu’ils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puissent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découvrir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comprendre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, par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exemple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l’impact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du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réchauffement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climatique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sur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ces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écosystèmes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. La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dégradation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des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récifs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le 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blanchiment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et la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perte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biodiversité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menacent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l’équilibre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alimentaire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poissons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et de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l’homme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. Comment? Après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avoir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trouvé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quelques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pistes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réponse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tenteront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d’</a:t>
            </a:r>
            <a:r>
              <a:rPr lang="en-US" sz="1987" dirty="0" err="1">
                <a:solidFill>
                  <a:srgbClr val="000000"/>
                </a:solidFill>
                <a:latin typeface="Alegreya Bold"/>
              </a:rPr>
              <a:t>imaginer</a:t>
            </a:r>
            <a:r>
              <a:rPr lang="en-US" sz="19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des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pistes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de solution pour le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rétablissement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987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987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8" name="Freeform 8"/>
          <p:cNvSpPr/>
          <p:nvPr>
            <p:custDataLst>
              <p:tags r:id="rId5"/>
            </p:custDataLst>
          </p:nvPr>
        </p:nvSpPr>
        <p:spPr>
          <a:xfrm>
            <a:off x="6705600" y="2757013"/>
            <a:ext cx="3352800" cy="5015387"/>
          </a:xfrm>
          <a:custGeom>
            <a:avLst/>
            <a:gdLst/>
            <a:ahLst/>
            <a:cxnLst/>
            <a:rect l="l" t="t" r="r" b="b"/>
            <a:pathLst>
              <a:path w="3416078" h="5015387">
                <a:moveTo>
                  <a:pt x="0" y="0"/>
                </a:moveTo>
                <a:lnTo>
                  <a:pt x="3416078" y="0"/>
                </a:lnTo>
                <a:lnTo>
                  <a:pt x="3416078" y="5015387"/>
                </a:lnTo>
                <a:lnTo>
                  <a:pt x="0" y="50153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7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9537055" y="7583805"/>
            <a:ext cx="52134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legreya"/>
              </a:rPr>
              <a:t>Image 3</a:t>
            </a:r>
            <a:r>
              <a:rPr lang="en-US" sz="120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49BAD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6599214" y="4320376"/>
            <a:ext cx="3459186" cy="3452024"/>
          </a:xfrm>
          <a:custGeom>
            <a:avLst/>
            <a:gdLst/>
            <a:ahLst/>
            <a:cxnLst/>
            <a:rect l="l" t="t" r="r" b="b"/>
            <a:pathLst>
              <a:path w="3459186" h="3452024">
                <a:moveTo>
                  <a:pt x="0" y="0"/>
                </a:moveTo>
                <a:lnTo>
                  <a:pt x="3459186" y="0"/>
                </a:lnTo>
                <a:lnTo>
                  <a:pt x="3459186" y="3452024"/>
                </a:lnTo>
                <a:lnTo>
                  <a:pt x="0" y="3452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309941" y="119643"/>
            <a:ext cx="6085719" cy="7590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1"/>
              </a:lnSpc>
            </a:pPr>
            <a:r>
              <a:rPr lang="en-US" sz="1887" dirty="0">
                <a:solidFill>
                  <a:srgbClr val="000000"/>
                </a:solidFill>
                <a:latin typeface="Alegreya"/>
              </a:rPr>
              <a:t>Sur le plan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artistique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seront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invités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apprécier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beauté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, entre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autres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à travers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sculpturale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>
                <a:solidFill>
                  <a:srgbClr val="000000"/>
                </a:solidFill>
                <a:latin typeface="Alegreya Bold"/>
              </a:rPr>
              <a:t>Courtney Mattison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Défenseure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océans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crée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immersives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>
                <a:solidFill>
                  <a:srgbClr val="000000"/>
                </a:solidFill>
                <a:latin typeface="Alegreya Bold"/>
              </a:rPr>
              <a:t>accumulation de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détails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raffinés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exploitant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angles, couleurs et disposition des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formes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appellent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autre</a:t>
            </a:r>
            <a:r>
              <a:rPr lang="en-US" sz="1887" dirty="0">
                <a:solidFill>
                  <a:srgbClr val="000000"/>
                </a:solidFill>
                <a:latin typeface="Alegreya Bold"/>
              </a:rPr>
              <a:t> monde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tout à fait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intriguant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Également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pourront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inspirés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lorsque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seront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présentées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certaines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Zemer</a:t>
            </a:r>
            <a:r>
              <a:rPr lang="en-US" sz="1887" dirty="0">
                <a:solidFill>
                  <a:srgbClr val="000000"/>
                </a:solidFill>
                <a:latin typeface="Alegreya Bold"/>
              </a:rPr>
              <a:t> Peled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Ainsi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seront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prêts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à modeler dans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l’argile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propre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corail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: un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amalgame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formes</a:t>
            </a:r>
            <a:r>
              <a:rPr lang="en-US" sz="1887" dirty="0">
                <a:solidFill>
                  <a:srgbClr val="000000"/>
                </a:solidFill>
                <a:latin typeface="Alegreya Bold"/>
              </a:rPr>
              <a:t> à la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fois</a:t>
            </a:r>
            <a:r>
              <a:rPr lang="en-US" sz="18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répétitives</a:t>
            </a:r>
            <a:r>
              <a:rPr lang="en-US" sz="1887" dirty="0">
                <a:solidFill>
                  <a:srgbClr val="000000"/>
                </a:solidFill>
                <a:latin typeface="Alegreya Bold"/>
              </a:rPr>
              <a:t> et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éclatées</a:t>
            </a:r>
            <a:r>
              <a:rPr lang="en-US" sz="1887" dirty="0">
                <a:solidFill>
                  <a:srgbClr val="000000"/>
                </a:solidFill>
                <a:latin typeface="Alegreya Bold"/>
              </a:rPr>
              <a:t>.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Lorsque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celui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-ci aura pris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période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séchage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sera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requise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. Ensuite, il sera possible de le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peindre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, de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raffiner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structure en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recourant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887" dirty="0">
                <a:solidFill>
                  <a:srgbClr val="000000"/>
                </a:solidFill>
                <a:latin typeface="Alegreya Bold"/>
              </a:rPr>
              <a:t> multiplication de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dégradés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. Ce jeu de couleurs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symbolisera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régénération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possible du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corail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pour que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soit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véhiculé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un message </a:t>
            </a:r>
            <a:r>
              <a:rPr lang="en-US" sz="1887" dirty="0" err="1">
                <a:solidFill>
                  <a:srgbClr val="000000"/>
                </a:solidFill>
                <a:latin typeface="Alegreya Bold"/>
              </a:rPr>
              <a:t>d’espoir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. À coup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sûr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, la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vulnérabilité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récifs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et des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nécessite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toute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87" dirty="0" err="1">
                <a:solidFill>
                  <a:srgbClr val="000000"/>
                </a:solidFill>
                <a:latin typeface="Alegreya"/>
              </a:rPr>
              <a:t>notre</a:t>
            </a:r>
            <a:r>
              <a:rPr lang="en-US" sz="1887" dirty="0">
                <a:solidFill>
                  <a:srgbClr val="000000"/>
                </a:solidFill>
                <a:latin typeface="Alegreya"/>
              </a:rPr>
              <a:t> attention.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9487786" y="7448633"/>
            <a:ext cx="52134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dirty="0">
                <a:solidFill>
                  <a:srgbClr val="000000"/>
                </a:solidFill>
                <a:latin typeface="Alegreya"/>
              </a:rPr>
              <a:t>Image 4</a:t>
            </a:r>
            <a:r>
              <a:rPr lang="en-US" sz="1200" dirty="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7197926" y="323767"/>
            <a:ext cx="2474533" cy="3880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</a:pPr>
            <a:r>
              <a:rPr lang="en-US" sz="2000" dirty="0">
                <a:solidFill>
                  <a:srgbClr val="5B5462"/>
                </a:solidFill>
                <a:latin typeface="Alegreya Bold"/>
              </a:rPr>
              <a:t>MOTS ÉVOCATEURS </a:t>
            </a:r>
          </a:p>
          <a:p>
            <a:pPr>
              <a:lnSpc>
                <a:spcPts val="2137"/>
              </a:lnSpc>
            </a:pPr>
            <a:endParaRPr lang="en-US" sz="1526" dirty="0">
              <a:solidFill>
                <a:srgbClr val="000000"/>
              </a:solidFill>
              <a:latin typeface="Alegreya Bold"/>
            </a:endParaRPr>
          </a:p>
          <a:p>
            <a:pPr algn="ctr">
              <a:lnSpc>
                <a:spcPts val="2977"/>
              </a:lnSpc>
            </a:pPr>
            <a:r>
              <a:rPr lang="en-US" sz="2000" dirty="0" err="1">
                <a:solidFill>
                  <a:srgbClr val="000000"/>
                </a:solidFill>
                <a:latin typeface="Alegreya Bold"/>
              </a:rPr>
              <a:t>Coraux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·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2000" dirty="0">
                <a:solidFill>
                  <a:srgbClr val="8FD8CB"/>
                </a:solidFill>
                <a:latin typeface="Alegreya Bold"/>
              </a:rPr>
              <a:t>Textures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>
                <a:solidFill>
                  <a:srgbClr val="E14E57"/>
                </a:solidFill>
                <a:latin typeface="Alegreya Bold"/>
              </a:rPr>
              <a:t>Motifs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Richesse des couleurs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Espoir ·</a:t>
            </a:r>
            <a:r>
              <a:rPr lang="en-US" sz="2000" dirty="0" err="1">
                <a:solidFill>
                  <a:srgbClr val="EDAE9D"/>
                </a:solidFill>
                <a:latin typeface="Alegreya Bold"/>
              </a:rPr>
              <a:t>Régénération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 Bold"/>
              </a:rPr>
              <a:t>Modelage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à </a:t>
            </a:r>
            <a:r>
              <a:rPr lang="en-US" sz="2000" dirty="0" err="1">
                <a:solidFill>
                  <a:srgbClr val="000000"/>
                </a:solidFill>
                <a:latin typeface="Alegreya Bold"/>
              </a:rPr>
              <a:t>l'argile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8FD8CB"/>
                </a:solidFill>
                <a:latin typeface="Alegreya Bold"/>
              </a:rPr>
              <a:t>Océans</a:t>
            </a:r>
            <a:r>
              <a:rPr lang="en-US" sz="2000" dirty="0">
                <a:solidFill>
                  <a:srgbClr val="8FD8CB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>
                <a:solidFill>
                  <a:srgbClr val="E6C8B7"/>
                </a:solidFill>
                <a:latin typeface="Alegreya Bold"/>
              </a:rPr>
              <a:t>Observation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 err="1">
                <a:solidFill>
                  <a:srgbClr val="FFAB57"/>
                </a:solidFill>
                <a:latin typeface="Alegreya Bold"/>
              </a:rPr>
              <a:t>Réchauffement</a:t>
            </a:r>
            <a:r>
              <a:rPr lang="en-US" sz="2000" dirty="0">
                <a:solidFill>
                  <a:srgbClr val="FFAB57"/>
                </a:solidFill>
                <a:latin typeface="Alegreya Bold"/>
              </a:rPr>
              <a:t> </a:t>
            </a:r>
            <a:r>
              <a:rPr lang="en-US" sz="2000" dirty="0" err="1">
                <a:solidFill>
                  <a:srgbClr val="FFAB57"/>
                </a:solidFill>
                <a:latin typeface="Alegreya Bold"/>
              </a:rPr>
              <a:t>climatique</a:t>
            </a:r>
            <a:endParaRPr lang="en-US" sz="2000" dirty="0">
              <a:solidFill>
                <a:srgbClr val="FFAB57"/>
              </a:solidFill>
              <a:latin typeface="Alegreya Bold"/>
            </a:endParaRPr>
          </a:p>
          <a:p>
            <a:pPr>
              <a:lnSpc>
                <a:spcPts val="1941"/>
              </a:lnSpc>
            </a:pPr>
            <a:endParaRPr lang="en-US" sz="2126" dirty="0">
              <a:solidFill>
                <a:srgbClr val="FFAB57"/>
              </a:solidFill>
              <a:latin typeface="Alegreya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1" y="0"/>
            <a:ext cx="10058401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1DAE8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7048714" y="4713932"/>
            <a:ext cx="3007901" cy="2981557"/>
          </a:xfrm>
          <a:custGeom>
            <a:avLst/>
            <a:gdLst/>
            <a:ahLst/>
            <a:cxnLst/>
            <a:rect l="l" t="t" r="r" b="b"/>
            <a:pathLst>
              <a:path w="3007901" h="2981557">
                <a:moveTo>
                  <a:pt x="0" y="0"/>
                </a:moveTo>
                <a:lnTo>
                  <a:pt x="3007900" y="0"/>
                </a:lnTo>
                <a:lnTo>
                  <a:pt x="3007900" y="2981557"/>
                </a:lnTo>
                <a:lnTo>
                  <a:pt x="0" y="29815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89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8068" y="0"/>
            <a:ext cx="4393973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594969"/>
                </a:solidFill>
                <a:latin typeface="Alegreya"/>
              </a:rPr>
              <a:t> </a:t>
            </a:r>
            <a:r>
              <a:rPr lang="en-US" sz="2600" spc="98" dirty="0">
                <a:solidFill>
                  <a:srgbClr val="594969"/>
                </a:solidFill>
                <a:latin typeface="Alegreya Bold"/>
              </a:rPr>
              <a:t>CONTENU DISCIPLINAIRE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173334" y="650550"/>
            <a:ext cx="9520897" cy="449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4"/>
              </a:lnSpc>
            </a:pPr>
            <a:r>
              <a:rPr lang="en-US" sz="1670" dirty="0">
                <a:solidFill>
                  <a:srgbClr val="000000"/>
                </a:solidFill>
                <a:latin typeface="Alegreya Bold"/>
              </a:rPr>
              <a:t>DURÉE :</a:t>
            </a:r>
            <a:r>
              <a:rPr lang="en-US" sz="1670" dirty="0">
                <a:solidFill>
                  <a:srgbClr val="000000"/>
                </a:solidFill>
                <a:latin typeface="Alegreya"/>
              </a:rPr>
              <a:t> 6 </a:t>
            </a:r>
            <a:r>
              <a:rPr lang="en-US" sz="1670" dirty="0" err="1">
                <a:solidFill>
                  <a:srgbClr val="000000"/>
                </a:solidFill>
                <a:latin typeface="Alegreya"/>
              </a:rPr>
              <a:t>périodes</a:t>
            </a:r>
            <a:endParaRPr lang="en-US" sz="167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67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APPRENTISSAGES :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Domaine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général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formation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Environnement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disciplinaires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images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personnelles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apprécier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œuvres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transversales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Mettre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pensée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créatrice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exercer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jugement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critique et exploiter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l'information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AUTRE(S) DISCIPLINE(S) INTERPELLÉE(S)         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Sciences et technologies</a:t>
            </a: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CYCLE ET ANNÉE SCOLAIRE                                           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1er et 2e cycle du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secondaire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VOCABULAIRE ET LANGAGE PLASTIQUE :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Dessiner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sculpter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modeler, motifs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variés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textures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réelles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suggérées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contraste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intensité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abstraite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ligne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dessinée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volume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réel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valeur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dans les tons, juxtaposition,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répétition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équilibre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338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187678" y="5072935"/>
            <a:ext cx="1731666" cy="2528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GESTES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Modeler</a:t>
            </a: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Dessiner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Peindre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TECHNIQUES </a:t>
            </a: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Modelage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Dessin</a:t>
            </a: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Peinture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1980265" y="5059826"/>
            <a:ext cx="4496735" cy="2332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MATÉRIAUX et OUTILS </a:t>
            </a:r>
          </a:p>
          <a:p>
            <a:pPr>
              <a:lnSpc>
                <a:spcPts val="2278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Papier </a:t>
            </a:r>
          </a:p>
          <a:p>
            <a:pPr>
              <a:lnSpc>
                <a:spcPts val="2278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Argile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78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Acrylique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gouache</a:t>
            </a:r>
          </a:p>
          <a:p>
            <a:pPr>
              <a:lnSpc>
                <a:spcPts val="2278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Matériaux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structure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métal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78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Objets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recyclés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texturés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empreintes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78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Pinceaux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moyens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fins</a:t>
            </a:r>
          </a:p>
          <a:p>
            <a:pPr>
              <a:lnSpc>
                <a:spcPts val="2278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Ébauchoir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mirette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etc.</a:t>
            </a:r>
          </a:p>
        </p:txBody>
      </p:sp>
      <p:sp>
        <p:nvSpPr>
          <p:cNvPr id="9" name="AutoShape 9"/>
          <p:cNvSpPr/>
          <p:nvPr>
            <p:custDataLst>
              <p:tags r:id="rId7"/>
            </p:custDataLst>
          </p:nvPr>
        </p:nvSpPr>
        <p:spPr>
          <a:xfrm rot="5400000">
            <a:off x="3498362" y="3288363"/>
            <a:ext cx="775676" cy="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0" name="AutoShape 10"/>
          <p:cNvSpPr/>
          <p:nvPr>
            <p:custDataLst>
              <p:tags r:id="rId8"/>
            </p:custDataLst>
          </p:nvPr>
        </p:nvSpPr>
        <p:spPr>
          <a:xfrm rot="5400000">
            <a:off x="672599" y="6230500"/>
            <a:ext cx="2160000" cy="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9"/>
            </p:custDataLst>
          </p:nvPr>
        </p:nvSpPr>
        <p:spPr>
          <a:xfrm>
            <a:off x="9533186" y="7506894"/>
            <a:ext cx="523429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legreya"/>
              </a:rPr>
              <a:t>Image 5</a:t>
            </a:r>
            <a:r>
              <a:rPr lang="en-US" sz="120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21318769-4919-4C15-0624-77F4E9BB63E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0" y="4944046"/>
            <a:ext cx="6876000" cy="96621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-52554"/>
            <a:ext cx="3352800" cy="7824954"/>
            <a:chOff x="0" y="0"/>
            <a:chExt cx="1913890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1DAE8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1973578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73578" cy="4436745"/>
            </a:xfrm>
            <a:custGeom>
              <a:avLst/>
              <a:gdLst/>
              <a:ahLst/>
              <a:cxnLst/>
              <a:rect l="l" t="t" r="r" b="b"/>
              <a:pathLst>
                <a:path w="1973578" h="4436745">
                  <a:moveTo>
                    <a:pt x="0" y="0"/>
                  </a:moveTo>
                  <a:lnTo>
                    <a:pt x="1973578" y="0"/>
                  </a:lnTo>
                  <a:lnTo>
                    <a:pt x="1973578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1DAE8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6705600" cy="2001795"/>
            <a:chOff x="0" y="0"/>
            <a:chExt cx="3827780" cy="1250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27780" cy="1250348"/>
            </a:xfrm>
            <a:custGeom>
              <a:avLst/>
              <a:gdLst/>
              <a:ahLst/>
              <a:cxnLst/>
              <a:rect l="l" t="t" r="r" b="b"/>
              <a:pathLst>
                <a:path w="3827780" h="1250348">
                  <a:moveTo>
                    <a:pt x="0" y="0"/>
                  </a:moveTo>
                  <a:lnTo>
                    <a:pt x="3827780" y="0"/>
                  </a:lnTo>
                  <a:lnTo>
                    <a:pt x="3827780" y="1250348"/>
                  </a:lnTo>
                  <a:lnTo>
                    <a:pt x="0" y="12503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Freeform 8"/>
          <p:cNvSpPr/>
          <p:nvPr>
            <p:custDataLst>
              <p:tags r:id="rId4"/>
            </p:custDataLst>
          </p:nvPr>
        </p:nvSpPr>
        <p:spPr>
          <a:xfrm>
            <a:off x="6705600" y="-52554"/>
            <a:ext cx="3352800" cy="2242945"/>
          </a:xfrm>
          <a:custGeom>
            <a:avLst/>
            <a:gdLst/>
            <a:ahLst/>
            <a:cxnLst/>
            <a:rect l="l" t="t" r="r" b="b"/>
            <a:pathLst>
              <a:path w="3352800" h="2242945">
                <a:moveTo>
                  <a:pt x="0" y="0"/>
                </a:moveTo>
                <a:lnTo>
                  <a:pt x="3352800" y="0"/>
                </a:lnTo>
                <a:lnTo>
                  <a:pt x="3352800" y="2242945"/>
                </a:lnTo>
                <a:lnTo>
                  <a:pt x="0" y="22429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496" t="-6657" r="-11232" b="-5003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9" name="Group 9"/>
          <p:cNvGrpSpPr/>
          <p:nvPr>
            <p:custDataLst>
              <p:tags r:id="rId5"/>
            </p:custDataLst>
          </p:nvPr>
        </p:nvGrpSpPr>
        <p:grpSpPr>
          <a:xfrm>
            <a:off x="0" y="-52553"/>
            <a:ext cx="6705600" cy="504000"/>
            <a:chOff x="0" y="0"/>
            <a:chExt cx="3925001" cy="3919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5001" cy="391968"/>
            </a:xfrm>
            <a:custGeom>
              <a:avLst/>
              <a:gdLst/>
              <a:ahLst/>
              <a:cxnLst/>
              <a:rect l="l" t="t" r="r" b="b"/>
              <a:pathLst>
                <a:path w="3925001" h="391968">
                  <a:moveTo>
                    <a:pt x="0" y="0"/>
                  </a:moveTo>
                  <a:lnTo>
                    <a:pt x="3925001" y="0"/>
                  </a:lnTo>
                  <a:lnTo>
                    <a:pt x="3925001" y="391968"/>
                  </a:lnTo>
                  <a:lnTo>
                    <a:pt x="0" y="391968"/>
                  </a:lnTo>
                  <a:close/>
                </a:path>
              </a:pathLst>
            </a:custGeom>
            <a:solidFill>
              <a:srgbClr val="E1DAE8"/>
            </a:solidFill>
          </p:spPr>
          <p:txBody>
            <a:bodyPr anchor="ctr"/>
            <a:lstStyle/>
            <a:p>
              <a:pPr marL="85725"/>
              <a:r>
                <a:rPr lang="en-US" sz="2600" dirty="0">
                  <a:solidFill>
                    <a:srgbClr val="5B5462"/>
                  </a:solidFill>
                  <a:latin typeface="Alegreya Bold"/>
                </a:rPr>
                <a:t>Progression de </a:t>
              </a:r>
              <a:r>
                <a:rPr lang="en-US" sz="2600" dirty="0" err="1">
                  <a:solidFill>
                    <a:srgbClr val="5B5462"/>
                  </a:solidFill>
                  <a:latin typeface="Alegreya Bold"/>
                </a:rPr>
                <a:t>l'intention</a:t>
              </a:r>
              <a:r>
                <a:rPr lang="en-US" sz="2600" dirty="0">
                  <a:solidFill>
                    <a:srgbClr val="5B5462"/>
                  </a:solidFill>
                  <a:latin typeface="Alegreya Bold"/>
                </a:rPr>
                <a:t> </a:t>
              </a:r>
              <a:r>
                <a:rPr lang="en-US" sz="2600" dirty="0" err="1">
                  <a:solidFill>
                    <a:srgbClr val="5B5462"/>
                  </a:solidFill>
                  <a:latin typeface="Alegreya Bold"/>
                </a:rPr>
                <a:t>pédagogique</a:t>
              </a:r>
              <a:endParaRPr lang="fr-CA" dirty="0"/>
            </a:p>
          </p:txBody>
        </p:sp>
      </p:grp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170342" y="486648"/>
            <a:ext cx="6353128" cy="6983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6"/>
              </a:lnSpc>
            </a:pPr>
            <a:endParaRPr lang="en-US" sz="1600" dirty="0">
              <a:solidFill>
                <a:srgbClr val="000000"/>
              </a:solidFill>
              <a:latin typeface="Alegreya Bold"/>
            </a:endParaRPr>
          </a:p>
          <a:p>
            <a:pPr>
              <a:lnSpc>
                <a:spcPts val="986"/>
              </a:lnSpc>
            </a:pPr>
            <a:r>
              <a:rPr lang="en-US" sz="1600" dirty="0">
                <a:solidFill>
                  <a:srgbClr val="000000"/>
                </a:solidFill>
                <a:latin typeface="Alegreya Bold"/>
              </a:rPr>
              <a:t> Attention</a:t>
            </a:r>
          </a:p>
          <a:p>
            <a:pPr algn="just">
              <a:lnSpc>
                <a:spcPts val="2091"/>
              </a:lnSpc>
            </a:pPr>
            <a:r>
              <a:rPr lang="en-US" sz="1600" dirty="0">
                <a:solidFill>
                  <a:srgbClr val="000000"/>
                </a:solidFill>
                <a:latin typeface="Alegreya"/>
              </a:rPr>
              <a:t>En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présentant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Ernst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Haeckelans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éveiller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beauté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, à la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variété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couleurs,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motifs et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textures. Faire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découvrir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complexité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écosystèmes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marins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série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d’images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préalablement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choisies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091"/>
              </a:lnSpc>
            </a:pPr>
            <a:endParaRPr lang="en-US" sz="16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091"/>
              </a:lnSpc>
            </a:pPr>
            <a:r>
              <a:rPr lang="en-US" sz="1600" dirty="0" err="1">
                <a:solidFill>
                  <a:srgbClr val="000000"/>
                </a:solidFill>
                <a:latin typeface="Alegreya Bold"/>
              </a:rPr>
              <a:t>Sensibilisation</a:t>
            </a:r>
            <a:endParaRPr lang="en-US" sz="16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091"/>
              </a:lnSpc>
            </a:pPr>
            <a:r>
              <a:rPr lang="en-US" sz="1600" dirty="0">
                <a:solidFill>
                  <a:srgbClr val="000000"/>
                </a:solidFill>
                <a:latin typeface="Alegreya"/>
              </a:rPr>
              <a:t>Informer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délicatement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impacts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l’action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humaine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sur 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écosystèmes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marins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et 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Transmettre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connaissances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quant à la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perte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biodiversité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mettant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en danger les milieux de vie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diverses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communautés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animales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habitant 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récifs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coralliens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Voir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la section : Fiche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d’enrichissement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soutenir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l’enseignement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091"/>
              </a:lnSpc>
            </a:pPr>
            <a:endParaRPr lang="en-US" sz="16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091"/>
              </a:lnSpc>
            </a:pPr>
            <a:r>
              <a:rPr lang="en-US" sz="1600" dirty="0" err="1">
                <a:solidFill>
                  <a:srgbClr val="000000"/>
                </a:solidFill>
                <a:latin typeface="Alegreya Bold"/>
              </a:rPr>
              <a:t>Création</a:t>
            </a:r>
            <a:endParaRPr lang="en-US" sz="16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091"/>
              </a:lnSpc>
            </a:pPr>
            <a:r>
              <a:rPr lang="en-US" sz="160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à :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dessiner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par observation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d’images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le croquis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le dessin d’un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corail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091"/>
              </a:lnSpc>
            </a:pPr>
            <a:r>
              <a:rPr lang="en-US" sz="1600" i="1" dirty="0">
                <a:solidFill>
                  <a:srgbClr val="000000"/>
                </a:solidFill>
                <a:latin typeface="Alegreya"/>
              </a:rPr>
              <a:t>Options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 : Modeler un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corail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en tenant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boule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d’argile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main. Pincer,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ajourer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ajouter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retirer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l’argile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prendre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appui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sur un support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métal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pour modeler son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corail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Ajouter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textures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réelles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avec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l’outil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son choix. Faire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sécher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Peindre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dégradé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les couleurs du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corail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argile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avec des motifs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variés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091"/>
              </a:lnSpc>
            </a:pPr>
            <a:endParaRPr lang="en-US" sz="16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091"/>
              </a:lnSpc>
            </a:pPr>
            <a:r>
              <a:rPr lang="en-US" sz="1600" dirty="0" err="1">
                <a:solidFill>
                  <a:srgbClr val="000000"/>
                </a:solidFill>
                <a:latin typeface="Alegreya Bold"/>
              </a:rPr>
              <a:t>Appréciation</a:t>
            </a:r>
            <a:endParaRPr lang="en-US" sz="16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091"/>
              </a:lnSpc>
            </a:pPr>
            <a:r>
              <a:rPr lang="en-US" sz="1600" dirty="0">
                <a:solidFill>
                  <a:srgbClr val="000000"/>
                </a:solidFill>
                <a:latin typeface="Alegreya"/>
              </a:rPr>
              <a:t>À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certaines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Courtney Mattison,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discuter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beauté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fonds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marins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et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avec 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 *Se reporter au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modèle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formel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dans le tableau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synthèses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annexe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6767819" y="2454101"/>
            <a:ext cx="3197664" cy="505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dirty="0">
                <a:solidFill>
                  <a:srgbClr val="5B5462"/>
                </a:solidFill>
                <a:latin typeface="Alegreya Bold"/>
              </a:rPr>
              <a:t>INTENTION PÉDAGOGIQUE </a:t>
            </a:r>
          </a:p>
          <a:p>
            <a:pPr algn="r">
              <a:lnSpc>
                <a:spcPts val="1675"/>
              </a:lnSpc>
            </a:pPr>
            <a:endParaRPr lang="en-US" sz="2000" dirty="0">
              <a:solidFill>
                <a:srgbClr val="000000"/>
              </a:solidFill>
              <a:latin typeface="Alegreya Bold"/>
            </a:endParaRP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Alegreya"/>
              </a:rPr>
              <a:t>Faire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découvrir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écosystèmes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marins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et les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et les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sujet</a:t>
            </a:r>
            <a:endParaRPr lang="en-US" sz="1800" dirty="0">
              <a:solidFill>
                <a:srgbClr val="000000"/>
              </a:solidFill>
              <a:latin typeface="Alegreya"/>
            </a:endParaRPr>
          </a:p>
          <a:p>
            <a:pPr algn="ct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•</a:t>
            </a:r>
            <a:endParaRPr lang="en-US" sz="1800" dirty="0">
              <a:solidFill>
                <a:srgbClr val="000000"/>
              </a:solidFill>
              <a:latin typeface="Alegreya"/>
            </a:endParaRPr>
          </a:p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000000"/>
                </a:solidFill>
                <a:latin typeface="Alegreya"/>
              </a:rPr>
              <a:t>Expérimenter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la technique du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modelage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argile</a:t>
            </a:r>
            <a:endParaRPr lang="en-US" dirty="0">
              <a:solidFill>
                <a:srgbClr val="000000"/>
              </a:solidFill>
              <a:latin typeface="Alegreya"/>
            </a:endParaRPr>
          </a:p>
          <a:p>
            <a:pPr algn="ct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•</a:t>
            </a:r>
            <a:endParaRPr lang="en-US" sz="1800" dirty="0">
              <a:solidFill>
                <a:srgbClr val="000000"/>
              </a:solidFill>
              <a:latin typeface="Alegreya"/>
            </a:endParaRP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Déployer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démarche de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autour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représentation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détaillée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coraux</a:t>
            </a:r>
            <a:endParaRPr lang="en-US" sz="1800" dirty="0">
              <a:solidFill>
                <a:srgbClr val="000000"/>
              </a:solidFill>
              <a:latin typeface="Alegreya"/>
            </a:endParaRPr>
          </a:p>
          <a:p>
            <a:pPr algn="ct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•</a:t>
            </a:r>
            <a:endParaRPr lang="en-US" sz="1800" dirty="0">
              <a:solidFill>
                <a:srgbClr val="000000"/>
              </a:solidFill>
              <a:latin typeface="Alegreya"/>
            </a:endParaRPr>
          </a:p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au travail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artistique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 Courtney Mattison,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défenseuse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océans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9548366" y="2001796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dirty="0">
                <a:solidFill>
                  <a:srgbClr val="000000"/>
                </a:solidFill>
                <a:latin typeface="Alegreya"/>
              </a:rPr>
              <a:t>Image 6</a:t>
            </a:r>
            <a:r>
              <a:rPr lang="en-US" sz="1200" dirty="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14" name="AutoShape 14"/>
          <p:cNvSpPr/>
          <p:nvPr>
            <p:custDataLst>
              <p:tags r:id="rId9"/>
            </p:custDataLst>
          </p:nvPr>
        </p:nvSpPr>
        <p:spPr>
          <a:xfrm>
            <a:off x="6816511" y="2895600"/>
            <a:ext cx="3166966" cy="18774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5" name="AutoShape 15"/>
          <p:cNvSpPr/>
          <p:nvPr>
            <p:custDataLst>
              <p:tags r:id="rId10"/>
            </p:custDataLst>
          </p:nvPr>
        </p:nvSpPr>
        <p:spPr>
          <a:xfrm>
            <a:off x="170342" y="451447"/>
            <a:ext cx="5472000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8744"/>
            <a:ext cx="6705600" cy="7791144"/>
          </a:xfrm>
          <a:custGeom>
            <a:avLst/>
            <a:gdLst/>
            <a:ahLst/>
            <a:cxnLst/>
            <a:rect l="l" t="t" r="r" b="b"/>
            <a:pathLst>
              <a:path w="6705600" h="8549741">
                <a:moveTo>
                  <a:pt x="0" y="0"/>
                </a:moveTo>
                <a:lnTo>
                  <a:pt x="6705600" y="0"/>
                </a:lnTo>
                <a:lnTo>
                  <a:pt x="6705600" y="8549741"/>
                </a:lnTo>
                <a:lnTo>
                  <a:pt x="0" y="854974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35000"/>
            </a:blip>
            <a:stretch>
              <a:fillRect l="-9971" t="-9737" r="-81280" b="-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691570" y="981645"/>
            <a:ext cx="7942395" cy="6017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71"/>
              </a:lnSpc>
            </a:pPr>
            <a:r>
              <a:rPr lang="en-US" sz="3428" dirty="0" err="1">
                <a:solidFill>
                  <a:srgbClr val="000000"/>
                </a:solidFill>
                <a:latin typeface="Oswald"/>
              </a:rPr>
              <a:t>Secondes</a:t>
            </a:r>
            <a:r>
              <a:rPr lang="en-US" sz="3428" dirty="0">
                <a:solidFill>
                  <a:srgbClr val="000000"/>
                </a:solidFill>
                <a:latin typeface="Oswald"/>
              </a:rPr>
              <a:t> vies               </a:t>
            </a:r>
          </a:p>
          <a:p>
            <a:pPr>
              <a:lnSpc>
                <a:spcPts val="7885"/>
              </a:lnSpc>
            </a:pPr>
            <a:r>
              <a:rPr lang="en-US" sz="3428" dirty="0">
                <a:solidFill>
                  <a:srgbClr val="000000"/>
                </a:solidFill>
                <a:latin typeface="Oswald"/>
              </a:rPr>
              <a:t>De </a:t>
            </a:r>
            <a:r>
              <a:rPr lang="en-US" sz="3428" dirty="0" err="1">
                <a:solidFill>
                  <a:srgbClr val="000000"/>
                </a:solidFill>
                <a:latin typeface="Oswald"/>
              </a:rPr>
              <a:t>près</a:t>
            </a:r>
            <a:r>
              <a:rPr lang="en-US" sz="3428" dirty="0">
                <a:solidFill>
                  <a:srgbClr val="000000"/>
                </a:solidFill>
                <a:latin typeface="Oswald"/>
              </a:rPr>
              <a:t> </a:t>
            </a:r>
            <a:r>
              <a:rPr lang="en-US" sz="3428" dirty="0" err="1">
                <a:solidFill>
                  <a:srgbClr val="000000"/>
                </a:solidFill>
                <a:latin typeface="Oswald"/>
              </a:rPr>
              <a:t>comme</a:t>
            </a:r>
            <a:r>
              <a:rPr lang="en-US" sz="3428" dirty="0">
                <a:solidFill>
                  <a:srgbClr val="000000"/>
                </a:solidFill>
                <a:latin typeface="Oswald"/>
              </a:rPr>
              <a:t> de loin</a:t>
            </a:r>
          </a:p>
          <a:p>
            <a:pPr>
              <a:lnSpc>
                <a:spcPts val="7885"/>
              </a:lnSpc>
            </a:pPr>
            <a:r>
              <a:rPr lang="en-US" sz="3428" dirty="0">
                <a:solidFill>
                  <a:srgbClr val="000000"/>
                </a:solidFill>
                <a:latin typeface="Oswald"/>
              </a:rPr>
              <a:t>Des </a:t>
            </a:r>
            <a:r>
              <a:rPr lang="en-US" sz="3428" dirty="0" err="1">
                <a:solidFill>
                  <a:srgbClr val="000000"/>
                </a:solidFill>
                <a:latin typeface="Oswald"/>
              </a:rPr>
              <a:t>forêts</a:t>
            </a:r>
            <a:r>
              <a:rPr lang="en-US" sz="3428" dirty="0">
                <a:solidFill>
                  <a:srgbClr val="000000"/>
                </a:solidFill>
                <a:latin typeface="Oswald"/>
              </a:rPr>
              <a:t> </a:t>
            </a:r>
            <a:r>
              <a:rPr lang="en-US" sz="3428" dirty="0" err="1">
                <a:solidFill>
                  <a:srgbClr val="000000"/>
                </a:solidFill>
                <a:latin typeface="Oswald"/>
              </a:rPr>
              <a:t>s'animent</a:t>
            </a:r>
            <a:endParaRPr lang="en-US" sz="3428" dirty="0">
              <a:solidFill>
                <a:srgbClr val="000000"/>
              </a:solidFill>
              <a:latin typeface="Oswald"/>
            </a:endParaRPr>
          </a:p>
          <a:p>
            <a:pPr>
              <a:lnSpc>
                <a:spcPts val="7885"/>
              </a:lnSpc>
            </a:pPr>
            <a:r>
              <a:rPr lang="en-US" sz="3428" dirty="0" err="1">
                <a:solidFill>
                  <a:srgbClr val="000000"/>
                </a:solidFill>
                <a:latin typeface="Oswald"/>
              </a:rPr>
              <a:t>Coraux</a:t>
            </a:r>
            <a:r>
              <a:rPr lang="en-US" sz="3428" dirty="0">
                <a:solidFill>
                  <a:srgbClr val="000000"/>
                </a:solidFill>
                <a:latin typeface="Oswald"/>
              </a:rPr>
              <a:t> d'art </a:t>
            </a:r>
          </a:p>
          <a:p>
            <a:pPr>
              <a:lnSpc>
                <a:spcPts val="7885"/>
              </a:lnSpc>
            </a:pPr>
            <a:r>
              <a:rPr lang="en-US" sz="3428" dirty="0" err="1">
                <a:solidFill>
                  <a:srgbClr val="000000"/>
                </a:solidFill>
                <a:latin typeface="Oswald"/>
              </a:rPr>
              <a:t>Recoudre</a:t>
            </a:r>
            <a:r>
              <a:rPr lang="en-US" sz="3428" dirty="0">
                <a:solidFill>
                  <a:srgbClr val="000000"/>
                </a:solidFill>
                <a:latin typeface="Oswald"/>
              </a:rPr>
              <a:t> pour </a:t>
            </a:r>
            <a:r>
              <a:rPr lang="en-US" sz="3428" dirty="0" err="1">
                <a:solidFill>
                  <a:srgbClr val="000000"/>
                </a:solidFill>
                <a:latin typeface="Oswald"/>
              </a:rPr>
              <a:t>panser</a:t>
            </a:r>
            <a:endParaRPr lang="en-US" sz="3428" dirty="0">
              <a:solidFill>
                <a:srgbClr val="000000"/>
              </a:solidFill>
              <a:latin typeface="Oswald"/>
            </a:endParaRPr>
          </a:p>
          <a:p>
            <a:pPr>
              <a:lnSpc>
                <a:spcPts val="7885"/>
              </a:lnSpc>
            </a:pPr>
            <a:r>
              <a:rPr lang="en-US" sz="3428" dirty="0" err="1">
                <a:solidFill>
                  <a:srgbClr val="000000"/>
                </a:solidFill>
                <a:latin typeface="Oswald"/>
              </a:rPr>
              <a:t>Palimpseste</a:t>
            </a:r>
            <a:endParaRPr lang="en-US" sz="3428" dirty="0">
              <a:solidFill>
                <a:srgbClr val="000000"/>
              </a:solidFill>
              <a:latin typeface="Oswald"/>
            </a:endParaRPr>
          </a:p>
        </p:txBody>
      </p: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>
            <a:off x="-1" y="0"/>
            <a:ext cx="10203601" cy="777240"/>
            <a:chOff x="0" y="0"/>
            <a:chExt cx="5907441" cy="4436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07441" cy="443674"/>
            </a:xfrm>
            <a:custGeom>
              <a:avLst/>
              <a:gdLst/>
              <a:ahLst/>
              <a:cxnLst/>
              <a:rect l="l" t="t" r="r" b="b"/>
              <a:pathLst>
                <a:path w="5907441" h="443674">
                  <a:moveTo>
                    <a:pt x="0" y="0"/>
                  </a:moveTo>
                  <a:lnTo>
                    <a:pt x="5907441" y="0"/>
                  </a:lnTo>
                  <a:lnTo>
                    <a:pt x="5907441" y="443674"/>
                  </a:lnTo>
                  <a:lnTo>
                    <a:pt x="0" y="443674"/>
                  </a:lnTo>
                  <a:close/>
                </a:path>
              </a:pathLst>
            </a:custGeom>
            <a:solidFill>
              <a:srgbClr val="945D22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6" name="Group 6"/>
          <p:cNvGrpSpPr/>
          <p:nvPr>
            <p:custDataLst>
              <p:tags r:id="rId4"/>
            </p:custDataLst>
          </p:nvPr>
        </p:nvGrpSpPr>
        <p:grpSpPr>
          <a:xfrm>
            <a:off x="6705600" y="0"/>
            <a:ext cx="3564780" cy="7772400"/>
            <a:chOff x="0" y="0"/>
            <a:chExt cx="2034896" cy="44367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443321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AutoShape 8"/>
          <p:cNvSpPr/>
          <p:nvPr>
            <p:custDataLst>
              <p:tags r:id="rId5"/>
            </p:custDataLst>
          </p:nvPr>
        </p:nvSpPr>
        <p:spPr>
          <a:xfrm>
            <a:off x="4859514" y="7462459"/>
            <a:ext cx="5198886" cy="0"/>
          </a:xfrm>
          <a:prstGeom prst="line">
            <a:avLst/>
          </a:prstGeom>
          <a:ln w="47625" cap="rnd">
            <a:solidFill>
              <a:srgbClr val="AF31A2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9" name="AutoShape 9"/>
          <p:cNvSpPr/>
          <p:nvPr>
            <p:custDataLst>
              <p:tags r:id="rId6"/>
            </p:custDataLst>
          </p:nvPr>
        </p:nvSpPr>
        <p:spPr>
          <a:xfrm>
            <a:off x="152400" y="838200"/>
            <a:ext cx="5198886" cy="0"/>
          </a:xfrm>
          <a:prstGeom prst="line">
            <a:avLst/>
          </a:prstGeom>
          <a:ln w="47625" cap="rnd">
            <a:solidFill>
              <a:srgbClr val="AF31A2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>
              <a:ln>
                <a:solidFill>
                  <a:srgbClr val="9231AF"/>
                </a:solidFill>
              </a:ln>
            </a:endParaRPr>
          </a:p>
        </p:txBody>
      </p:sp>
      <p:sp>
        <p:nvSpPr>
          <p:cNvPr id="10" name="TextBox 10"/>
          <p:cNvSpPr txBox="1"/>
          <p:nvPr>
            <p:custDataLst>
              <p:tags r:id="rId7"/>
            </p:custDataLst>
          </p:nvPr>
        </p:nvSpPr>
        <p:spPr>
          <a:xfrm>
            <a:off x="6386066" y="7758566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EFEDED"/>
                </a:solidFill>
                <a:latin typeface="Alegreya"/>
              </a:rPr>
              <a:t>Image 1 </a:t>
            </a:r>
          </a:p>
        </p:txBody>
      </p:sp>
      <p:sp>
        <p:nvSpPr>
          <p:cNvPr id="11" name="TextBox 11"/>
          <p:cNvSpPr txBox="1"/>
          <p:nvPr>
            <p:custDataLst>
              <p:tags r:id="rId8"/>
            </p:custDataLst>
          </p:nvPr>
        </p:nvSpPr>
        <p:spPr>
          <a:xfrm>
            <a:off x="0" y="178836"/>
            <a:ext cx="5592081" cy="51296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182563">
              <a:lnSpc>
                <a:spcPts val="3987"/>
              </a:lnSpc>
            </a:pPr>
            <a:r>
              <a:rPr lang="en-US" sz="3600" spc="153" dirty="0">
                <a:solidFill>
                  <a:srgbClr val="C3D8E2"/>
                </a:solidFill>
                <a:latin typeface="Oswald" panose="00000500000000000000" pitchFamily="2" charset="0"/>
              </a:rPr>
              <a:t>PROJETS À EXPLORER</a:t>
            </a:r>
          </a:p>
        </p:txBody>
      </p:sp>
      <p:sp>
        <p:nvSpPr>
          <p:cNvPr id="12" name="TextBox 12"/>
          <p:cNvSpPr txBox="1"/>
          <p:nvPr>
            <p:custDataLst>
              <p:tags r:id="rId9"/>
            </p:custDataLst>
          </p:nvPr>
        </p:nvSpPr>
        <p:spPr>
          <a:xfrm>
            <a:off x="265364" y="1346083"/>
            <a:ext cx="12954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9231AF"/>
                </a:solidFill>
                <a:latin typeface="Alegreya"/>
              </a:rPr>
              <a:t>•</a:t>
            </a:r>
          </a:p>
        </p:txBody>
      </p:sp>
      <p:sp>
        <p:nvSpPr>
          <p:cNvPr id="13" name="TextBox 13"/>
          <p:cNvSpPr txBox="1"/>
          <p:nvPr>
            <p:custDataLst>
              <p:tags r:id="rId10"/>
            </p:custDataLst>
          </p:nvPr>
        </p:nvSpPr>
        <p:spPr>
          <a:xfrm>
            <a:off x="265364" y="2421080"/>
            <a:ext cx="12954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9231AF"/>
                </a:solidFill>
                <a:latin typeface="Alegreya"/>
              </a:rPr>
              <a:t>•</a:t>
            </a:r>
          </a:p>
        </p:txBody>
      </p:sp>
      <p:sp>
        <p:nvSpPr>
          <p:cNvPr id="14" name="TextBox 14"/>
          <p:cNvSpPr txBox="1"/>
          <p:nvPr>
            <p:custDataLst>
              <p:tags r:id="rId11"/>
            </p:custDataLst>
          </p:nvPr>
        </p:nvSpPr>
        <p:spPr>
          <a:xfrm>
            <a:off x="265364" y="3496077"/>
            <a:ext cx="12954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9231AF"/>
                </a:solidFill>
                <a:latin typeface="Alegreya"/>
              </a:rPr>
              <a:t>•</a:t>
            </a:r>
          </a:p>
        </p:txBody>
      </p:sp>
      <p:sp>
        <p:nvSpPr>
          <p:cNvPr id="15" name="TextBox 15"/>
          <p:cNvSpPr txBox="1"/>
          <p:nvPr>
            <p:custDataLst>
              <p:tags r:id="rId12"/>
            </p:custDataLst>
          </p:nvPr>
        </p:nvSpPr>
        <p:spPr>
          <a:xfrm>
            <a:off x="265364" y="4429529"/>
            <a:ext cx="12954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9231AF"/>
                </a:solidFill>
                <a:latin typeface="Alegreya"/>
              </a:rPr>
              <a:t>•</a:t>
            </a:r>
          </a:p>
        </p:txBody>
      </p:sp>
      <p:sp>
        <p:nvSpPr>
          <p:cNvPr id="16" name="TextBox 16"/>
          <p:cNvSpPr txBox="1"/>
          <p:nvPr>
            <p:custDataLst>
              <p:tags r:id="rId13"/>
            </p:custDataLst>
          </p:nvPr>
        </p:nvSpPr>
        <p:spPr>
          <a:xfrm>
            <a:off x="265364" y="5439180"/>
            <a:ext cx="12954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9231AF"/>
                </a:solidFill>
                <a:latin typeface="Alegreya"/>
              </a:rPr>
              <a:t>•</a:t>
            </a:r>
          </a:p>
        </p:txBody>
      </p:sp>
      <p:sp>
        <p:nvSpPr>
          <p:cNvPr id="17" name="TextBox 17"/>
          <p:cNvSpPr txBox="1"/>
          <p:nvPr>
            <p:custDataLst>
              <p:tags r:id="rId14"/>
            </p:custDataLst>
          </p:nvPr>
        </p:nvSpPr>
        <p:spPr>
          <a:xfrm>
            <a:off x="265364" y="6372631"/>
            <a:ext cx="12954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9231AF"/>
                </a:solidFill>
                <a:latin typeface="Alegreya"/>
              </a:rPr>
              <a:t>•</a:t>
            </a:r>
          </a:p>
        </p:txBody>
      </p:sp>
      <p:sp>
        <p:nvSpPr>
          <p:cNvPr id="18" name="TextBox 18"/>
          <p:cNvSpPr txBox="1"/>
          <p:nvPr>
            <p:custDataLst>
              <p:tags r:id="rId15"/>
            </p:custDataLst>
          </p:nvPr>
        </p:nvSpPr>
        <p:spPr>
          <a:xfrm>
            <a:off x="6774480" y="1294394"/>
            <a:ext cx="1777206" cy="59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</a:pPr>
            <a:r>
              <a:rPr lang="en-US" sz="3429" dirty="0">
                <a:solidFill>
                  <a:srgbClr val="F8E0DA"/>
                </a:solidFill>
                <a:latin typeface="Oswald"/>
              </a:rPr>
              <a:t>Installation</a:t>
            </a:r>
          </a:p>
        </p:txBody>
      </p:sp>
      <p:sp>
        <p:nvSpPr>
          <p:cNvPr id="19" name="TextBox 19"/>
          <p:cNvSpPr txBox="1"/>
          <p:nvPr>
            <p:custDataLst>
              <p:tags r:id="rId16"/>
            </p:custDataLst>
          </p:nvPr>
        </p:nvSpPr>
        <p:spPr>
          <a:xfrm>
            <a:off x="6766332" y="2369391"/>
            <a:ext cx="2416810" cy="59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</a:pPr>
            <a:r>
              <a:rPr lang="en-US" sz="3429" dirty="0">
                <a:solidFill>
                  <a:srgbClr val="F8E0DA"/>
                </a:solidFill>
                <a:latin typeface="Oswald"/>
              </a:rPr>
              <a:t>Photo et dessin</a:t>
            </a:r>
          </a:p>
        </p:txBody>
      </p:sp>
      <p:sp>
        <p:nvSpPr>
          <p:cNvPr id="20" name="TextBox 20"/>
          <p:cNvSpPr txBox="1"/>
          <p:nvPr>
            <p:custDataLst>
              <p:tags r:id="rId17"/>
            </p:custDataLst>
          </p:nvPr>
        </p:nvSpPr>
        <p:spPr>
          <a:xfrm>
            <a:off x="6746572" y="3391931"/>
            <a:ext cx="1846421" cy="59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</a:pPr>
            <a:r>
              <a:rPr lang="en-US" sz="3429" dirty="0" err="1">
                <a:solidFill>
                  <a:srgbClr val="F8E0DA"/>
                </a:solidFill>
                <a:latin typeface="Oswald"/>
              </a:rPr>
              <a:t>Linogravure</a:t>
            </a:r>
            <a:endParaRPr lang="en-US" sz="3429" dirty="0">
              <a:solidFill>
                <a:srgbClr val="F8E0DA"/>
              </a:solidFill>
              <a:latin typeface="Oswald"/>
            </a:endParaRPr>
          </a:p>
        </p:txBody>
      </p:sp>
      <p:sp>
        <p:nvSpPr>
          <p:cNvPr id="21" name="TextBox 21"/>
          <p:cNvSpPr txBox="1"/>
          <p:nvPr>
            <p:custDataLst>
              <p:tags r:id="rId18"/>
            </p:custDataLst>
          </p:nvPr>
        </p:nvSpPr>
        <p:spPr>
          <a:xfrm>
            <a:off x="6777163" y="4412425"/>
            <a:ext cx="926465" cy="59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</a:pPr>
            <a:r>
              <a:rPr lang="en-US" sz="3429" dirty="0" err="1">
                <a:solidFill>
                  <a:srgbClr val="F8E0DA"/>
                </a:solidFill>
                <a:latin typeface="Oswald"/>
              </a:rPr>
              <a:t>Argile</a:t>
            </a:r>
            <a:endParaRPr lang="en-US" sz="3429" dirty="0">
              <a:solidFill>
                <a:srgbClr val="F8E0DA"/>
              </a:solidFill>
              <a:latin typeface="Oswald"/>
            </a:endParaRPr>
          </a:p>
        </p:txBody>
      </p:sp>
      <p:sp>
        <p:nvSpPr>
          <p:cNvPr id="22" name="TextBox 22"/>
          <p:cNvSpPr txBox="1"/>
          <p:nvPr>
            <p:custDataLst>
              <p:tags r:id="rId19"/>
            </p:custDataLst>
          </p:nvPr>
        </p:nvSpPr>
        <p:spPr>
          <a:xfrm>
            <a:off x="6766414" y="5387491"/>
            <a:ext cx="2861628" cy="59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</a:pPr>
            <a:r>
              <a:rPr lang="en-US" sz="3429" dirty="0">
                <a:solidFill>
                  <a:srgbClr val="F8E0DA"/>
                </a:solidFill>
                <a:latin typeface="Oswald"/>
              </a:rPr>
              <a:t>Broderie et dessin</a:t>
            </a:r>
          </a:p>
        </p:txBody>
      </p:sp>
      <p:sp>
        <p:nvSpPr>
          <p:cNvPr id="23" name="TextBox 23"/>
          <p:cNvSpPr txBox="1"/>
          <p:nvPr>
            <p:custDataLst>
              <p:tags r:id="rId20"/>
            </p:custDataLst>
          </p:nvPr>
        </p:nvSpPr>
        <p:spPr>
          <a:xfrm>
            <a:off x="6687979" y="6400896"/>
            <a:ext cx="1129347" cy="59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</a:pPr>
            <a:r>
              <a:rPr lang="en-US" sz="3429" dirty="0">
                <a:solidFill>
                  <a:srgbClr val="F8E0DA"/>
                </a:solidFill>
                <a:latin typeface="Oswald"/>
              </a:rPr>
              <a:t>Dessin </a:t>
            </a:r>
          </a:p>
        </p:txBody>
      </p:sp>
      <p:sp>
        <p:nvSpPr>
          <p:cNvPr id="24" name="AutoShape 24"/>
          <p:cNvSpPr/>
          <p:nvPr>
            <p:custDataLst>
              <p:tags r:id="rId21"/>
            </p:custDataLst>
          </p:nvPr>
        </p:nvSpPr>
        <p:spPr>
          <a:xfrm>
            <a:off x="0" y="7082840"/>
            <a:ext cx="8377773" cy="96621"/>
          </a:xfrm>
          <a:prstGeom prst="rect">
            <a:avLst/>
          </a:prstGeom>
          <a:solidFill>
            <a:srgbClr val="E14E57"/>
          </a:solidFill>
        </p:spPr>
        <p:txBody>
          <a:bodyPr/>
          <a:lstStyle/>
          <a:p>
            <a:endParaRPr lang="fr-CA"/>
          </a:p>
        </p:txBody>
      </p:sp>
      <p:sp>
        <p:nvSpPr>
          <p:cNvPr id="25" name="AutoShape 25"/>
          <p:cNvSpPr/>
          <p:nvPr>
            <p:custDataLst>
              <p:tags r:id="rId22"/>
            </p:custDataLst>
          </p:nvPr>
        </p:nvSpPr>
        <p:spPr>
          <a:xfrm>
            <a:off x="1680627" y="7179461"/>
            <a:ext cx="8377773" cy="96621"/>
          </a:xfrm>
          <a:prstGeom prst="rect">
            <a:avLst/>
          </a:prstGeom>
          <a:solidFill>
            <a:srgbClr val="F8E0DA"/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1DAE8"/>
            </a:solidFill>
          </p:spPr>
          <p:txBody>
            <a:bodyPr anchor="ctr"/>
            <a:lstStyle/>
            <a:p>
              <a:pPr marL="85725"/>
              <a:r>
                <a:rPr lang="en-US" sz="2600" dirty="0">
                  <a:solidFill>
                    <a:srgbClr val="5B5462"/>
                  </a:solidFill>
                  <a:latin typeface="Alegreya Bold"/>
                </a:rPr>
                <a:t>Phases du processus de creation</a:t>
              </a:r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228599" y="507115"/>
            <a:ext cx="9492637" cy="6804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56"/>
              </a:lnSpc>
            </a:pPr>
            <a:r>
              <a:rPr lang="en-US" sz="1700" dirty="0">
                <a:solidFill>
                  <a:srgbClr val="000000"/>
                </a:solidFill>
                <a:latin typeface="Alegreya Bold"/>
              </a:rPr>
              <a:t>Inspiration</a:t>
            </a:r>
          </a:p>
          <a:p>
            <a:pPr algn="just">
              <a:lnSpc>
                <a:spcPts val="2239"/>
              </a:lnSpc>
            </a:pPr>
            <a:r>
              <a:rPr lang="en-US" sz="1700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référence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Courtney Mattison 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(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préoccupations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démarche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) ∙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Sensibilisation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la protection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(diminution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déchets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contrer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la pollution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eaux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limiter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plastique) en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présentant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l’épisode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4 Blue Habits :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Voir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section «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Enrichissement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» ∙ Discussion en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classe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à la suite du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visionnement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l’épisode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l’artiste-biologiste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Ernst Haeckel et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ressource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intéressante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lors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la phase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d’élaboration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du croquis.</a:t>
            </a:r>
          </a:p>
          <a:p>
            <a:pPr algn="just">
              <a:lnSpc>
                <a:spcPts val="2239"/>
              </a:lnSpc>
            </a:pPr>
            <a:endParaRPr lang="en-US" sz="17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39"/>
              </a:lnSpc>
            </a:pPr>
            <a:endParaRPr lang="en-US" sz="17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39"/>
              </a:lnSpc>
            </a:pP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Élaboration</a:t>
            </a:r>
            <a:endParaRPr lang="en-US" sz="17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39"/>
              </a:lnSpc>
            </a:pPr>
            <a:r>
              <a:rPr lang="en-US" sz="1700" dirty="0" err="1">
                <a:solidFill>
                  <a:srgbClr val="000000"/>
                </a:solidFill>
                <a:latin typeface="Alegreya"/>
              </a:rPr>
              <a:t>Élaboration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d’un croquis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détaillé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(couleurs, motifs, textures,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formes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tailles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) à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d’images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tirées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documentaire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la recherche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d’images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dans des livres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sur Internet.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Ceux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-ci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serviront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base à la conception de la sculpture ∙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le choix de la confection :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démonstration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technique pour la confection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structure en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argile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métal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besoin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pour solidifier) ∙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Démonstration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pour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modelage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 Suggestion :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garder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la boule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d’argile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dans la main et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tourner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souvent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pour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travailler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tous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sens.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Ajouter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tels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que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empreintes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textures riches et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variées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∙ Une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fois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argile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séchée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appliquer de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peinture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peindre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motifs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textures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représentées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239"/>
              </a:lnSpc>
            </a:pPr>
            <a:endParaRPr lang="en-US" sz="17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39"/>
              </a:lnSpc>
            </a:pPr>
            <a:endParaRPr lang="en-US" sz="20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39"/>
              </a:lnSpc>
            </a:pP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Distanciation</a:t>
            </a:r>
            <a:endParaRPr lang="en-US" sz="17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39"/>
              </a:lnSpc>
            </a:pPr>
            <a:r>
              <a:rPr lang="en-US" sz="1700" dirty="0" err="1">
                <a:solidFill>
                  <a:srgbClr val="000000"/>
                </a:solidFill>
                <a:latin typeface="Alegreya"/>
              </a:rPr>
              <a:t>Organisation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exposition collective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rassemblant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les sculptures dans un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endroit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propice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au rappel d’un monde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marin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d’ajouter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fiches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informatives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issues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recherches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effectuées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en début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d’un retour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réflexif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où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chaque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élève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explicite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démarche, le fruit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recherches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et son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261AE43-56CB-492F-E12C-21AB1FD1E2F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0" y="2533811"/>
            <a:ext cx="10058400" cy="538249"/>
            <a:chOff x="0" y="2820426"/>
            <a:chExt cx="10058400" cy="538249"/>
          </a:xfrm>
          <a:solidFill>
            <a:srgbClr val="F8E0DA"/>
          </a:solidFill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E351AC50-129E-B9DE-BF0E-7ADF44AA89C9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0" y="2820426"/>
              <a:ext cx="10058400" cy="538249"/>
              <a:chOff x="0" y="0"/>
              <a:chExt cx="6168239" cy="313676"/>
            </a:xfrm>
            <a:grpFill/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D146FE24-F7F8-6483-F803-0D12189D2BFA}"/>
                  </a:ext>
                </a:extLst>
              </p:cNvPr>
              <p:cNvSpPr/>
              <p:nvPr/>
            </p:nvSpPr>
            <p:spPr>
              <a:xfrm>
                <a:off x="0" y="0"/>
                <a:ext cx="6168239" cy="313676"/>
              </a:xfrm>
              <a:custGeom>
                <a:avLst/>
                <a:gdLst/>
                <a:ahLst/>
                <a:cxnLst/>
                <a:rect l="l" t="t" r="r" b="b"/>
                <a:pathLst>
                  <a:path w="6168239" h="313676">
                    <a:moveTo>
                      <a:pt x="0" y="0"/>
                    </a:moveTo>
                    <a:lnTo>
                      <a:pt x="6168239" y="0"/>
                    </a:lnTo>
                    <a:lnTo>
                      <a:pt x="6168239" y="313676"/>
                    </a:lnTo>
                    <a:lnTo>
                      <a:pt x="0" y="313676"/>
                    </a:lnTo>
                    <a:close/>
                  </a:path>
                </a:pathLst>
              </a:custGeom>
              <a:solidFill>
                <a:srgbClr val="E1DAE8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7" name="AutoShape 12">
              <a:extLst>
                <a:ext uri="{FF2B5EF4-FFF2-40B4-BE49-F238E27FC236}">
                  <a16:creationId xmlns:a16="http://schemas.microsoft.com/office/drawing/2014/main" id="{149DD5D6-B66E-D780-3A2A-644AC2E9F38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3445" y="3100842"/>
              <a:ext cx="8430076" cy="23812"/>
            </a:xfrm>
            <a:prstGeom prst="line">
              <a:avLst/>
            </a:prstGeom>
            <a:grpFill/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2A618B05-5B80-2ADE-F714-AE815C2D35E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5334000"/>
            <a:ext cx="10058400" cy="538249"/>
            <a:chOff x="0" y="2820426"/>
            <a:chExt cx="10058400" cy="538249"/>
          </a:xfrm>
          <a:solidFill>
            <a:srgbClr val="F8E0DA"/>
          </a:solidFill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7571DE38-1F19-E324-A68D-8AC85891D1CE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0" y="2820426"/>
              <a:ext cx="10058400" cy="538249"/>
              <a:chOff x="0" y="0"/>
              <a:chExt cx="6168239" cy="313676"/>
            </a:xfrm>
            <a:grpFill/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E94A115D-8F2E-12B6-654F-C4A0EB7E9627}"/>
                  </a:ext>
                </a:extLst>
              </p:cNvPr>
              <p:cNvSpPr/>
              <p:nvPr/>
            </p:nvSpPr>
            <p:spPr>
              <a:xfrm>
                <a:off x="0" y="0"/>
                <a:ext cx="6168239" cy="313676"/>
              </a:xfrm>
              <a:custGeom>
                <a:avLst/>
                <a:gdLst/>
                <a:ahLst/>
                <a:cxnLst/>
                <a:rect l="l" t="t" r="r" b="b"/>
                <a:pathLst>
                  <a:path w="6168239" h="313676">
                    <a:moveTo>
                      <a:pt x="0" y="0"/>
                    </a:moveTo>
                    <a:lnTo>
                      <a:pt x="6168239" y="0"/>
                    </a:lnTo>
                    <a:lnTo>
                      <a:pt x="6168239" y="313676"/>
                    </a:lnTo>
                    <a:lnTo>
                      <a:pt x="0" y="313676"/>
                    </a:lnTo>
                    <a:close/>
                  </a:path>
                </a:pathLst>
              </a:custGeom>
              <a:solidFill>
                <a:srgbClr val="E1DAE8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76223413-08FC-4A2A-5678-0D4E1758E5B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3445" y="3100842"/>
              <a:ext cx="8430076" cy="23812"/>
            </a:xfrm>
            <a:prstGeom prst="line">
              <a:avLst/>
            </a:prstGeom>
            <a:grpFill/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423473" y="2993501"/>
            <a:ext cx="9211452" cy="365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dirty="0">
                <a:latin typeface="Alegreya Bold"/>
              </a:rPr>
              <a:t>REPÈRES VISUELS ET CULTURELS : 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Artiste de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référence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 : Courtney Mattison 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7" tooltip="https://courtneymattison.com/?fbclid=IwAR3eTRpUKanGZWFN1eve-BgQRho4NyEifQ6SPKp9865419HYVEGPOabdO80"/>
              </a:rPr>
              <a:t>Courtney Mattison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www.laboiteverte.fr/des-sculptures-de-recifs-coralliens-en-ceramique/?fbclid=IwAR0gqBtfAg_mEAhk_BsaH0NU0iDtVVy-7WTkuq9Z1Pk2_SATExwGBMdA1Tw"/>
              </a:rPr>
              <a:t>Des sculptures de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8" tooltip="https://www.laboiteverte.fr/des-sculptures-de-recifs-coralliens-en-ceramique/?fbclid=IwAR0gqBtfAg_mEAhk_BsaH0NU0iDtVVy-7WTkuq9Z1Pk2_SATExwGBMdA1Tw"/>
              </a:rPr>
              <a:t>récifs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www.laboiteverte.fr/des-sculptures-de-recifs-coralliens-en-ceramique/?fbclid=IwAR0gqBtfAg_mEAhk_BsaH0NU0iDtVVy-7WTkuq9Z1Pk2_SATExwGBMdA1Tw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8" tooltip="https://www.laboiteverte.fr/des-sculptures-de-recifs-coralliens-en-ceramique/?fbclid=IwAR0gqBtfAg_mEAhk_BsaH0NU0iDtVVy-7WTkuq9Z1Pk2_SATExwGBMdA1Tw"/>
              </a:rPr>
              <a:t>coralliens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www.laboiteverte.fr/des-sculptures-de-recifs-coralliens-en-ceramique/?fbclid=IwAR0gqBtfAg_mEAhk_BsaH0NU0iDtVVy-7WTkuq9Z1Pk2_SATExwGBMdA1Tw"/>
              </a:rPr>
              <a:t> en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8" tooltip="https://www.laboiteverte.fr/des-sculptures-de-recifs-coralliens-en-ceramique/?fbclid=IwAR0gqBtfAg_mEAhk_BsaH0NU0iDtVVy-7WTkuq9Z1Pk2_SATExwGBMdA1Tw"/>
              </a:rPr>
              <a:t>céramique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www.laboiteverte.fr/des-sculptures-de-recifs-coralliens-en-ceramique/?fbclid=IwAR0gqBtfAg_mEAhk_BsaH0NU0iDtVVy-7WTkuq9Z1Pk2_SATExwGBMdA1Tw"/>
              </a:rPr>
              <a:t> (laboiteverte.fr)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9" tooltip="https://courtneymattison.com/coral-universe/hva0ogly66jhay0fi26wlaxdeuegj0"/>
              </a:rPr>
              <a:t>semesta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s://courtneymattison.com/coral-universe/hva0ogly66jhay0fi26wlaxdeuegj0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9" tooltip="https://courtneymattison.com/coral-universe/hva0ogly66jhay0fi26wlaxdeuegj0"/>
              </a:rPr>
              <a:t>terumbu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s://courtneymattison.com/coral-universe/hva0ogly66jhay0fi26wlaxdeuegj0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9" tooltip="https://courtneymattison.com/coral-universe/hva0ogly66jhay0fi26wlaxdeuegj0"/>
              </a:rPr>
              <a:t>karang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s://courtneymattison.com/coral-universe/hva0ogly66jhay0fi26wlaxdeuegj0"/>
              </a:rPr>
              <a:t>—coral universe — Courtney Mattison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savingoceansnow.com/coral-universe/"/>
              </a:rPr>
              <a:t>Coral Universe - Saving Oceans Now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10" tooltip="https://savingoceansnow.com/coral-universe/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Démonstrations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par Courtney Mattison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1" tooltip="https://www.instagram.com/p/CQhQWeLDnWe/embed/?autoplay=1"/>
              </a:rPr>
              <a:t>https://www.instagram.com/p/CQhQWeLDnWe/embed/?autoplay=1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2" tooltip="https://www.instagram.com/p/COvyj3PjaNe/embed/?autoplay=1"/>
              </a:rPr>
              <a:t>https://www.instagram.com/p/COvyj3PjaNe/embed/?autoplay=1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12" tooltip="https://www.instagram.com/p/COvyj3PjaNe/embed/?autoplay=1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Film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documentaire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99" dirty="0">
                <a:solidFill>
                  <a:srgbClr val="000000"/>
                </a:solidFill>
                <a:latin typeface="Alegreya Bold Italics"/>
              </a:rPr>
              <a:t>Blue Habits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épisode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4 : 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3" tooltip="https://www.youtube.com/watch?v=rTpUK3z7DHw"/>
              </a:rPr>
              <a:t>https://www.youtube.com/watch?v=rTpUK3z7DHw</a:t>
            </a:r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167640" y="2423857"/>
            <a:ext cx="9211452" cy="36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600" dirty="0">
                <a:solidFill>
                  <a:srgbClr val="5B5462"/>
                </a:solidFill>
                <a:latin typeface="Alegreya Bold"/>
              </a:rPr>
              <a:t>LIENS INFORMATIFS SUR L'ARTISTE ET SUR L'ACTI﻿VITÉ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122DF1F-D426-25D7-01EA-920F0D870A6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1" y="0"/>
            <a:ext cx="10058401" cy="505322"/>
            <a:chOff x="0" y="0"/>
            <a:chExt cx="5907441" cy="2884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B773669-5AEA-4F22-B6C6-337A164B39AB}"/>
                </a:ext>
              </a:extLst>
            </p:cNvPr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1DAE8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21D1C2E1-F049-45E0-C791-4130511853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0" y="6439"/>
            <a:ext cx="4512774" cy="49244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85725"/>
            <a:r>
              <a:rPr lang="fr-CA" sz="2600" b="1" dirty="0">
                <a:solidFill>
                  <a:srgbClr val="5B5462"/>
                </a:solidFill>
                <a:latin typeface="Alegreya Bold" panose="020B0604020202020204" charset="0"/>
              </a:rPr>
              <a:t>PISTES D’ENRICHISSEMENT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1D9007-44A1-B3A1-AE01-6791E088C64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67640" y="714416"/>
            <a:ext cx="9482526" cy="150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Alegreya"/>
              </a:rPr>
              <a:t>Exposition : il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possible de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séparément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univers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collectif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réalisés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par les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;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d’installer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les sculptures dans la nature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ailleurs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(lieu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urbain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industrie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près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piscine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d’un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cours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d’eau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)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installation qui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sensibilise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le public à la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vulnérabilité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coraux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face aux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changements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climatiques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.</a:t>
            </a:r>
            <a:endParaRPr lang="fr-CA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>
            <p:custDataLst>
              <p:tags r:id="rId1"/>
            </p:custDataLst>
          </p:nvPr>
        </p:nvSpPr>
        <p:spPr>
          <a:xfrm>
            <a:off x="303708" y="748665"/>
            <a:ext cx="9211452" cy="702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AUTRES ARTISTES : 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Ernst Haeckel 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www.beauxarts.com/grand-format/les-medusantes-creatures-dernst-haeckel/"/>
              </a:rPr>
              <a:t>https://www.beauxarts.com/grand-format/les-medusantes-creatures-dernst-haeckel/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s://www.etsy.com/ca-fr/listing/519509466/ernst-haeckel-meduse-et-corail"/>
              </a:rPr>
              <a:t>https://www.etsy.com/ca-fr/listing/519509466/ernst-haeckel-meduse-et-corail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9" tooltip="https://www.etsy.com/ca-fr/listing/519509466/ernst-haeckel-meduse-et-corail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Giacomo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Merculiano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s://fr.wikipedia.org/wiki/An%C3%A9mone_de_mer#/media/Fichier:Actiniaria.jpg"/>
              </a:rPr>
              <a:t>Anémone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fr.wikipedia.org/wiki/An%C3%A9mone_de_mer#/media/Fichier:Actiniaria.jpg"/>
              </a:rPr>
              <a:t> de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s://fr.wikipedia.org/wiki/An%C3%A9mone_de_mer#/media/Fichier:Actiniaria.jpg"/>
              </a:rPr>
              <a:t>mer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fr.wikipedia.org/wiki/An%C3%A9mone_de_mer#/media/Fichier:Actiniaria.jpg"/>
              </a:rPr>
              <a:t> —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s://fr.wikipedia.org/wiki/An%C3%A9mone_de_mer#/media/Fichier:Actiniaria.jpg"/>
              </a:rPr>
              <a:t>Wikipédia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fr.wikipedia.org/wiki/An%C3%A9mone_de_mer#/media/Fichier:Actiniaria.jpg"/>
              </a:rPr>
              <a:t> (wikipedia.org)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10" tooltip="https://fr.wikipedia.org/wiki/An%C3%A9mone_de_mer#/media/Fichier:Actiniaria.jpg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Zemer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Pelé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1" tooltip="https://www.zemerpeled.com/?fbclid=IwAR0qcjR8e9J0IW_54UvpW-XVVeHQ6Pc6egyOCUnmJcO4y3BR7vmEFx-iMO8"/>
              </a:rPr>
              <a:t>ZEMER PELÉ (zemerpeled.com)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11" tooltip="https://www.zemerpeled.com/?fbclid=IwAR0qcjR8e9J0IW_54UvpW-XVVeHQ6Pc6egyOCUnmJcO4y3BR7vmEFx-iMO8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latin typeface="Alegreya Bold"/>
              </a:rPr>
              <a:t>RESSOURCES DOCUMENTAIRES : 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Site Internet sur les habitudes de vie à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mettre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en place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2" tooltip="https://www.bluehabits.org/"/>
              </a:rPr>
              <a:t>https://www.bluehabits.org/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12" tooltip="https://www.bluehabits.org/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Site Internet sur les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coraux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3" tooltip="https://www.wwf.fr/especes-prioritaires/coraux"/>
              </a:rPr>
              <a:t>Les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3" tooltip="https://www.wwf.fr/especes-prioritaires/coraux"/>
              </a:rPr>
              <a:t>coraux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3" tooltip="https://www.wwf.fr/especes-prioritaires/coraux"/>
              </a:rPr>
              <a:t>,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3" tooltip="https://www.wwf.fr/especes-prioritaires/coraux"/>
              </a:rPr>
              <a:t>espèces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3" tooltip="https://www.wwf.fr/especes-prioritaires/coraux"/>
              </a:rPr>
              <a:t> en danger | WWF France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4" tooltip="https://www.curionautes.com/actus/les-coraux-en-danger-a-cause-du-rechauffement-climatique/"/>
              </a:rPr>
              <a:t>Les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4" tooltip="https://www.curionautes.com/actus/les-coraux-en-danger-a-cause-du-rechauffement-climatique/"/>
              </a:rPr>
              <a:t>coraux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4" tooltip="https://www.curionautes.com/actus/les-coraux-en-danger-a-cause-du-rechauffement-climatique/"/>
              </a:rPr>
              <a:t> en danger (curionautes.com)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5" tooltip="https://www.coralguardian.org/les-coraux-menaces/"/>
              </a:rPr>
              <a:t>Les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5" tooltip="https://www.coralguardian.org/les-coraux-menaces/"/>
              </a:rPr>
              <a:t>récifs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5" tooltip="https://www.coralguardian.org/les-coraux-menaces/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5" tooltip="https://www.coralguardian.org/les-coraux-menaces/"/>
              </a:rPr>
              <a:t>coralliens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5" tooltip="https://www.coralguardian.org/les-coraux-menaces/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5" tooltip="https://www.coralguardian.org/les-coraux-menaces/"/>
              </a:rPr>
              <a:t>sont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5" tooltip="https://www.coralguardian.org/les-coraux-menaces/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5" tooltip="https://www.coralguardian.org/les-coraux-menaces/"/>
              </a:rPr>
              <a:t>menacés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5" tooltip="https://www.coralguardian.org/les-coraux-menaces/"/>
              </a:rPr>
              <a:t> | Coral Guardian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6" tooltip="https://www.futura-sciences.com/planete/dossiers/environnement-coraux-face-rechauffement-climatique-2479/page/6/"/>
              </a:rPr>
              <a:t>Coraux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6" tooltip="https://www.futura-sciences.com/planete/dossiers/environnement-coraux-face-rechauffement-climatique-2479/page/6/"/>
              </a:rPr>
              <a:t> : impact du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6" tooltip="https://www.futura-sciences.com/planete/dossiers/environnement-coraux-face-rechauffement-climatique-2479/page/6/"/>
              </a:rPr>
              <a:t>réchauffement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6" tooltip="https://www.futura-sciences.com/planete/dossiers/environnement-coraux-face-rechauffement-climatique-2479/page/6/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6" tooltip="https://www.futura-sciences.com/planete/dossiers/environnement-coraux-face-rechauffement-climatique-2479/page/6/"/>
              </a:rPr>
              <a:t>climatique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6" tooltip="https://www.futura-sciences.com/planete/dossiers/environnement-coraux-face-rechauffement-climatique-2479/page/6/"/>
              </a:rPr>
              <a:t> sur les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6" tooltip="https://www.futura-sciences.com/planete/dossiers/environnement-coraux-face-rechauffement-climatique-2479/page/6/"/>
              </a:rPr>
              <a:t>récifs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6" tooltip="https://www.futura-sciences.com/planete/dossiers/environnement-coraux-face-rechauffement-climatique-2479/page/6/"/>
              </a:rPr>
              <a:t> | Dossier (futura-sciences.com)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7" tooltip="https://www.nationalgeographic.fr/environnement/2019/04/les-coraux-de-la-grande-barriere-de-corail-ne-se-reproduisent-plus-assez-vite"/>
              </a:rPr>
              <a:t>https://www.nationalgeographic.fr/environnement/2019/04/les-coraux-de-la-grande-barriere-de-corail-ne-se-reproduisent-plus-assez-vite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8" tooltip="https://www.nationalgeographic.fr/voyage/2020/05/quand-les-voyageurs-participent-a-la-replantation-de-coraux"/>
              </a:rPr>
              <a:t>https://www.nationalgeographic.fr/voyage/2020/05/quand-les-voyageurs-participent-a-la-replantation-de-coraux</a:t>
            </a:r>
            <a:endParaRPr lang="en-US" sz="1599" u="sng" dirty="0">
              <a:solidFill>
                <a:srgbClr val="000000"/>
              </a:solidFill>
              <a:latin typeface="Alegreya"/>
              <a:hlinkClick r:id="rId15" tooltip="https://www.coralguardian.org/les-coraux-menaces/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B7A7F8D-00C9-D28B-EA42-795AF87CCCE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87749" y="1981200"/>
            <a:ext cx="4467451" cy="2869504"/>
            <a:chOff x="5587749" y="1981200"/>
            <a:chExt cx="4467451" cy="2869504"/>
          </a:xfrm>
        </p:grpSpPr>
        <p:sp>
          <p:nvSpPr>
            <p:cNvPr id="2" name="Freeform 2"/>
            <p:cNvSpPr/>
            <p:nvPr>
              <p:custDataLst>
                <p:tags r:id="rId4"/>
              </p:custDataLst>
            </p:nvPr>
          </p:nvSpPr>
          <p:spPr>
            <a:xfrm>
              <a:off x="5587749" y="1981200"/>
              <a:ext cx="4467451" cy="2869504"/>
            </a:xfrm>
            <a:custGeom>
              <a:avLst/>
              <a:gdLst/>
              <a:ahLst/>
              <a:cxnLst/>
              <a:rect l="l" t="t" r="r" b="b"/>
              <a:pathLst>
                <a:path w="4467451" h="2869504">
                  <a:moveTo>
                    <a:pt x="0" y="0"/>
                  </a:moveTo>
                  <a:lnTo>
                    <a:pt x="4467451" y="0"/>
                  </a:lnTo>
                  <a:lnTo>
                    <a:pt x="4467451" y="2869505"/>
                  </a:lnTo>
                  <a:lnTo>
                    <a:pt x="0" y="2869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7B78B8A-7156-9C29-2E63-C5DC393E0DFC}"/>
                </a:ext>
              </a:extLst>
            </p:cNvPr>
            <p:cNvGrpSpPr/>
            <p:nvPr/>
          </p:nvGrpSpPr>
          <p:grpSpPr>
            <a:xfrm>
              <a:off x="9461852" y="4630707"/>
              <a:ext cx="543240" cy="200275"/>
              <a:chOff x="9515160" y="7572125"/>
              <a:chExt cx="543240" cy="200275"/>
            </a:xfrm>
          </p:grpSpPr>
          <p:grpSp>
            <p:nvGrpSpPr>
              <p:cNvPr id="3" name="Group 3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9515160" y="7572125"/>
                <a:ext cx="543240" cy="200275"/>
                <a:chOff x="0" y="0"/>
                <a:chExt cx="413382" cy="15240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413382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82" h="152400">
                      <a:moveTo>
                        <a:pt x="0" y="0"/>
                      </a:moveTo>
                      <a:lnTo>
                        <a:pt x="413382" y="0"/>
                      </a:lnTo>
                      <a:lnTo>
                        <a:pt x="413382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061A23">
                    <a:alpha val="73725"/>
                  </a:srgbClr>
                </a:solidFill>
              </p:spPr>
              <p:txBody>
                <a:bodyPr/>
                <a:lstStyle/>
                <a:p>
                  <a:endParaRPr lang="fr-CA"/>
                </a:p>
              </p:txBody>
            </p:sp>
          </p:grpSp>
          <p:sp>
            <p:nvSpPr>
              <p:cNvPr id="6" name="TextBox 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533260" y="7583805"/>
                <a:ext cx="521940" cy="18859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679"/>
                  </a:lnSpc>
                </a:pPr>
                <a:r>
                  <a:rPr lang="en-US" sz="1200" dirty="0">
                    <a:solidFill>
                      <a:srgbClr val="FFFFFF"/>
                    </a:solidFill>
                    <a:latin typeface="Alegreya"/>
                  </a:rPr>
                  <a:t>Image 7</a:t>
                </a:r>
                <a:r>
                  <a:rPr lang="en-US" sz="1200" dirty="0">
                    <a:solidFill>
                      <a:srgbClr val="EFEDED"/>
                    </a:solidFill>
                    <a:latin typeface="Alegreya"/>
                  </a:rPr>
                  <a:t> </a:t>
                </a:r>
              </a:p>
            </p:txBody>
          </p:sp>
        </p:grp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250400" y="242385"/>
            <a:ext cx="9211452" cy="36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600" dirty="0">
                <a:solidFill>
                  <a:srgbClr val="5B5462"/>
                </a:solidFill>
                <a:latin typeface="Alegreya Bold"/>
              </a:rPr>
              <a:t>LIENS INFORMATIFS SUR L'ARTISTE ET SUR L'ACTI﻿VITÉ (suite)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314373" y="152400"/>
            <a:ext cx="5149815" cy="1965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Site Internet sur les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coraux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 (suite)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9" tooltip="https://www.nationalgeographic.fr/perpetual-planet/les-coraux-ont-trouve-le-moyen-de-survivre-lacidification-des-ocea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www.nationalgeographic.fr/environnement/etat-durgence-pour-les-coraux"/>
              </a:rPr>
              <a:t>https://www.nationalgeographic.fr/environnement/etat-durgence-pour-les-coraux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s://www.nationalgeographic.fr/perpetual-planet/les-coraux-ont-trouve-le-moyen-de-survivre-lacidification-des-oceans"/>
              </a:rPr>
              <a:t>https://www.nationalgeographic.fr/perpetual-planet/les-coraux-ont-trouve-le-moyen-de-survivre-lacidification-des-ocean</a:t>
            </a:r>
            <a:r>
              <a:rPr lang="en-US" sz="1599" u="sng" dirty="0">
                <a:solidFill>
                  <a:srgbClr val="000000"/>
                </a:solidFill>
                <a:latin typeface="Alegreya"/>
              </a:rPr>
              <a:t>s</a:t>
            </a:r>
            <a:endParaRPr lang="en-US" sz="1599" u="sng" dirty="0">
              <a:solidFill>
                <a:srgbClr val="000000"/>
              </a:solidFill>
              <a:latin typeface="Alegreya"/>
              <a:hlinkClick r:id="rId9" tooltip="https://www.nationalgeographic.fr/perpetual-planet/les-coraux-ont-trouve-le-moyen-de-survivre-lacidification-des-oceans"/>
            </a:endParaRPr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0" y="3331875"/>
            <a:ext cx="10058400" cy="4440525"/>
          </a:xfrm>
          <a:prstGeom prst="rect">
            <a:avLst/>
          </a:prstGeom>
          <a:solidFill>
            <a:srgbClr val="E1DAE8"/>
          </a:solid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35767" y="5387205"/>
            <a:ext cx="9786865" cy="230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18"/>
              </a:lnSpc>
            </a:pP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Liste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 des images </a:t>
            </a: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utilisées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:</a:t>
            </a:r>
          </a:p>
          <a:p>
            <a:pPr>
              <a:lnSpc>
                <a:spcPts val="1818"/>
              </a:lnSpc>
            </a:pPr>
            <a:endParaRPr lang="en-US" sz="1299" dirty="0">
              <a:solidFill>
                <a:srgbClr val="000000"/>
              </a:solidFill>
              <a:latin typeface="Alegreya Bold"/>
            </a:endParaRP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1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MATTISON, Courtney. Que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deviendra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2018.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grès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émaillé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porcelaine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165 x 230 x 30 cm. 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2 :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 PELED, 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Zemer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Large Peony and Peeping Tom, 2016, porcelain shards, clay, metal, H183 x  W116 x L76 cm. (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détail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)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3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PELED,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Zemer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Under The Arch, 2016, porcelain shards, ceramic, 2016, H63 x L36 x D36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pouces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4: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MATTISON, Courtney. Coral Triangle II, 2015, glazed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stoneware,porcelain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48 x 43 x 23 cm. 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5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MATTISON, Courtney. Outer Seychelles II, 2015, glazed stoneware, 43 x 41 x 23 cm.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6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MATTISON, Courtney. Our changing seas IV, 2019. glazed stoneware, porcelain, 335 x 518 x 55 cm. 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7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MERCULIANO, Giacomo, Print of various sea anemones (Actiniaria), 1893</a:t>
            </a:r>
          </a:p>
          <a:p>
            <a:pPr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8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HAECKEL, Ernst.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Méduse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corail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téléchargement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numérique-30mm, 25mm (1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pouce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) &amp; 20mm.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649E49A-F030-5A95-713A-146D975CEEE4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474746" y="0"/>
            <a:ext cx="4595308" cy="3346667"/>
            <a:chOff x="5776299" y="2176366"/>
            <a:chExt cx="4291962" cy="3357106"/>
          </a:xfrm>
        </p:grpSpPr>
        <p:sp>
          <p:nvSpPr>
            <p:cNvPr id="4" name="Freeform 4"/>
            <p:cNvSpPr/>
            <p:nvPr>
              <p:custDataLst>
                <p:tags r:id="rId5"/>
              </p:custDataLst>
            </p:nvPr>
          </p:nvSpPr>
          <p:spPr>
            <a:xfrm>
              <a:off x="5776299" y="2176366"/>
              <a:ext cx="4282101" cy="3357106"/>
            </a:xfrm>
            <a:custGeom>
              <a:avLst/>
              <a:gdLst/>
              <a:ahLst/>
              <a:cxnLst/>
              <a:rect l="l" t="t" r="r" b="b"/>
              <a:pathLst>
                <a:path w="3367701" h="2605372">
                  <a:moveTo>
                    <a:pt x="0" y="0"/>
                  </a:moveTo>
                  <a:lnTo>
                    <a:pt x="3367701" y="0"/>
                  </a:lnTo>
                  <a:lnTo>
                    <a:pt x="3367701" y="2605373"/>
                  </a:lnTo>
                  <a:lnTo>
                    <a:pt x="0" y="2605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724"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EBAA424-5376-1091-AC14-236BD556B369}"/>
                </a:ext>
              </a:extLst>
            </p:cNvPr>
            <p:cNvGrpSpPr/>
            <p:nvPr/>
          </p:nvGrpSpPr>
          <p:grpSpPr>
            <a:xfrm>
              <a:off x="9525020" y="5318359"/>
              <a:ext cx="543241" cy="200275"/>
              <a:chOff x="6177260" y="5318359"/>
              <a:chExt cx="543241" cy="200275"/>
            </a:xfrm>
          </p:grpSpPr>
          <p:grpSp>
            <p:nvGrpSpPr>
              <p:cNvPr id="6" name="Group 6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6177260" y="5318359"/>
                <a:ext cx="543240" cy="200275"/>
                <a:chOff x="0" y="0"/>
                <a:chExt cx="413382" cy="1524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413382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82" h="152400">
                      <a:moveTo>
                        <a:pt x="0" y="0"/>
                      </a:moveTo>
                      <a:lnTo>
                        <a:pt x="413382" y="0"/>
                      </a:lnTo>
                      <a:lnTo>
                        <a:pt x="413382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061A23">
                    <a:alpha val="73725"/>
                  </a:srgbClr>
                </a:solidFill>
              </p:spPr>
              <p:txBody>
                <a:bodyPr/>
                <a:lstStyle/>
                <a:p>
                  <a:endParaRPr lang="fr-CA"/>
                </a:p>
              </p:txBody>
            </p:sp>
          </p:grpSp>
          <p:sp>
            <p:nvSpPr>
              <p:cNvPr id="8" name="TextBox 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188738" y="5330039"/>
                <a:ext cx="531763" cy="18859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679"/>
                  </a:lnSpc>
                </a:pPr>
                <a:r>
                  <a:rPr lang="en-US" sz="1200" dirty="0">
                    <a:solidFill>
                      <a:srgbClr val="FFFFFF"/>
                    </a:solidFill>
                    <a:latin typeface="Alegreya"/>
                  </a:rPr>
                  <a:t>Image 8</a:t>
                </a:r>
                <a:r>
                  <a:rPr lang="en-US" sz="1200" dirty="0">
                    <a:solidFill>
                      <a:srgbClr val="EFEDED"/>
                    </a:solidFill>
                    <a:latin typeface="Alegreya"/>
                  </a:rPr>
                  <a:t> </a:t>
                </a:r>
              </a:p>
            </p:txBody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705600" y="0"/>
            <a:ext cx="3366135" cy="7772400"/>
            <a:chOff x="0" y="0"/>
            <a:chExt cx="2034896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5C998E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-23615" y="0"/>
            <a:ext cx="3009900" cy="436499"/>
            <a:chOff x="0" y="0"/>
            <a:chExt cx="1244613" cy="15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4613" cy="152400"/>
            </a:xfrm>
            <a:custGeom>
              <a:avLst/>
              <a:gdLst/>
              <a:ahLst/>
              <a:cxnLst/>
              <a:rect l="l" t="t" r="r" b="b"/>
              <a:pathLst>
                <a:path w="1244613" h="152400">
                  <a:moveTo>
                    <a:pt x="0" y="0"/>
                  </a:moveTo>
                  <a:lnTo>
                    <a:pt x="1244613" y="0"/>
                  </a:lnTo>
                  <a:lnTo>
                    <a:pt x="124461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-23616" y="3058611"/>
            <a:ext cx="6729216" cy="4713790"/>
          </a:xfrm>
          <a:custGeom>
            <a:avLst/>
            <a:gdLst/>
            <a:ahLst/>
            <a:cxnLst/>
            <a:rect l="l" t="t" r="r" b="b"/>
            <a:pathLst>
              <a:path w="6729216" h="4967001">
                <a:moveTo>
                  <a:pt x="0" y="0"/>
                </a:moveTo>
                <a:lnTo>
                  <a:pt x="6729216" y="0"/>
                </a:lnTo>
                <a:lnTo>
                  <a:pt x="6729216" y="4967001"/>
                </a:lnTo>
                <a:lnTo>
                  <a:pt x="0" y="49670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706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705600" y="0"/>
            <a:ext cx="3366135" cy="3071189"/>
          </a:xfrm>
          <a:custGeom>
            <a:avLst/>
            <a:gdLst/>
            <a:ahLst/>
            <a:cxnLst/>
            <a:rect l="l" t="t" r="r" b="b"/>
            <a:pathLst>
              <a:path w="3366135" h="3071189">
                <a:moveTo>
                  <a:pt x="0" y="0"/>
                </a:moveTo>
                <a:lnTo>
                  <a:pt x="3366135" y="0"/>
                </a:lnTo>
                <a:lnTo>
                  <a:pt x="3366135" y="3071189"/>
                </a:lnTo>
                <a:lnTo>
                  <a:pt x="0" y="3071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8488" r="-8203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9463129" y="2884891"/>
            <a:ext cx="595271" cy="186298"/>
            <a:chOff x="0" y="0"/>
            <a:chExt cx="547829" cy="1714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7829" cy="171450"/>
            </a:xfrm>
            <a:custGeom>
              <a:avLst/>
              <a:gdLst/>
              <a:ahLst/>
              <a:cxnLst/>
              <a:rect l="l" t="t" r="r" b="b"/>
              <a:pathLst>
                <a:path w="547829" h="171450">
                  <a:moveTo>
                    <a:pt x="0" y="0"/>
                  </a:moveTo>
                  <a:lnTo>
                    <a:pt x="547829" y="0"/>
                  </a:lnTo>
                  <a:lnTo>
                    <a:pt x="547829" y="17145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rgbClr val="000000">
                <a:alpha val="38824"/>
              </a:srgbClr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6"/>
            </p:custDataLst>
          </p:nvPr>
        </p:nvSpPr>
        <p:spPr>
          <a:xfrm>
            <a:off x="-11808" y="1000365"/>
            <a:ext cx="6705600" cy="1972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7"/>
              </a:lnSpc>
            </a:pPr>
            <a:r>
              <a:rPr lang="en-US" sz="4179" spc="8" dirty="0" err="1">
                <a:solidFill>
                  <a:srgbClr val="000000"/>
                </a:solidFill>
                <a:latin typeface="Glacial Indifference"/>
              </a:rPr>
              <a:t>Recoudre</a:t>
            </a:r>
            <a:r>
              <a:rPr lang="en-US" sz="4179" spc="8" dirty="0">
                <a:solidFill>
                  <a:srgbClr val="000000"/>
                </a:solidFill>
                <a:latin typeface="Glacial Indifference"/>
              </a:rPr>
              <a:t> pour </a:t>
            </a:r>
            <a:r>
              <a:rPr lang="en-US" sz="4179" spc="8" dirty="0" err="1">
                <a:solidFill>
                  <a:srgbClr val="000000"/>
                </a:solidFill>
                <a:latin typeface="Glacial Indifference"/>
              </a:rPr>
              <a:t>panser</a:t>
            </a:r>
            <a:endParaRPr lang="en-US" sz="4179" spc="8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4913"/>
              </a:lnSpc>
            </a:pPr>
            <a:endParaRPr lang="en-US" sz="4179" spc="8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181"/>
              </a:lnSpc>
            </a:pPr>
            <a:r>
              <a:rPr lang="en-US" sz="2447" dirty="0">
                <a:solidFill>
                  <a:srgbClr val="000000"/>
                </a:solidFill>
                <a:latin typeface="Alegreya"/>
              </a:rPr>
              <a:t>ARTISTE</a:t>
            </a:r>
          </a:p>
          <a:p>
            <a:pPr algn="ctr">
              <a:lnSpc>
                <a:spcPts val="2985"/>
              </a:lnSpc>
            </a:pPr>
            <a:r>
              <a:rPr lang="en-US" sz="2447" dirty="0">
                <a:solidFill>
                  <a:srgbClr val="3F6B63"/>
                </a:solidFill>
                <a:latin typeface="Alegreya Bold"/>
              </a:rPr>
              <a:t>Ana Teresa Barboza</a:t>
            </a:r>
            <a:endParaRPr lang="en-US" sz="2447" dirty="0">
              <a:solidFill>
                <a:srgbClr val="000000"/>
              </a:solidFill>
              <a:latin typeface="Alegreya Bold"/>
            </a:endParaRPr>
          </a:p>
        </p:txBody>
      </p:sp>
      <p:sp>
        <p:nvSpPr>
          <p:cNvPr id="11" name="TextBox 11"/>
          <p:cNvSpPr txBox="1"/>
          <p:nvPr>
            <p:custDataLst>
              <p:tags r:id="rId7"/>
            </p:custDataLst>
          </p:nvPr>
        </p:nvSpPr>
        <p:spPr>
          <a:xfrm>
            <a:off x="6955277" y="2997482"/>
            <a:ext cx="3072643" cy="3932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8"/>
              </a:lnSpc>
            </a:pPr>
            <a:endParaRPr dirty="0"/>
          </a:p>
          <a:p>
            <a:pPr algn="ctr"/>
            <a:r>
              <a:rPr lang="en-US" sz="2048" dirty="0">
                <a:solidFill>
                  <a:srgbClr val="FFFFFF"/>
                </a:solidFill>
                <a:latin typeface="Alegreya Bold"/>
              </a:rPr>
              <a:t>QUESTION MOBILISATRICE :</a:t>
            </a:r>
          </a:p>
          <a:p>
            <a:pPr algn="ctr">
              <a:lnSpc>
                <a:spcPts val="3779"/>
              </a:lnSpc>
            </a:pPr>
            <a:endParaRPr lang="en-US" sz="2048" dirty="0">
              <a:solidFill>
                <a:srgbClr val="FFFFFF"/>
              </a:solidFill>
              <a:latin typeface="Alegreya Bold"/>
            </a:endParaRPr>
          </a:p>
          <a:p>
            <a:pPr algn="ctr">
              <a:lnSpc>
                <a:spcPts val="4199"/>
              </a:lnSpc>
            </a:pPr>
            <a:r>
              <a:rPr lang="en-US" sz="1999" dirty="0">
                <a:solidFill>
                  <a:srgbClr val="000000"/>
                </a:solidFill>
                <a:latin typeface="Alegreya Bold"/>
              </a:rPr>
              <a:t>Comment </a:t>
            </a:r>
            <a:r>
              <a:rPr lang="en-US" sz="1999" dirty="0" err="1">
                <a:solidFill>
                  <a:srgbClr val="000000"/>
                </a:solidFill>
                <a:latin typeface="Alegreya Bold"/>
              </a:rPr>
              <a:t>récupérer</a:t>
            </a:r>
            <a:r>
              <a:rPr lang="en-US" sz="1999" dirty="0">
                <a:solidFill>
                  <a:srgbClr val="000000"/>
                </a:solidFill>
                <a:latin typeface="Alegreya Bold"/>
              </a:rPr>
              <a:t> le textile pour en faire </a:t>
            </a:r>
            <a:r>
              <a:rPr lang="en-US" sz="1999" dirty="0" err="1">
                <a:solidFill>
                  <a:srgbClr val="000000"/>
                </a:solidFill>
                <a:latin typeface="Alegreya Bold"/>
              </a:rPr>
              <a:t>une</a:t>
            </a:r>
            <a:r>
              <a:rPr lang="en-US" sz="199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 Bold"/>
              </a:rPr>
              <a:t>œuvre</a:t>
            </a:r>
            <a:r>
              <a:rPr lang="en-US" sz="1999" dirty="0">
                <a:solidFill>
                  <a:srgbClr val="000000"/>
                </a:solidFill>
                <a:latin typeface="Alegreya Bold"/>
              </a:rPr>
              <a:t> d’art </a:t>
            </a:r>
            <a:r>
              <a:rPr lang="en-US" sz="1999" dirty="0" err="1">
                <a:solidFill>
                  <a:srgbClr val="000000"/>
                </a:solidFill>
                <a:latin typeface="Alegreya Bold"/>
              </a:rPr>
              <a:t>engagée</a:t>
            </a:r>
            <a:r>
              <a:rPr lang="en-US" sz="1999" dirty="0">
                <a:solidFill>
                  <a:srgbClr val="000000"/>
                </a:solidFill>
                <a:latin typeface="Alegreya Bold"/>
              </a:rPr>
              <a:t> pour </a:t>
            </a:r>
            <a:r>
              <a:rPr lang="en-US" sz="1999" dirty="0" err="1">
                <a:solidFill>
                  <a:srgbClr val="000000"/>
                </a:solidFill>
                <a:latin typeface="Alegreya Bold"/>
              </a:rPr>
              <a:t>l'environnement</a:t>
            </a:r>
            <a:r>
              <a:rPr lang="en-US" sz="1999" dirty="0">
                <a:solidFill>
                  <a:srgbClr val="000000"/>
                </a:solidFill>
                <a:latin typeface="Alegreya Bold"/>
              </a:rPr>
              <a:t> ? </a:t>
            </a:r>
          </a:p>
          <a:p>
            <a:pPr algn="ctr">
              <a:lnSpc>
                <a:spcPts val="2588"/>
              </a:lnSpc>
            </a:pPr>
            <a:endParaRPr lang="en-US" sz="1999" dirty="0">
              <a:solidFill>
                <a:srgbClr val="000000"/>
              </a:solidFill>
              <a:latin typeface="Alegreya Bold"/>
            </a:endParaRPr>
          </a:p>
        </p:txBody>
      </p:sp>
      <p:sp>
        <p:nvSpPr>
          <p:cNvPr id="12" name="TextBox 12"/>
          <p:cNvSpPr txBox="1"/>
          <p:nvPr>
            <p:custDataLst>
              <p:tags r:id="rId8"/>
            </p:custDataLst>
          </p:nvPr>
        </p:nvSpPr>
        <p:spPr>
          <a:xfrm>
            <a:off x="6195566" y="7583805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legreya"/>
              </a:rPr>
              <a:t>Image 1</a:t>
            </a:r>
            <a:r>
              <a:rPr lang="en-US" sz="120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13" name="TextBox 13"/>
          <p:cNvSpPr txBox="1"/>
          <p:nvPr>
            <p:custDataLst>
              <p:tags r:id="rId9"/>
            </p:custDataLst>
          </p:nvPr>
        </p:nvSpPr>
        <p:spPr>
          <a:xfrm>
            <a:off x="9528125" y="2878980"/>
            <a:ext cx="53027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2 </a:t>
            </a:r>
          </a:p>
        </p:txBody>
      </p:sp>
      <p:sp>
        <p:nvSpPr>
          <p:cNvPr id="14" name="TextBox 14"/>
          <p:cNvSpPr txBox="1"/>
          <p:nvPr>
            <p:custDataLst>
              <p:tags r:id="rId10"/>
            </p:custDataLst>
          </p:nvPr>
        </p:nvSpPr>
        <p:spPr>
          <a:xfrm>
            <a:off x="90684" y="0"/>
            <a:ext cx="2895601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">
              <a:lnSpc>
                <a:spcPts val="3480"/>
              </a:lnSpc>
            </a:pPr>
            <a:r>
              <a:rPr lang="en-US" sz="2486" spc="94" dirty="0">
                <a:solidFill>
                  <a:srgbClr val="FFFFFF"/>
                </a:solidFill>
                <a:latin typeface="Alegreya Bold"/>
              </a:rPr>
              <a:t>Broderie et dessin</a:t>
            </a:r>
          </a:p>
        </p:txBody>
      </p:sp>
      <p:sp>
        <p:nvSpPr>
          <p:cNvPr id="15" name="AutoShape 15"/>
          <p:cNvSpPr/>
          <p:nvPr>
            <p:custDataLst>
              <p:tags r:id="rId11"/>
            </p:custDataLst>
          </p:nvPr>
        </p:nvSpPr>
        <p:spPr>
          <a:xfrm>
            <a:off x="6811852" y="4217349"/>
            <a:ext cx="3166966" cy="18774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8FD8CB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5C998E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264490" y="541000"/>
            <a:ext cx="6212509" cy="678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67"/>
              </a:lnSpc>
            </a:pPr>
            <a:r>
              <a:rPr lang="en-US" sz="1487" dirty="0">
                <a:solidFill>
                  <a:srgbClr val="000000"/>
                </a:solidFill>
                <a:latin typeface="Alegreya"/>
              </a:rPr>
              <a:t>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fils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colorés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brideront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dessin,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d’évoquer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naturels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s’opposant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l’activité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humaine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représenter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résilience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la nature.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devront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étudier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une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activité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humaine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polluante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négligence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envers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l’environnement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(par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exemple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un feu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forêt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l’exploitation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minière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la pollution des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océans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par le plastique, etc.) par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d’un dessin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utilisant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teintes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de gris.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seront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appelés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recherches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plus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élaborées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sur le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en question et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représenter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précis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celui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-ci dans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dessin.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Enfin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broderies et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fils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colorés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interviendront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dessin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d’évoquer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naturels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s’opposant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l’activité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humaine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représenter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résilience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la nature. </a:t>
            </a:r>
          </a:p>
          <a:p>
            <a:pPr algn="just">
              <a:lnSpc>
                <a:spcPts val="2767"/>
              </a:lnSpc>
            </a:pP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L’art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traditionnel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du textile 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longtemps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été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essentiellement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féminin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Cependant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les artistes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d’aujourd’hui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récupéré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tradition et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travail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tout à fait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actuel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C’est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cas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d’Ana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Teresa Barboza qui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évoque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nature par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sa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pratique en art textile.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brodant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minutieusement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tente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se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rapprocher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rythme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et de la transformation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constante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faune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et de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flore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Évoquant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différents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phénomènes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naturels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figurent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fils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couleur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débordant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cadres.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Cela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permet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non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seulement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d’accentuer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les textures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l’ensemble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mais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aussi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proposer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occupation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originale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l’espace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par son aspect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tridimensionnel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</a:t>
            </a:r>
          </a:p>
        </p:txBody>
      </p: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9548366" y="7572125"/>
            <a:ext cx="543240" cy="200275"/>
            <a:chOff x="0" y="0"/>
            <a:chExt cx="413382" cy="152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3382" cy="152400"/>
            </a:xfrm>
            <a:custGeom>
              <a:avLst/>
              <a:gdLst/>
              <a:ahLst/>
              <a:cxnLst/>
              <a:rect l="l" t="t" r="r" b="b"/>
              <a:pathLst>
                <a:path w="413382" h="152400">
                  <a:moveTo>
                    <a:pt x="0" y="0"/>
                  </a:moveTo>
                  <a:lnTo>
                    <a:pt x="413382" y="0"/>
                  </a:lnTo>
                  <a:lnTo>
                    <a:pt x="41338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61A23">
                <a:alpha val="60784"/>
              </a:srgbClr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9" name="Freeform 9"/>
          <p:cNvSpPr/>
          <p:nvPr>
            <p:custDataLst>
              <p:tags r:id="rId5"/>
            </p:custDataLst>
          </p:nvPr>
        </p:nvSpPr>
        <p:spPr>
          <a:xfrm>
            <a:off x="6705600" y="2004722"/>
            <a:ext cx="3352800" cy="5767678"/>
          </a:xfrm>
          <a:custGeom>
            <a:avLst/>
            <a:gdLst/>
            <a:ahLst/>
            <a:cxnLst/>
            <a:rect l="l" t="t" r="r" b="b"/>
            <a:pathLst>
              <a:path w="3352800" h="5767678">
                <a:moveTo>
                  <a:pt x="0" y="0"/>
                </a:moveTo>
                <a:lnTo>
                  <a:pt x="3352800" y="0"/>
                </a:lnTo>
                <a:lnTo>
                  <a:pt x="3352800" y="5767678"/>
                </a:lnTo>
                <a:lnTo>
                  <a:pt x="0" y="57676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>
            <p:custDataLst>
              <p:tags r:id="rId6"/>
            </p:custDataLst>
          </p:nvPr>
        </p:nvSpPr>
        <p:spPr>
          <a:xfrm>
            <a:off x="228600" y="28506"/>
            <a:ext cx="521742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spc="98" dirty="0">
                <a:solidFill>
                  <a:srgbClr val="3F6B63"/>
                </a:solidFill>
                <a:latin typeface="Alegreya Bold"/>
              </a:rPr>
              <a:t>PROPOSITION DE CRÉATION</a:t>
            </a:r>
            <a:r>
              <a:rPr lang="en-US" sz="2600" spc="98" dirty="0">
                <a:solidFill>
                  <a:srgbClr val="3F6B63"/>
                </a:solidFill>
                <a:latin typeface="Alegreya"/>
              </a:rPr>
              <a:t>  </a:t>
            </a:r>
          </a:p>
        </p:txBody>
      </p:sp>
      <p:sp>
        <p:nvSpPr>
          <p:cNvPr id="11" name="TextBox 11"/>
          <p:cNvSpPr txBox="1"/>
          <p:nvPr>
            <p:custDataLst>
              <p:tags r:id="rId7"/>
            </p:custDataLst>
          </p:nvPr>
        </p:nvSpPr>
        <p:spPr>
          <a:xfrm>
            <a:off x="9548366" y="7562600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Alegreya"/>
              </a:rPr>
              <a:t>Image 3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5C998E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0" y="2904424"/>
            <a:ext cx="6705600" cy="4867976"/>
          </a:xfrm>
          <a:custGeom>
            <a:avLst/>
            <a:gdLst/>
            <a:ahLst/>
            <a:cxnLst/>
            <a:rect l="l" t="t" r="r" b="b"/>
            <a:pathLst>
              <a:path w="6705600" h="4867976">
                <a:moveTo>
                  <a:pt x="0" y="0"/>
                </a:moveTo>
                <a:lnTo>
                  <a:pt x="6705600" y="0"/>
                </a:lnTo>
                <a:lnTo>
                  <a:pt x="6705600" y="4867976"/>
                </a:lnTo>
                <a:lnTo>
                  <a:pt x="0" y="4867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51" r="-165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304432" y="381000"/>
            <a:ext cx="6096735" cy="176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7"/>
              </a:lnSpc>
            </a:pPr>
            <a:r>
              <a:rPr lang="en-US" sz="1487" dirty="0" err="1">
                <a:solidFill>
                  <a:srgbClr val="000000"/>
                </a:solidFill>
                <a:latin typeface="Alegreya"/>
              </a:rPr>
              <a:t>Ainsi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auront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l’occasion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d’explorer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les multiples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possibilités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la broderie et du fil.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auront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user de patience et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minutie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lors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étape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tout en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demeurant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sensibles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paysages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représenter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Pour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l’exposition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consultés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choisir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un lieu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représentatif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alentours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7232600" y="1582685"/>
            <a:ext cx="2474533" cy="460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7"/>
              </a:lnSpc>
            </a:pPr>
            <a:r>
              <a:rPr lang="en-US" sz="2000" dirty="0">
                <a:solidFill>
                  <a:srgbClr val="000000"/>
                </a:solidFill>
                <a:latin typeface="Alegreya Bold"/>
              </a:rPr>
              <a:t>MOTS ÉVOCATEURS</a:t>
            </a:r>
          </a:p>
          <a:p>
            <a:pPr>
              <a:lnSpc>
                <a:spcPts val="2137"/>
              </a:lnSpc>
            </a:pPr>
            <a:endParaRPr lang="en-US" sz="2000" dirty="0">
              <a:solidFill>
                <a:srgbClr val="000000"/>
              </a:solidFill>
              <a:latin typeface="Alegreya Bold"/>
            </a:endParaRPr>
          </a:p>
          <a:p>
            <a:pPr algn="ctr">
              <a:lnSpc>
                <a:spcPts val="3117"/>
              </a:lnSpc>
            </a:pPr>
            <a:r>
              <a:rPr lang="en-US" sz="20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legreya Bold"/>
              </a:rPr>
              <a:t>paysages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</a:p>
          <a:p>
            <a:pPr algn="ctr">
              <a:lnSpc>
                <a:spcPts val="3117"/>
              </a:lnSpc>
            </a:pPr>
            <a:r>
              <a:rPr lang="en-US" sz="2000" dirty="0">
                <a:solidFill>
                  <a:srgbClr val="AF31A2"/>
                </a:solidFill>
                <a:latin typeface="Alegreya Bold"/>
              </a:rPr>
              <a:t>catastrophes </a:t>
            </a:r>
            <a:r>
              <a:rPr lang="en-US" sz="2000" dirty="0" err="1">
                <a:solidFill>
                  <a:srgbClr val="AF31A2"/>
                </a:solidFill>
                <a:latin typeface="Alegreya Bold"/>
              </a:rPr>
              <a:t>climatiques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broderie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dessin ∙ </a:t>
            </a:r>
            <a:r>
              <a:rPr lang="en-US" sz="2000" dirty="0">
                <a:solidFill>
                  <a:srgbClr val="FDE298"/>
                </a:solidFill>
                <a:latin typeface="Alegreya Bold"/>
              </a:rPr>
              <a:t>art textile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motifs · </a:t>
            </a:r>
            <a:r>
              <a:rPr lang="en-US" sz="2000" dirty="0" err="1">
                <a:solidFill>
                  <a:srgbClr val="000000"/>
                </a:solidFill>
                <a:latin typeface="Alegreya Bold"/>
              </a:rPr>
              <a:t>teintes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legreya Bold"/>
              </a:rPr>
              <a:t>variées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histoire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de la broderie · fil · texture · </a:t>
            </a:r>
            <a:r>
              <a:rPr lang="en-US" sz="2000" dirty="0" err="1">
                <a:solidFill>
                  <a:srgbClr val="CFD5DB"/>
                </a:solidFill>
                <a:latin typeface="Alegreya Bold"/>
              </a:rPr>
              <a:t>détails</a:t>
            </a:r>
            <a:r>
              <a:rPr lang="en-US" sz="2000" dirty="0">
                <a:solidFill>
                  <a:srgbClr val="CFD5DB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espace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 Bold"/>
              </a:rPr>
              <a:t>minutie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>
                <a:solidFill>
                  <a:srgbClr val="E1AC8D"/>
                </a:solidFill>
                <a:latin typeface="Alegreya Bold"/>
              </a:rPr>
              <a:t>patience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couleurs · nature · </a:t>
            </a:r>
            <a:r>
              <a:rPr lang="en-US" sz="2000" dirty="0">
                <a:solidFill>
                  <a:srgbClr val="FF7D2D"/>
                </a:solidFill>
                <a:latin typeface="Alegreya Bold"/>
              </a:rPr>
              <a:t>sensible</a:t>
            </a: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6178600" y="7583805"/>
            <a:ext cx="527000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legreya"/>
              </a:rPr>
              <a:t>Image 4</a:t>
            </a:r>
            <a:r>
              <a:rPr lang="en-US" sz="120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1" y="0"/>
            <a:ext cx="10072409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8FD8C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-1" y="37652"/>
            <a:ext cx="5933089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3F6B63"/>
                </a:solidFill>
                <a:latin typeface="Alegreya"/>
              </a:rPr>
              <a:t> </a:t>
            </a:r>
            <a:r>
              <a:rPr lang="en-US" sz="2600" spc="98" dirty="0">
                <a:solidFill>
                  <a:srgbClr val="3F6B63"/>
                </a:solidFill>
                <a:latin typeface="Alegreya Bold"/>
              </a:rPr>
              <a:t>DESCRIPTION DE L'ACTIVITÉ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73333" y="610154"/>
            <a:ext cx="6670303" cy="4772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4"/>
              </a:lnSpc>
            </a:pPr>
            <a:r>
              <a:rPr lang="en-US" sz="1670" dirty="0">
                <a:solidFill>
                  <a:srgbClr val="000000"/>
                </a:solidFill>
                <a:latin typeface="Alegreya Bold"/>
              </a:rPr>
              <a:t>DURÉE :</a:t>
            </a:r>
            <a:r>
              <a:rPr lang="en-US" sz="1670" dirty="0">
                <a:solidFill>
                  <a:srgbClr val="000000"/>
                </a:solidFill>
                <a:latin typeface="Alegreya"/>
              </a:rPr>
              <a:t> 6 à 7 </a:t>
            </a:r>
            <a:r>
              <a:rPr lang="en-US" sz="1670" dirty="0" err="1">
                <a:solidFill>
                  <a:srgbClr val="000000"/>
                </a:solidFill>
                <a:latin typeface="Alegreya"/>
              </a:rPr>
              <a:t>périodes</a:t>
            </a:r>
            <a:endParaRPr lang="en-US" sz="167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67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APPRENTISSAGES :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Domaine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général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formation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Environnement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disciplinaires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images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personnelles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apprécier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œuvres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transversales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Mettre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pensée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créatrice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exercer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jugement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critique et se donner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méthodes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travail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efficaces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AUTRE(S) DISCIPLINE(S) INTERPELLÉE(S)       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Histoire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du textile</a:t>
            </a: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CYCLE ET ANNÉE SCOLAIRE                                          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1er et 2e cycle du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secondaire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VOCABULAIRE ET LANGAGE PLASTIQUE :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Appliquer un pigment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coloré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tache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ligne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dessinée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abstraite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tangible,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encre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couleur, textures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réelles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représentées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motifs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variés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volume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réel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suggéré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valeur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dans les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teintes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teintes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gris, superposition,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mouvement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. 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230083" y="5634990"/>
            <a:ext cx="3253247" cy="199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TECHNIQUES 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Broderie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Dessin</a:t>
            </a: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45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3351349" y="5759179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>
            <p:custDataLst>
              <p:tags r:id="rId6"/>
            </p:custDataLst>
          </p:nvPr>
        </p:nvSpPr>
        <p:spPr>
          <a:xfrm>
            <a:off x="7015461" y="505322"/>
            <a:ext cx="3056947" cy="4235988"/>
          </a:xfrm>
          <a:custGeom>
            <a:avLst/>
            <a:gdLst/>
            <a:ahLst/>
            <a:cxnLst/>
            <a:rect l="l" t="t" r="r" b="b"/>
            <a:pathLst>
              <a:path w="3056947" h="4235988">
                <a:moveTo>
                  <a:pt x="0" y="0"/>
                </a:moveTo>
                <a:lnTo>
                  <a:pt x="3056948" y="0"/>
                </a:lnTo>
                <a:lnTo>
                  <a:pt x="3056948" y="4235988"/>
                </a:lnTo>
                <a:lnTo>
                  <a:pt x="0" y="42359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626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3508484" y="5634990"/>
            <a:ext cx="3205237" cy="168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MATÉRIAUX </a:t>
            </a: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Tissu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Papier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rigide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flexible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Crayon graphite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Aiguille et fil de broderie</a:t>
            </a: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9535269" y="4552715"/>
            <a:ext cx="523131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199">
                <a:solidFill>
                  <a:srgbClr val="000000"/>
                </a:solidFill>
                <a:latin typeface="Alegreya"/>
              </a:rPr>
              <a:t>Image 5</a:t>
            </a:r>
            <a:r>
              <a:rPr lang="en-US" sz="1199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A062873B-3FFD-2063-A493-8770E7C39EE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0" y="5470357"/>
            <a:ext cx="6876000" cy="96621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CF85C2BB-7F2C-1B96-CC4B-20E8556FF14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962400" y="3200400"/>
            <a:ext cx="0" cy="72000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3352800" cy="7772400"/>
            <a:chOff x="0" y="0"/>
            <a:chExt cx="1913890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8FD8CB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DAC004B4-56AA-B4F3-BADC-A9FD4FA328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6705600" cy="2286000"/>
            <a:chOff x="0" y="0"/>
            <a:chExt cx="3827780" cy="1250348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075F7B3-B361-A98D-7452-68D5A4DE4B8F}"/>
                </a:ext>
              </a:extLst>
            </p:cNvPr>
            <p:cNvSpPr/>
            <p:nvPr/>
          </p:nvSpPr>
          <p:spPr>
            <a:xfrm>
              <a:off x="0" y="0"/>
              <a:ext cx="3827780" cy="1250348"/>
            </a:xfrm>
            <a:custGeom>
              <a:avLst/>
              <a:gdLst/>
              <a:ahLst/>
              <a:cxnLst/>
              <a:rect l="l" t="t" r="r" b="b"/>
              <a:pathLst>
                <a:path w="3827780" h="1250348">
                  <a:moveTo>
                    <a:pt x="0" y="0"/>
                  </a:moveTo>
                  <a:lnTo>
                    <a:pt x="3827780" y="0"/>
                  </a:lnTo>
                  <a:lnTo>
                    <a:pt x="3827780" y="1250348"/>
                  </a:lnTo>
                  <a:lnTo>
                    <a:pt x="0" y="12503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>
            <a:off x="6705600" y="0"/>
            <a:ext cx="3352800" cy="7772400"/>
            <a:chOff x="0" y="0"/>
            <a:chExt cx="1973578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73578" cy="4436745"/>
            </a:xfrm>
            <a:custGeom>
              <a:avLst/>
              <a:gdLst/>
              <a:ahLst/>
              <a:cxnLst/>
              <a:rect l="l" t="t" r="r" b="b"/>
              <a:pathLst>
                <a:path w="1973578" h="4436745">
                  <a:moveTo>
                    <a:pt x="0" y="0"/>
                  </a:moveTo>
                  <a:lnTo>
                    <a:pt x="1973578" y="0"/>
                  </a:lnTo>
                  <a:lnTo>
                    <a:pt x="1973578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8FD8C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4"/>
            </p:custDataLst>
          </p:nvPr>
        </p:nvSpPr>
        <p:spPr>
          <a:xfrm>
            <a:off x="6705600" y="-13981"/>
            <a:ext cx="3352800" cy="3461323"/>
          </a:xfrm>
          <a:custGeom>
            <a:avLst/>
            <a:gdLst/>
            <a:ahLst/>
            <a:cxnLst/>
            <a:rect l="l" t="t" r="r" b="b"/>
            <a:pathLst>
              <a:path w="3352800" h="3837093">
                <a:moveTo>
                  <a:pt x="0" y="0"/>
                </a:moveTo>
                <a:lnTo>
                  <a:pt x="3352800" y="0"/>
                </a:lnTo>
                <a:lnTo>
                  <a:pt x="3352800" y="3837093"/>
                </a:lnTo>
                <a:lnTo>
                  <a:pt x="0" y="38370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85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6858000" y="3657600"/>
            <a:ext cx="3014707" cy="4051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4"/>
              </a:lnSpc>
            </a:pPr>
            <a:r>
              <a:rPr lang="en-US" sz="1700" dirty="0">
                <a:solidFill>
                  <a:srgbClr val="3F6B63"/>
                </a:solidFill>
                <a:latin typeface="Alegreya Bold"/>
              </a:rPr>
              <a:t>INTENTION PÉDAGOGIQUE </a:t>
            </a:r>
          </a:p>
          <a:p>
            <a:pPr>
              <a:lnSpc>
                <a:spcPts val="986"/>
              </a:lnSpc>
            </a:pPr>
            <a:r>
              <a:rPr lang="en-US" sz="1700" dirty="0">
                <a:solidFill>
                  <a:srgbClr val="000000"/>
                </a:solidFill>
                <a:latin typeface="Alegreya Bold"/>
              </a:rPr>
              <a:t>  </a:t>
            </a:r>
          </a:p>
          <a:p>
            <a:pPr algn="ctr">
              <a:lnSpc>
                <a:spcPts val="2240"/>
              </a:lnSpc>
            </a:pPr>
            <a:r>
              <a:rPr lang="en-US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l’aspect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polluant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l'industrie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textile</a:t>
            </a:r>
          </a:p>
          <a:p>
            <a:pPr algn="ctr">
              <a:lnSpc>
                <a:spcPts val="2240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·</a:t>
            </a:r>
          </a:p>
          <a:p>
            <a:pPr algn="ctr">
              <a:lnSpc>
                <a:spcPts val="2240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Faire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découvrir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l’évolution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temporelle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la broderie et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l’art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textile</a:t>
            </a:r>
          </a:p>
          <a:p>
            <a:pPr algn="ctr">
              <a:lnSpc>
                <a:spcPts val="2240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·</a:t>
            </a:r>
          </a:p>
          <a:p>
            <a:pPr algn="ctr">
              <a:lnSpc>
                <a:spcPts val="2240"/>
              </a:lnSpc>
            </a:pPr>
            <a:r>
              <a:rPr lang="en-US" dirty="0" err="1">
                <a:solidFill>
                  <a:srgbClr val="000000"/>
                </a:solidFill>
                <a:latin typeface="Alegreya"/>
              </a:rPr>
              <a:t>Initier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aux techniques de broderie</a:t>
            </a:r>
          </a:p>
          <a:p>
            <a:pPr algn="ctr">
              <a:lnSpc>
                <a:spcPts val="2240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·</a:t>
            </a:r>
          </a:p>
          <a:p>
            <a:pPr algn="ctr">
              <a:lnSpc>
                <a:spcPts val="2240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Introduire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aux 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textiles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d’Ana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Teresa Barboza</a:t>
            </a: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9548366" y="3258747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legreya"/>
              </a:rPr>
              <a:t>Image 6</a:t>
            </a:r>
            <a:r>
              <a:rPr lang="en-US" sz="120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185693" y="646937"/>
            <a:ext cx="6104009" cy="6579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6"/>
              </a:lnSpc>
            </a:pPr>
            <a:r>
              <a:rPr lang="en-US" sz="1700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just">
              <a:lnSpc>
                <a:spcPts val="2231"/>
              </a:lnSpc>
            </a:pPr>
            <a:r>
              <a:rPr lang="en-US" dirty="0">
                <a:solidFill>
                  <a:srgbClr val="000000"/>
                </a:solidFill>
                <a:latin typeface="Alegreya Bold"/>
              </a:rPr>
              <a:t>Attention</a:t>
            </a:r>
          </a:p>
          <a:p>
            <a:pPr algn="just">
              <a:lnSpc>
                <a:spcPts val="2231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À travers la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des oeuvres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d'Ana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Teresa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Barboz﻿a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susciter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curiosité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pour la technique de la broderie et les inciter à porter attention aux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détails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la nature (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faune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flore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univers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marins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).</a:t>
            </a:r>
          </a:p>
          <a:p>
            <a:pPr algn="just">
              <a:lnSpc>
                <a:spcPts val="2231"/>
              </a:lnSpc>
            </a:pPr>
            <a:endParaRPr lang="en-US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31"/>
              </a:lnSpc>
            </a:pPr>
            <a:r>
              <a:rPr lang="en-US" dirty="0" err="1">
                <a:solidFill>
                  <a:srgbClr val="000000"/>
                </a:solidFill>
                <a:latin typeface="Alegreya Bold"/>
              </a:rPr>
              <a:t>Sensibilisation</a:t>
            </a:r>
            <a:endParaRPr lang="en-US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31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À travers des sources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documentaires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sur le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conscientiser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effets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polluants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l'industrie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textile et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surconsommation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231"/>
              </a:lnSpc>
            </a:pPr>
            <a:endParaRPr lang="en-US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31"/>
              </a:lnSpc>
            </a:pPr>
            <a:r>
              <a:rPr lang="en-US" dirty="0" err="1">
                <a:solidFill>
                  <a:srgbClr val="000000"/>
                </a:solidFill>
                <a:latin typeface="Alegreya Bold"/>
              </a:rPr>
              <a:t>Création</a:t>
            </a:r>
            <a:endParaRPr lang="en-US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31"/>
              </a:lnSpc>
            </a:pPr>
            <a:r>
              <a:rPr lang="en-US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produire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un dessin qui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représente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catastrophe naturelle.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un travail à la broderie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inspiré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dessin en 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différentes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couleurs, motifs et textures.</a:t>
            </a:r>
          </a:p>
          <a:p>
            <a:pPr algn="just">
              <a:lnSpc>
                <a:spcPts val="2231"/>
              </a:lnSpc>
            </a:pPr>
            <a:endParaRPr lang="en-US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31"/>
              </a:lnSpc>
            </a:pPr>
            <a:r>
              <a:rPr lang="en-US" dirty="0" err="1">
                <a:solidFill>
                  <a:srgbClr val="000000"/>
                </a:solidFill>
                <a:latin typeface="Alegreya Bold"/>
              </a:rPr>
              <a:t>Appréciation</a:t>
            </a:r>
            <a:endParaRPr lang="en-US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31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Des oeuvres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l'artiste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Ana Teresa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Barboz﻿a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présentées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dans le but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la technique de la broderie 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possibilités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d'exprimer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différents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la nature. *Se reporter au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modèle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formel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dans le tableau des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synthèses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annexe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. </a:t>
            </a:r>
            <a:endParaRPr lang="en-US" sz="1594" dirty="0">
              <a:solidFill>
                <a:srgbClr val="000000"/>
              </a:solidFill>
              <a:latin typeface="Alegreya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5965B395-36CC-CE8E-874E-BFA56B4EB9F5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0" y="0"/>
            <a:ext cx="6705600" cy="504000"/>
            <a:chOff x="0" y="0"/>
            <a:chExt cx="3925001" cy="39196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66EB602-9236-451B-C320-164937603C4C}"/>
                </a:ext>
              </a:extLst>
            </p:cNvPr>
            <p:cNvSpPr/>
            <p:nvPr/>
          </p:nvSpPr>
          <p:spPr>
            <a:xfrm>
              <a:off x="0" y="0"/>
              <a:ext cx="3925001" cy="391968"/>
            </a:xfrm>
            <a:custGeom>
              <a:avLst/>
              <a:gdLst/>
              <a:ahLst/>
              <a:cxnLst/>
              <a:rect l="l" t="t" r="r" b="b"/>
              <a:pathLst>
                <a:path w="3925001" h="391968">
                  <a:moveTo>
                    <a:pt x="0" y="0"/>
                  </a:moveTo>
                  <a:lnTo>
                    <a:pt x="3925001" y="0"/>
                  </a:lnTo>
                  <a:lnTo>
                    <a:pt x="3925001" y="391968"/>
                  </a:lnTo>
                  <a:lnTo>
                    <a:pt x="0" y="391968"/>
                  </a:lnTo>
                  <a:close/>
                </a:path>
              </a:pathLst>
            </a:custGeom>
            <a:solidFill>
              <a:srgbClr val="8FD8CB"/>
            </a:solidFill>
          </p:spPr>
          <p:txBody>
            <a:bodyPr anchor="ctr"/>
            <a:lstStyle/>
            <a:p>
              <a:pPr marL="85725"/>
              <a:r>
                <a:rPr lang="en-US" sz="2600" dirty="0">
                  <a:solidFill>
                    <a:srgbClr val="3F6B63"/>
                  </a:solidFill>
                  <a:latin typeface="Alegreya Bold"/>
                </a:rPr>
                <a:t>Progression de </a:t>
              </a:r>
              <a:r>
                <a:rPr lang="en-US" sz="2600" dirty="0" err="1">
                  <a:solidFill>
                    <a:srgbClr val="3F6B63"/>
                  </a:solidFill>
                  <a:latin typeface="Alegreya Bold"/>
                </a:rPr>
                <a:t>l'intention</a:t>
              </a:r>
              <a:r>
                <a:rPr lang="en-US" sz="2600" dirty="0">
                  <a:solidFill>
                    <a:srgbClr val="3F6B63"/>
                  </a:solidFill>
                  <a:latin typeface="Alegreya Bold"/>
                </a:rPr>
                <a:t> </a:t>
              </a:r>
              <a:r>
                <a:rPr lang="en-US" sz="2600" dirty="0" err="1">
                  <a:solidFill>
                    <a:srgbClr val="3F6B63"/>
                  </a:solidFill>
                  <a:latin typeface="Alegreya Bold"/>
                </a:rPr>
                <a:t>pédagogique</a:t>
              </a:r>
              <a:endParaRPr lang="fr-CA" sz="2600" dirty="0">
                <a:solidFill>
                  <a:srgbClr val="3F6B63"/>
                </a:solidFill>
              </a:endParaRPr>
            </a:p>
          </p:txBody>
        </p:sp>
      </p:grpSp>
      <p:sp>
        <p:nvSpPr>
          <p:cNvPr id="10" name="AutoShape 10"/>
          <p:cNvSpPr/>
          <p:nvPr>
            <p:custDataLst>
              <p:tags r:id="rId9"/>
            </p:custDataLst>
          </p:nvPr>
        </p:nvSpPr>
        <p:spPr>
          <a:xfrm>
            <a:off x="185693" y="504000"/>
            <a:ext cx="5472000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1" y="0"/>
            <a:ext cx="10058401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8FD8CB"/>
            </a:solidFill>
          </p:spPr>
          <p:txBody>
            <a:bodyPr anchor="ctr"/>
            <a:lstStyle/>
            <a:p>
              <a:pPr marL="85725"/>
              <a:r>
                <a:rPr lang="fr-CA" sz="2600" dirty="0">
                  <a:solidFill>
                    <a:srgbClr val="3F6B63"/>
                  </a:solidFill>
                  <a:latin typeface="Alegreya Bold" panose="020B0604020202020204" charset="0"/>
                </a:rPr>
                <a:t>Phases du processus de création</a:t>
              </a:r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220447" y="685800"/>
            <a:ext cx="9617503" cy="64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4"/>
              </a:lnSpc>
            </a:pPr>
            <a:r>
              <a:rPr lang="en-US" dirty="0">
                <a:solidFill>
                  <a:srgbClr val="000000"/>
                </a:solidFill>
                <a:latin typeface="Alegreya Bold"/>
              </a:rPr>
              <a:t>Inspiration</a:t>
            </a:r>
            <a:r>
              <a:rPr lang="en-US" dirty="0">
                <a:solidFill>
                  <a:srgbClr val="FF7D2D"/>
                </a:solidFill>
                <a:latin typeface="Alegreya Bold"/>
              </a:rPr>
              <a:t> </a:t>
            </a:r>
          </a:p>
          <a:p>
            <a:pPr algn="just">
              <a:lnSpc>
                <a:spcPts val="2170"/>
              </a:lnSpc>
            </a:pPr>
            <a:r>
              <a:rPr lang="en-US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l’histoire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du textile - broderie,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tissage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et couture ∙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référence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Ana Teresa Barboza ∙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des causes 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conséquences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surconsommation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du textile. </a:t>
            </a:r>
          </a:p>
          <a:p>
            <a:pPr algn="just">
              <a:lnSpc>
                <a:spcPts val="2170"/>
              </a:lnSpc>
            </a:pPr>
            <a:r>
              <a:rPr lang="en-US" dirty="0">
                <a:solidFill>
                  <a:srgbClr val="000000"/>
                </a:solidFill>
                <a:latin typeface="Alegreya"/>
              </a:rPr>
              <a:t>*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Voir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ressources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dans la Fiche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d’enrichissement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phase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d’inspiration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170"/>
              </a:lnSpc>
            </a:pPr>
            <a:endParaRPr lang="en-US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endParaRPr lang="en-US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604"/>
              </a:lnSpc>
            </a:pPr>
            <a:endParaRPr lang="en-US" sz="24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604"/>
              </a:lnSpc>
            </a:pPr>
            <a:r>
              <a:rPr lang="en-US" dirty="0" err="1">
                <a:solidFill>
                  <a:srgbClr val="000000"/>
                </a:solidFill>
                <a:latin typeface="Alegreya Bold"/>
              </a:rPr>
              <a:t>Élaboration</a:t>
            </a:r>
            <a:endParaRPr lang="en-US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170"/>
              </a:lnSpc>
            </a:pPr>
            <a:r>
              <a:rPr lang="en-US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recherche sur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catastrophe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écologique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choisie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par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∙ 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d’un croquis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détaillé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(couleur, motif, taille, fil, etc.) qui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dépeint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catastrophe ∙ Production d’un dessin au propre ∙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Démonstration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exercices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base sur les techniques de broderie ∙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Intégration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du dessin sur un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tissu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récupéré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Intégration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du fil par la broderie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en suspension au sein de la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Ajout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détails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perfectionner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enrichir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le travail par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l’utilisation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motifs, de textures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diversifiées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d’ajout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d’ombrages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contrastes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etc.</a:t>
            </a:r>
          </a:p>
          <a:p>
            <a:pPr algn="just">
              <a:lnSpc>
                <a:spcPts val="2170"/>
              </a:lnSpc>
            </a:pPr>
            <a:endParaRPr lang="en-US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endParaRPr lang="en-US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604"/>
              </a:lnSpc>
            </a:pPr>
            <a:endParaRPr lang="en-US" sz="24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604"/>
              </a:lnSpc>
            </a:pPr>
            <a:r>
              <a:rPr lang="en-US" dirty="0" err="1">
                <a:solidFill>
                  <a:srgbClr val="000000"/>
                </a:solidFill>
                <a:latin typeface="Alegreya Bold"/>
              </a:rPr>
              <a:t>Distanciation</a:t>
            </a:r>
            <a:endParaRPr lang="en-US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170"/>
              </a:lnSpc>
            </a:pPr>
            <a:r>
              <a:rPr lang="en-US" dirty="0">
                <a:solidFill>
                  <a:srgbClr val="000000"/>
                </a:solidFill>
                <a:latin typeface="Alegreya" panose="020B0604020202020204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hoix d’un lieu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d’exposition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par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∙ Installation des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créations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dans un lieu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choisi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propice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mettant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valeur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réalisations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∙ Partage sur le processus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accomplissements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fiertés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, etc. (les parents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pourraient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invités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lors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cet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échange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qui se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déroulera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à la fin de la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journée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legreya"/>
              </a:rPr>
              <a:t>classe</a:t>
            </a:r>
            <a:r>
              <a:rPr lang="en-US" dirty="0">
                <a:solidFill>
                  <a:srgbClr val="000000"/>
                </a:solidFill>
                <a:latin typeface="Alegreya"/>
              </a:rPr>
              <a:t>).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9BD4A87-2C60-5832-F6E0-65172687C85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2" y="2035923"/>
            <a:ext cx="10058400" cy="538249"/>
            <a:chOff x="0" y="2820426"/>
            <a:chExt cx="10058400" cy="538249"/>
          </a:xfrm>
          <a:solidFill>
            <a:srgbClr val="F8E0DA"/>
          </a:solidFill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282F8E86-4756-E671-A148-EC0BBDA73887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0" y="2820426"/>
              <a:ext cx="10058400" cy="538249"/>
              <a:chOff x="0" y="0"/>
              <a:chExt cx="6168239" cy="313676"/>
            </a:xfrm>
            <a:grpFill/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88E350D5-98A3-9786-980A-4F1FBC26C7FF}"/>
                  </a:ext>
                </a:extLst>
              </p:cNvPr>
              <p:cNvSpPr/>
              <p:nvPr/>
            </p:nvSpPr>
            <p:spPr>
              <a:xfrm>
                <a:off x="0" y="0"/>
                <a:ext cx="6168239" cy="313676"/>
              </a:xfrm>
              <a:custGeom>
                <a:avLst/>
                <a:gdLst/>
                <a:ahLst/>
                <a:cxnLst/>
                <a:rect l="l" t="t" r="r" b="b"/>
                <a:pathLst>
                  <a:path w="6168239" h="313676">
                    <a:moveTo>
                      <a:pt x="0" y="0"/>
                    </a:moveTo>
                    <a:lnTo>
                      <a:pt x="6168239" y="0"/>
                    </a:lnTo>
                    <a:lnTo>
                      <a:pt x="6168239" y="313676"/>
                    </a:lnTo>
                    <a:lnTo>
                      <a:pt x="0" y="313676"/>
                    </a:lnTo>
                    <a:close/>
                  </a:path>
                </a:pathLst>
              </a:custGeom>
              <a:solidFill>
                <a:srgbClr val="8FD8CB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7" name="AutoShape 12">
              <a:extLst>
                <a:ext uri="{FF2B5EF4-FFF2-40B4-BE49-F238E27FC236}">
                  <a16:creationId xmlns:a16="http://schemas.microsoft.com/office/drawing/2014/main" id="{AF85AE71-353D-3F8C-F561-36D8031C9CA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3445" y="3100842"/>
              <a:ext cx="8430076" cy="23812"/>
            </a:xfrm>
            <a:prstGeom prst="line">
              <a:avLst/>
            </a:prstGeom>
            <a:grpFill/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06A8A15B-26EA-A3B9-9C65-E0BC4BC590C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-2" y="4929104"/>
            <a:ext cx="10058400" cy="538249"/>
            <a:chOff x="0" y="2820426"/>
            <a:chExt cx="10058400" cy="538249"/>
          </a:xfrm>
          <a:solidFill>
            <a:srgbClr val="F8E0DA"/>
          </a:solidFill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9F5025C6-E404-FC98-A3CD-DF10B17A7C86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0" y="2820426"/>
              <a:ext cx="10058400" cy="538249"/>
              <a:chOff x="0" y="0"/>
              <a:chExt cx="6168239" cy="313676"/>
            </a:xfrm>
            <a:grpFill/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FCD82752-F28A-7296-857F-A2E0556A6689}"/>
                  </a:ext>
                </a:extLst>
              </p:cNvPr>
              <p:cNvSpPr/>
              <p:nvPr/>
            </p:nvSpPr>
            <p:spPr>
              <a:xfrm>
                <a:off x="0" y="0"/>
                <a:ext cx="6168239" cy="313676"/>
              </a:xfrm>
              <a:custGeom>
                <a:avLst/>
                <a:gdLst/>
                <a:ahLst/>
                <a:cxnLst/>
                <a:rect l="l" t="t" r="r" b="b"/>
                <a:pathLst>
                  <a:path w="6168239" h="313676">
                    <a:moveTo>
                      <a:pt x="0" y="0"/>
                    </a:moveTo>
                    <a:lnTo>
                      <a:pt x="6168239" y="0"/>
                    </a:lnTo>
                    <a:lnTo>
                      <a:pt x="6168239" y="313676"/>
                    </a:lnTo>
                    <a:lnTo>
                      <a:pt x="0" y="313676"/>
                    </a:lnTo>
                    <a:close/>
                  </a:path>
                </a:pathLst>
              </a:custGeom>
              <a:solidFill>
                <a:srgbClr val="8FD8CB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ED552615-4058-1636-C575-49225C27145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3445" y="3100842"/>
              <a:ext cx="8430076" cy="23812"/>
            </a:xfrm>
            <a:prstGeom prst="line">
              <a:avLst/>
            </a:prstGeom>
            <a:grpFill/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>
            <p:custDataLst>
              <p:tags r:id="rId1"/>
            </p:custDataLst>
          </p:nvPr>
        </p:nvGrpSpPr>
        <p:grpSpPr>
          <a:xfrm>
            <a:off x="6705600" y="0"/>
            <a:ext cx="3377598" cy="7772400"/>
            <a:chOff x="0" y="0"/>
            <a:chExt cx="2034896" cy="4436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4BA90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-16472" y="611188"/>
            <a:ext cx="6705600" cy="2357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1"/>
              </a:lnSpc>
            </a:pPr>
            <a:r>
              <a:rPr lang="en-US" sz="4179" spc="-8" dirty="0" err="1">
                <a:solidFill>
                  <a:srgbClr val="000000"/>
                </a:solidFill>
                <a:latin typeface="Glacial Indifference"/>
              </a:rPr>
              <a:t>Secondes</a:t>
            </a:r>
            <a:r>
              <a:rPr lang="en-US" sz="4179" spc="-8" dirty="0">
                <a:solidFill>
                  <a:srgbClr val="000000"/>
                </a:solidFill>
                <a:latin typeface="Glacial Indifference"/>
              </a:rPr>
              <a:t> vies</a:t>
            </a:r>
          </a:p>
          <a:p>
            <a:pPr algn="ctr">
              <a:lnSpc>
                <a:spcPts val="4679"/>
              </a:lnSpc>
            </a:pPr>
            <a:endParaRPr lang="en-US" sz="4179" spc="-8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2989"/>
              </a:lnSpc>
            </a:pPr>
            <a:r>
              <a:rPr lang="en-US" sz="2450" dirty="0">
                <a:solidFill>
                  <a:srgbClr val="000000"/>
                </a:solidFill>
                <a:latin typeface="Alegreya"/>
              </a:rPr>
              <a:t>ARTISTES  </a:t>
            </a:r>
          </a:p>
          <a:p>
            <a:pPr algn="ctr">
              <a:lnSpc>
                <a:spcPts val="2989"/>
              </a:lnSpc>
            </a:pPr>
            <a:r>
              <a:rPr lang="en-US" sz="2450" dirty="0">
                <a:solidFill>
                  <a:srgbClr val="E14E57"/>
                </a:solidFill>
                <a:latin typeface="Alegreya Bold"/>
              </a:rPr>
              <a:t>Tim Noble et Sue Webster</a:t>
            </a:r>
          </a:p>
        </p:txBody>
      </p: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6871302" y="3646421"/>
            <a:ext cx="3072643" cy="289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8"/>
              </a:lnSpc>
            </a:pPr>
            <a:r>
              <a:rPr lang="en-US" sz="2548" dirty="0">
                <a:solidFill>
                  <a:srgbClr val="FFFFFF"/>
                </a:solidFill>
                <a:latin typeface="Alegreya Bold"/>
              </a:rPr>
              <a:t>QUESTION MOBILISATRICE </a:t>
            </a:r>
          </a:p>
          <a:p>
            <a:pPr algn="ctr">
              <a:lnSpc>
                <a:spcPts val="3359"/>
              </a:lnSpc>
            </a:pPr>
            <a:r>
              <a:rPr lang="en-US" sz="1599" dirty="0">
                <a:solidFill>
                  <a:srgbClr val="FFFFFF"/>
                </a:solidFill>
                <a:latin typeface="Alegreya Bold"/>
              </a:rPr>
              <a:t> </a:t>
            </a:r>
          </a:p>
          <a:p>
            <a:pPr algn="ctr">
              <a:lnSpc>
                <a:spcPts val="2639"/>
              </a:lnSpc>
            </a:pPr>
            <a:r>
              <a:rPr lang="en-US" sz="2199" dirty="0">
                <a:solidFill>
                  <a:srgbClr val="040302"/>
                </a:solidFill>
                <a:latin typeface="Alegreya Bold"/>
              </a:rPr>
              <a:t>Comment transformer en </a:t>
            </a:r>
            <a:r>
              <a:rPr lang="en-US" sz="2199" dirty="0" err="1">
                <a:solidFill>
                  <a:srgbClr val="040302"/>
                </a:solidFill>
                <a:latin typeface="Alegreya Bold"/>
              </a:rPr>
              <a:t>œuvre</a:t>
            </a:r>
            <a:r>
              <a:rPr lang="en-US" sz="2199" dirty="0">
                <a:solidFill>
                  <a:srgbClr val="040302"/>
                </a:solidFill>
                <a:latin typeface="Alegreya Bold"/>
              </a:rPr>
              <a:t> «</a:t>
            </a:r>
            <a:r>
              <a:rPr lang="en-US" sz="2199" dirty="0" err="1">
                <a:solidFill>
                  <a:srgbClr val="040302"/>
                </a:solidFill>
                <a:latin typeface="Alegreya Bold"/>
              </a:rPr>
              <a:t>installative</a:t>
            </a:r>
            <a:r>
              <a:rPr lang="en-US" sz="2199" dirty="0">
                <a:solidFill>
                  <a:srgbClr val="040302"/>
                </a:solidFill>
                <a:latin typeface="Alegreya Bold"/>
              </a:rPr>
              <a:t>» des </a:t>
            </a:r>
            <a:r>
              <a:rPr lang="en-US" sz="2199" dirty="0" err="1">
                <a:solidFill>
                  <a:srgbClr val="040302"/>
                </a:solidFill>
                <a:latin typeface="Alegreya Bold"/>
              </a:rPr>
              <a:t>objets</a:t>
            </a:r>
            <a:r>
              <a:rPr lang="en-US" sz="2199" dirty="0">
                <a:solidFill>
                  <a:srgbClr val="040302"/>
                </a:solidFill>
                <a:latin typeface="Alegreya Bold"/>
              </a:rPr>
              <a:t> de </a:t>
            </a:r>
            <a:r>
              <a:rPr lang="en-US" sz="2199" dirty="0" err="1">
                <a:solidFill>
                  <a:srgbClr val="040302"/>
                </a:solidFill>
                <a:latin typeface="Alegreya Bold"/>
              </a:rPr>
              <a:t>seconde</a:t>
            </a:r>
            <a:r>
              <a:rPr lang="en-US" sz="2199" dirty="0">
                <a:solidFill>
                  <a:srgbClr val="040302"/>
                </a:solidFill>
                <a:latin typeface="Alegreya Bold"/>
              </a:rPr>
              <a:t> main, au </a:t>
            </a:r>
            <a:r>
              <a:rPr lang="en-US" sz="2199" dirty="0" err="1">
                <a:solidFill>
                  <a:srgbClr val="040302"/>
                </a:solidFill>
                <a:latin typeface="Alegreya Bold"/>
              </a:rPr>
              <a:t>moyen</a:t>
            </a:r>
            <a:r>
              <a:rPr lang="en-US" sz="2199" dirty="0">
                <a:solidFill>
                  <a:srgbClr val="040302"/>
                </a:solidFill>
                <a:latin typeface="Alegreya Bold"/>
              </a:rPr>
              <a:t> de </a:t>
            </a:r>
            <a:r>
              <a:rPr lang="en-US" sz="2199" dirty="0" err="1">
                <a:solidFill>
                  <a:srgbClr val="040302"/>
                </a:solidFill>
                <a:latin typeface="Alegreya Bold"/>
              </a:rPr>
              <a:t>l’assemblage</a:t>
            </a:r>
            <a:r>
              <a:rPr lang="en-US" sz="2199" dirty="0">
                <a:solidFill>
                  <a:srgbClr val="040302"/>
                </a:solidFill>
                <a:latin typeface="Alegreya Bold"/>
              </a:rPr>
              <a:t> et d’un jeu de lumière?</a:t>
            </a: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6361268" y="7747136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EFEDED"/>
                </a:solidFill>
                <a:latin typeface="Alegreya"/>
              </a:rPr>
              <a:t>Image 1 </a:t>
            </a:r>
          </a:p>
        </p:txBody>
      </p:sp>
      <p:grpSp>
        <p:nvGrpSpPr>
          <p:cNvPr id="11" name="Group 11"/>
          <p:cNvGrpSpPr/>
          <p:nvPr>
            <p:custDataLst>
              <p:tags r:id="rId5"/>
            </p:custDataLst>
          </p:nvPr>
        </p:nvGrpSpPr>
        <p:grpSpPr>
          <a:xfrm>
            <a:off x="0" y="0"/>
            <a:ext cx="2438400" cy="436499"/>
            <a:chOff x="0" y="0"/>
            <a:chExt cx="1259225" cy="152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9225" cy="152400"/>
            </a:xfrm>
            <a:custGeom>
              <a:avLst/>
              <a:gdLst/>
              <a:ahLst/>
              <a:cxnLst/>
              <a:rect l="l" t="t" r="r" b="b"/>
              <a:pathLst>
                <a:path w="1259225" h="152400">
                  <a:moveTo>
                    <a:pt x="0" y="0"/>
                  </a:moveTo>
                  <a:lnTo>
                    <a:pt x="1259225" y="0"/>
                  </a:lnTo>
                  <a:lnTo>
                    <a:pt x="12592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" name="TextBox 13"/>
          <p:cNvSpPr txBox="1"/>
          <p:nvPr>
            <p:custDataLst>
              <p:tags r:id="rId6"/>
            </p:custDataLst>
          </p:nvPr>
        </p:nvSpPr>
        <p:spPr>
          <a:xfrm>
            <a:off x="152400" y="-47920"/>
            <a:ext cx="2039525" cy="495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85725">
              <a:lnSpc>
                <a:spcPts val="4040"/>
              </a:lnSpc>
            </a:pPr>
            <a:r>
              <a:rPr lang="en-US" sz="2800" spc="109" dirty="0">
                <a:solidFill>
                  <a:srgbClr val="AF31A2"/>
                </a:solidFill>
                <a:latin typeface="Alegreya Bold"/>
              </a:rPr>
              <a:t>Installation</a:t>
            </a:r>
          </a:p>
        </p:txBody>
      </p:sp>
      <p:sp>
        <p:nvSpPr>
          <p:cNvPr id="14" name="AutoShape 14"/>
          <p:cNvSpPr/>
          <p:nvPr>
            <p:custDataLst>
              <p:tags r:id="rId7"/>
            </p:custDataLst>
          </p:nvPr>
        </p:nvSpPr>
        <p:spPr>
          <a:xfrm>
            <a:off x="6782400" y="4653821"/>
            <a:ext cx="3276000" cy="23812"/>
          </a:xfrm>
          <a:prstGeom prst="line">
            <a:avLst/>
          </a:prstGeom>
          <a:ln w="47625" cap="rnd">
            <a:solidFill>
              <a:srgbClr val="70A6B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pic>
        <p:nvPicPr>
          <p:cNvPr id="16" name="Image 15" descr="Une image contenant transport, plein air, Équipement de construction, démolition&#10;&#10;Description générée automatiquement">
            <a:extLst>
              <a:ext uri="{FF2B5EF4-FFF2-40B4-BE49-F238E27FC236}">
                <a16:creationId xmlns:a16="http://schemas.microsoft.com/office/drawing/2014/main" id="{16DBEBF2-D89D-E66A-7867-C6FC2234DF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b="7015"/>
          <a:stretch/>
        </p:blipFill>
        <p:spPr>
          <a:xfrm>
            <a:off x="6705600" y="-13526"/>
            <a:ext cx="3377598" cy="2238637"/>
          </a:xfrm>
          <a:prstGeom prst="rect">
            <a:avLst/>
          </a:prstGeom>
        </p:spPr>
      </p:pic>
      <p:pic>
        <p:nvPicPr>
          <p:cNvPr id="18" name="Image 17" descr="Une image contenant plein air, noir et blanc, neige, électroménager&#10;&#10;Description générée automatiquement">
            <a:extLst>
              <a:ext uri="{FF2B5EF4-FFF2-40B4-BE49-F238E27FC236}">
                <a16:creationId xmlns:a16="http://schemas.microsoft.com/office/drawing/2014/main" id="{56C281E4-9359-C8A4-E19A-8A29CE2BFC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5709"/>
            <a:ext cx="6705600" cy="474021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51122" y="2819400"/>
            <a:ext cx="9211452" cy="422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2239"/>
              </a:lnSpc>
            </a:pPr>
            <a:r>
              <a:rPr lang="en-US" sz="2600" dirty="0">
                <a:solidFill>
                  <a:srgbClr val="3F6B63"/>
                </a:solidFill>
                <a:latin typeface="Alegreya Bold"/>
              </a:rPr>
              <a:t>LIENS INFORMATIFS SUR L'ARTISTE ET SUR L'ACTI﻿VITÉ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REPÈRES ET RESSOURCES </a:t>
            </a: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737373"/>
                </a:solidFill>
                <a:latin typeface="Alegreya Bold"/>
              </a:rPr>
              <a:t>Repères</a:t>
            </a:r>
            <a:r>
              <a:rPr lang="en-US" sz="1599" dirty="0">
                <a:solidFill>
                  <a:srgbClr val="737373"/>
                </a:solidFill>
                <a:latin typeface="Alegreya Bold"/>
              </a:rPr>
              <a:t> </a:t>
            </a:r>
            <a:r>
              <a:rPr lang="en-US" sz="1599" dirty="0" err="1">
                <a:solidFill>
                  <a:srgbClr val="737373"/>
                </a:solidFill>
                <a:latin typeface="Alegreya Bold"/>
              </a:rPr>
              <a:t>visuels</a:t>
            </a:r>
            <a:r>
              <a:rPr lang="en-US" sz="1599" dirty="0">
                <a:solidFill>
                  <a:srgbClr val="737373"/>
                </a:solidFill>
                <a:latin typeface="Alegreya Bold"/>
              </a:rPr>
              <a:t> et </a:t>
            </a:r>
            <a:r>
              <a:rPr lang="en-US" sz="1599" dirty="0" err="1">
                <a:solidFill>
                  <a:srgbClr val="737373"/>
                </a:solidFill>
                <a:latin typeface="Alegreya Bold"/>
              </a:rPr>
              <a:t>culturels</a:t>
            </a:r>
            <a:r>
              <a:rPr lang="en-US" sz="1599" dirty="0">
                <a:solidFill>
                  <a:srgbClr val="737373"/>
                </a:solidFill>
                <a:latin typeface="Alegreya Bold"/>
              </a:rPr>
              <a:t> :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737373"/>
              </a:solidFill>
              <a:latin typeface="Alegreya Bold"/>
            </a:endParaRP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Artiste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visuel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 Ana Teresa Barboza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5" tooltip="https://www.anateresabarboza.com/"/>
              </a:rPr>
              <a:t>ANA TERESA BARBOZA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thefiberstudio.net/ana-teresa-barboza/"/>
              </a:rPr>
              <a:t>Ana Teresa Barboza Broderie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6" tooltip="https://thefiberstudio.net/ana-teresa-barboza/"/>
              </a:rPr>
              <a:t>contemporaine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thefiberstudio.net/ana-teresa-barboza/"/>
              </a:rPr>
              <a:t>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6" tooltip="https://thefiberstudio.net/ana-teresa-barboza/"/>
              </a:rPr>
              <a:t>Fibre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6" tooltip="https://thefiberstudio.net/ana-teresa-barboza/"/>
              </a:rPr>
              <a:t> Art (thefiberstudio.net)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7" tooltip="https://www.textileartist.org/ana-teresa-barboza-handcraft-nature/"/>
              </a:rPr>
              <a:t>Ana Teresa Barboza –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7" tooltip="https://www.textileartist.org/ana-teresa-barboza-handcraft-nature/"/>
              </a:rPr>
              <a:t>Artisanat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7" tooltip="https://www.textileartist.org/ana-teresa-barboza-handcraft-nature/"/>
              </a:rPr>
              <a:t> et nature - TextileArtist.org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"/>
              <a:hlinkClick r:id="rId7" tooltip="https://www.textileartist.org/ana-teresa-barboza-handcraft-nature/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Autres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artistes :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 Bold"/>
                <a:hlinkClick r:id="rId8" tooltip="https://www.lartdufil.fr/tag/artiste/page/2/"/>
              </a:rPr>
              <a:t>artiste | </a:t>
            </a:r>
            <a:r>
              <a:rPr lang="en-US" sz="1599" u="sng" dirty="0" err="1">
                <a:solidFill>
                  <a:srgbClr val="000000"/>
                </a:solidFill>
                <a:latin typeface="Alegreya Bold"/>
                <a:hlinkClick r:id="rId8" tooltip="https://www.lartdufil.fr/tag/artiste/page/2/"/>
              </a:rPr>
              <a:t>L'art</a:t>
            </a:r>
            <a:r>
              <a:rPr lang="en-US" sz="1599" u="sng" dirty="0">
                <a:solidFill>
                  <a:srgbClr val="000000"/>
                </a:solidFill>
                <a:latin typeface="Alegreya Bold"/>
                <a:hlinkClick r:id="rId8" tooltip="https://www.lartdufil.fr/tag/artiste/page/2/"/>
              </a:rPr>
              <a:t> du fil - Part 2 (lartdufil.fr)</a:t>
            </a:r>
          </a:p>
          <a:p>
            <a:pPr>
              <a:lnSpc>
                <a:spcPts val="2239"/>
              </a:lnSpc>
            </a:pPr>
            <a:endParaRPr lang="en-US" sz="1599" u="sng" dirty="0">
              <a:solidFill>
                <a:srgbClr val="000000"/>
              </a:solidFill>
              <a:latin typeface="Alegreya Bold"/>
              <a:hlinkClick r:id="rId8" tooltip="https://www.lartdufil.fr/tag/artiste/page/2/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737373"/>
                </a:solidFill>
                <a:latin typeface="Alegreya Bold"/>
              </a:rPr>
              <a:t>Ressources</a:t>
            </a:r>
            <a:r>
              <a:rPr lang="en-US" sz="1599" dirty="0">
                <a:solidFill>
                  <a:srgbClr val="737373"/>
                </a:solidFill>
                <a:latin typeface="Alegreya Bold"/>
              </a:rPr>
              <a:t> </a:t>
            </a:r>
            <a:r>
              <a:rPr lang="en-US" sz="1599" dirty="0" err="1">
                <a:solidFill>
                  <a:srgbClr val="737373"/>
                </a:solidFill>
                <a:latin typeface="Alegreya Bold"/>
              </a:rPr>
              <a:t>didactiques</a:t>
            </a:r>
            <a:r>
              <a:rPr lang="en-US" sz="1599" dirty="0">
                <a:solidFill>
                  <a:srgbClr val="737373"/>
                </a:solidFill>
                <a:latin typeface="Alegreya Bold"/>
              </a:rPr>
              <a:t> (</a:t>
            </a:r>
            <a:r>
              <a:rPr lang="en-US" sz="1599" dirty="0" err="1">
                <a:solidFill>
                  <a:srgbClr val="737373"/>
                </a:solidFill>
                <a:latin typeface="Alegreya Bold"/>
              </a:rPr>
              <a:t>padlet</a:t>
            </a:r>
            <a:r>
              <a:rPr lang="en-US" sz="1599" dirty="0">
                <a:solidFill>
                  <a:srgbClr val="737373"/>
                </a:solidFill>
                <a:latin typeface="Alegreya Bold"/>
              </a:rPr>
              <a:t>) : 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Présentation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des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œuvres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de Ana Teresa Barboza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8F75F7-2E7F-5D5B-FD17-4C2780D7F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609600"/>
            <a:ext cx="9677400" cy="151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5439" lvl="1" indent="-172720" algn="just">
              <a:lnSpc>
                <a:spcPts val="2239"/>
              </a:lnSpc>
              <a:spcAft>
                <a:spcPts val="120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legreya"/>
              </a:rPr>
              <a:t>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pourraient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fenêtre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 Avec le fil et le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tissu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semi-transparent, le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rendu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final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serait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très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intéressant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 Le jeu de lumière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serait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aussi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prioriser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 </a:t>
            </a:r>
          </a:p>
          <a:p>
            <a:pPr marL="345439" lvl="1" indent="-172720" algn="just">
              <a:lnSpc>
                <a:spcPts val="2239"/>
              </a:lnSpc>
              <a:spcAft>
                <a:spcPts val="1200"/>
              </a:spcAft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legreya"/>
              </a:rPr>
              <a:t>Utiliser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fils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blancs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, non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teintés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; ensuite,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teintures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naturelles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avec 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teindre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fils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marL="345439" lvl="1" indent="-172720" algn="just">
              <a:lnSpc>
                <a:spcPts val="2239"/>
              </a:lnSpc>
              <a:spcAft>
                <a:spcPts val="1200"/>
              </a:spcAft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legreya"/>
              </a:rPr>
              <a:t>Ajouter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du collage dans la proposition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.</a:t>
            </a:r>
            <a:endParaRPr lang="fr-CA" sz="1600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A8817FDB-1B44-FB9C-62D0-857F63A50E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" y="0"/>
            <a:ext cx="10058401" cy="505322"/>
          </a:xfrm>
          <a:custGeom>
            <a:avLst/>
            <a:gdLst/>
            <a:ahLst/>
            <a:cxnLst/>
            <a:rect l="l" t="t" r="r" b="b"/>
            <a:pathLst>
              <a:path w="5907441" h="288455">
                <a:moveTo>
                  <a:pt x="0" y="0"/>
                </a:moveTo>
                <a:lnTo>
                  <a:pt x="5907441" y="0"/>
                </a:lnTo>
                <a:lnTo>
                  <a:pt x="5907441" y="288455"/>
                </a:lnTo>
                <a:lnTo>
                  <a:pt x="0" y="288455"/>
                </a:lnTo>
                <a:close/>
              </a:path>
            </a:pathLst>
          </a:custGeom>
          <a:solidFill>
            <a:srgbClr val="8FD8CB"/>
          </a:solidFill>
        </p:spPr>
        <p:txBody>
          <a:bodyPr anchor="ctr"/>
          <a:lstStyle/>
          <a:p>
            <a:pPr marL="85725"/>
            <a:r>
              <a:rPr lang="fr-CA" sz="2600" dirty="0">
                <a:solidFill>
                  <a:srgbClr val="3F6B63"/>
                </a:solidFill>
                <a:latin typeface="Alegreya Bold" panose="020B0604020202020204" charset="0"/>
              </a:rPr>
              <a:t>PISTES D’ENRICHISSEMENT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50400" y="748665"/>
            <a:ext cx="9211452" cy="3276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737373"/>
                </a:solidFill>
                <a:latin typeface="Alegreya Bold"/>
              </a:rPr>
              <a:t>Ressources humaines et documentaires :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Alegreya Bold"/>
              </a:rPr>
              <a:t>Site Internet sur l’art textile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>
                <a:solidFill>
                  <a:srgbClr val="000000"/>
                </a:solidFill>
                <a:latin typeface="Alegreya"/>
                <a:hlinkClick r:id="rId6" tooltip="https://www.artshebdomedias.com/article/120313-dossier-le-textile-matiere-art/"/>
              </a:rPr>
              <a:t>Dossier - Le textile, matière d'art - ArtsHebdoMédias (artshebdomedias.com)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>
                <a:solidFill>
                  <a:srgbClr val="000000"/>
                </a:solidFill>
                <a:latin typeface="Alegreya"/>
                <a:hlinkClick r:id="rId7" tooltip="https://www.erudit.org/fr/revues/etc/2003-n64-etc1122343/35398ac.pdf"/>
              </a:rPr>
              <a:t>Les « arts textiles contemporains », une identité disciplinaire obsolescente? (erudit.org)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>
                <a:solidFill>
                  <a:srgbClr val="000000"/>
                </a:solidFill>
                <a:latin typeface="Alegreya"/>
                <a:hlinkClick r:id="rId8" tooltip="https://lejournaldesaxe.com/2017/10/17/lart-textile/"/>
              </a:rPr>
              <a:t>L'art textile, la voie de la liberté créative - Saxe (lejournaldesaxe.com)</a:t>
            </a:r>
          </a:p>
          <a:p>
            <a:pPr>
              <a:lnSpc>
                <a:spcPts val="2239"/>
              </a:lnSpc>
            </a:pPr>
            <a:endParaRPr lang="en-US" sz="1599" u="sng">
              <a:solidFill>
                <a:srgbClr val="000000"/>
              </a:solidFill>
              <a:latin typeface="Alegreya"/>
              <a:hlinkClick r:id="rId8" tooltip="https://lejournaldesaxe.com/2017/10/17/lart-textile/"/>
            </a:endParaRP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Alegreya Bold"/>
              </a:rPr>
              <a:t>Site Internet sur les conséquences écologiques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>
                <a:solidFill>
                  <a:srgbClr val="000000"/>
                </a:solidFill>
                <a:latin typeface="Alegreya"/>
                <a:hlinkClick r:id="rId9" tooltip="https://www.universalis.fr/encyclopedie/catastrophe-ecologique/"/>
              </a:rPr>
              <a:t>CATASTROPHE ÉCOLOGIQUE - Encyclopædia Universalis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>
                <a:solidFill>
                  <a:srgbClr val="000000"/>
                </a:solidFill>
                <a:latin typeface="Alegreya"/>
                <a:hlinkClick r:id="rId10" tooltip="https://www.7x7.press/les-7-plus-graves-catastrophes-ecologiques-des-50-dernieres-annees#close"/>
              </a:rPr>
              <a:t>Les 7 plus graves catastrophes écologiques des 50 dernières années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>
                <a:solidFill>
                  <a:srgbClr val="000000"/>
                </a:solidFill>
                <a:latin typeface="Alegreya"/>
                <a:hlinkClick r:id="rId11" tooltip="https://www.parismatch.com/Actu/Environnement/En-images-Les-catastrophe-ecologiques-causees-par-l-homme-en-2020-1718811#Aout-Au-Paraguay-une-lagune-devient-violette-a-cause-de-dechets-polluants"/>
              </a:rPr>
              <a:t>En images : Les catastrophes écologiques causées par l'homme en 2020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>
                <a:solidFill>
                  <a:srgbClr val="000000"/>
                </a:solidFill>
                <a:latin typeface="Alegreya"/>
                <a:hlinkClick r:id="rId12" tooltip="https://www.lapresse.ca/actualites/environnement/2019-12-26/climat-15-catastrophes-a-plus-d-un-milliard-de-dollars-en-2019"/>
              </a:rPr>
              <a:t>Climat: 15 catastrophes à plus d’un milliard de dollars en 2019</a:t>
            </a:r>
          </a:p>
          <a:p>
            <a:pPr algn="ctr">
              <a:lnSpc>
                <a:spcPts val="2019"/>
              </a:lnSpc>
            </a:pPr>
            <a:endParaRPr lang="en-US" sz="1599" u="sng">
              <a:solidFill>
                <a:srgbClr val="000000"/>
              </a:solidFill>
              <a:latin typeface="Alegreya"/>
              <a:hlinkClick r:id="rId12" tooltip="https://www.lapresse.ca/actualites/environnement/2019-12-26/climat-15-catastrophes-a-plus-d-un-milliard-de-dollars-en-2019"/>
            </a:endParaRPr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0" y="4024721"/>
            <a:ext cx="10058400" cy="3747679"/>
          </a:xfrm>
          <a:prstGeom prst="rect">
            <a:avLst/>
          </a:prstGeom>
          <a:solidFill>
            <a:srgbClr val="8FD8CB"/>
          </a:solid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131212" y="4419600"/>
            <a:ext cx="9850988" cy="3223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18"/>
              </a:lnSpc>
            </a:pP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Liste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 des images </a:t>
            </a: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utilisées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:</a:t>
            </a:r>
          </a:p>
          <a:p>
            <a:pPr>
              <a:lnSpc>
                <a:spcPts val="1818"/>
              </a:lnSpc>
            </a:pPr>
            <a:endParaRPr lang="en-US" sz="1299" dirty="0">
              <a:solidFill>
                <a:srgbClr val="000000"/>
              </a:solidFill>
              <a:latin typeface="Alegreya Bold"/>
            </a:endParaRP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1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BARBOZA, Ana Teresa. (2020). Lomas de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Lachay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1. Arts textiles ,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Tissé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tissu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coton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;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fils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coton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, de mouton 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d'alpaga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teints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avec des colorants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naturels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et broderie sur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photographie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numérique sur papier de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coton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86 × 80 cm | 33,9 × 31,5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pouces</a:t>
            </a:r>
            <a:endParaRPr lang="en-US" sz="1299" dirty="0">
              <a:solidFill>
                <a:srgbClr val="000000"/>
              </a:solidFill>
              <a:latin typeface="Alegreya"/>
            </a:endParaRP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2 :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 BARBOZA, Ana Teresa. 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Détail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en atelier. https://awesomebyte.com/peruvian-artist-paints-with-all-kinds-of-yarn/ </a:t>
            </a: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3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BARBOZA, Ana Teresa. (2019). Laguna du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Humantay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[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Tissage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photographie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]. Ana Teresa Barboza.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3" tooltip="https://www.anateresabarboza.com/p/detras-del-textil.html"/>
              </a:rPr>
              <a:t>https://www.anateresabarboza.com/p/detras-del-textil.html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4: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BARBOZA, Ana Teresa. (2016). Lomas de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Lucumo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[ Dessin et broderie sur textile]. Ana Teresa Barboza.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4" tooltip="https://www.anateresabarboza.com/p/leer-el-paisaje.html?fbclid=IwAR2IngYgEzLPEcKVAedzuBojULy07wx174eJatf41gROnoqT1aIXnObWgo4"/>
              </a:rPr>
              <a:t>https://www.anateresabarboza.com/p/leer-el-paisaje.html?fbclid=IwAR2IngYgEzLPEcKVAedzuBojULy07wx174eJatf41gROnoqT1aIXnObWgo4</a:t>
            </a: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5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BARBOZA, Ana Teresa. (2013).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Suspensión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3. [Broderie sur textile]. Ana Teresa Barboza.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5" tooltip="https://www.anateresabarboza.com/p/suspen.html"/>
              </a:rPr>
              <a:t>https://www.anateresabarboza.com/p/suspen.html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623888" indent="-623888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6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BARBOZA, Ana Teresa. (2014).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Cieneguilla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[Dessin et broderie sur textile]. Ana Teresa Barboza.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6" tooltip="https://www.anateresabarboza.com/p/volver-mirar.html"/>
              </a:rPr>
              <a:t>https://www.anateresabarboza.com/p/volver-mirar.html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250400" y="242385"/>
            <a:ext cx="9211452" cy="36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600" dirty="0">
                <a:solidFill>
                  <a:srgbClr val="3F6B63"/>
                </a:solidFill>
                <a:latin typeface="Alegreya Bold"/>
              </a:rPr>
              <a:t>LIENS INFORMATIFS SUR L'ARTISTE ET SUR L'ACTI﻿VITÉ (suite)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8B8989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3962400" cy="436499"/>
            <a:chOff x="0" y="0"/>
            <a:chExt cx="1445093" cy="15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5093" cy="152400"/>
            </a:xfrm>
            <a:custGeom>
              <a:avLst/>
              <a:gdLst/>
              <a:ahLst/>
              <a:cxnLst/>
              <a:rect l="l" t="t" r="r" b="b"/>
              <a:pathLst>
                <a:path w="1445093" h="152400">
                  <a:moveTo>
                    <a:pt x="0" y="0"/>
                  </a:moveTo>
                  <a:lnTo>
                    <a:pt x="1445093" y="0"/>
                  </a:lnTo>
                  <a:lnTo>
                    <a:pt x="144509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9463129" y="2884891"/>
            <a:ext cx="595271" cy="186298"/>
            <a:chOff x="0" y="0"/>
            <a:chExt cx="547829" cy="171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7829" cy="171450"/>
            </a:xfrm>
            <a:custGeom>
              <a:avLst/>
              <a:gdLst/>
              <a:ahLst/>
              <a:cxnLst/>
              <a:rect l="l" t="t" r="r" b="b"/>
              <a:pathLst>
                <a:path w="547829" h="171450">
                  <a:moveTo>
                    <a:pt x="0" y="0"/>
                  </a:moveTo>
                  <a:lnTo>
                    <a:pt x="547829" y="0"/>
                  </a:lnTo>
                  <a:lnTo>
                    <a:pt x="547829" y="171450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rgbClr val="000000">
                <a:alpha val="38824"/>
              </a:srgbClr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Freeform 8"/>
          <p:cNvSpPr/>
          <p:nvPr>
            <p:custDataLst>
              <p:tags r:id="rId4"/>
            </p:custDataLst>
          </p:nvPr>
        </p:nvSpPr>
        <p:spPr>
          <a:xfrm>
            <a:off x="6674504" y="0"/>
            <a:ext cx="3383896" cy="3346475"/>
          </a:xfrm>
          <a:custGeom>
            <a:avLst/>
            <a:gdLst/>
            <a:ahLst/>
            <a:cxnLst/>
            <a:rect l="l" t="t" r="r" b="b"/>
            <a:pathLst>
              <a:path w="3383896" h="3346475">
                <a:moveTo>
                  <a:pt x="0" y="0"/>
                </a:moveTo>
                <a:lnTo>
                  <a:pt x="3383896" y="0"/>
                </a:lnTo>
                <a:lnTo>
                  <a:pt x="3383896" y="3346475"/>
                </a:lnTo>
                <a:lnTo>
                  <a:pt x="0" y="3346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>
            <p:custDataLst>
              <p:tags r:id="rId5"/>
            </p:custDataLst>
          </p:nvPr>
        </p:nvSpPr>
        <p:spPr>
          <a:xfrm>
            <a:off x="0" y="3729148"/>
            <a:ext cx="6705600" cy="4024478"/>
          </a:xfrm>
          <a:custGeom>
            <a:avLst/>
            <a:gdLst/>
            <a:ahLst/>
            <a:cxnLst/>
            <a:rect l="l" t="t" r="r" b="b"/>
            <a:pathLst>
              <a:path w="6917580" h="4707162">
                <a:moveTo>
                  <a:pt x="0" y="0"/>
                </a:moveTo>
                <a:lnTo>
                  <a:pt x="6917580" y="0"/>
                </a:lnTo>
                <a:lnTo>
                  <a:pt x="6917580" y="4707162"/>
                </a:lnTo>
                <a:lnTo>
                  <a:pt x="0" y="4707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162" r="1" b="-16962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>
            <p:custDataLst>
              <p:tags r:id="rId6"/>
            </p:custDataLst>
          </p:nvPr>
        </p:nvSpPr>
        <p:spPr>
          <a:xfrm>
            <a:off x="-211980" y="348597"/>
            <a:ext cx="7206263" cy="3496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4"/>
              </a:lnSpc>
            </a:pPr>
            <a:endParaRPr/>
          </a:p>
          <a:p>
            <a:pPr algn="ctr">
              <a:lnSpc>
                <a:spcPts val="4735"/>
              </a:lnSpc>
            </a:pPr>
            <a:endParaRPr/>
          </a:p>
          <a:p>
            <a:pPr algn="ctr">
              <a:lnSpc>
                <a:spcPts val="4054"/>
              </a:lnSpc>
            </a:pPr>
            <a:r>
              <a:rPr lang="en-US" sz="4179" spc="8">
                <a:solidFill>
                  <a:srgbClr val="000000"/>
                </a:solidFill>
                <a:latin typeface="Glacial Indifference"/>
              </a:rPr>
              <a:t>Palimpseste</a:t>
            </a:r>
          </a:p>
          <a:p>
            <a:pPr algn="ctr">
              <a:lnSpc>
                <a:spcPts val="5896"/>
              </a:lnSpc>
            </a:pPr>
            <a:endParaRPr lang="en-US" sz="4179" spc="8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2373"/>
              </a:lnSpc>
            </a:pPr>
            <a:r>
              <a:rPr lang="en-US" sz="2447">
                <a:solidFill>
                  <a:srgbClr val="000000"/>
                </a:solidFill>
                <a:latin typeface="Alegreya"/>
              </a:rPr>
              <a:t>ARTISTE</a:t>
            </a:r>
          </a:p>
          <a:p>
            <a:pPr algn="ctr">
              <a:lnSpc>
                <a:spcPts val="2373"/>
              </a:lnSpc>
            </a:pPr>
            <a:r>
              <a:rPr lang="en-US" sz="2447">
                <a:solidFill>
                  <a:srgbClr val="525050"/>
                </a:solidFill>
                <a:latin typeface="Alegreya Bold"/>
              </a:rPr>
              <a:t>Clément De Gaulejac </a:t>
            </a:r>
          </a:p>
          <a:p>
            <a:pPr algn="ctr">
              <a:lnSpc>
                <a:spcPts val="3736"/>
              </a:lnSpc>
            </a:pPr>
            <a:endParaRPr lang="en-US" sz="2447">
              <a:solidFill>
                <a:srgbClr val="525050"/>
              </a:solidFill>
              <a:latin typeface="Alegreya Bold"/>
            </a:endParaRPr>
          </a:p>
        </p:txBody>
      </p:sp>
      <p:sp>
        <p:nvSpPr>
          <p:cNvPr id="11" name="TextBox 11"/>
          <p:cNvSpPr txBox="1"/>
          <p:nvPr>
            <p:custDataLst>
              <p:tags r:id="rId7"/>
            </p:custDataLst>
          </p:nvPr>
        </p:nvSpPr>
        <p:spPr>
          <a:xfrm>
            <a:off x="6859013" y="3482027"/>
            <a:ext cx="3072643" cy="356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2"/>
              </a:lnSpc>
            </a:pPr>
            <a:r>
              <a:rPr lang="en-US" dirty="0">
                <a:solidFill>
                  <a:srgbClr val="FFFFFF"/>
                </a:solidFill>
                <a:latin typeface="Alegreya Bold"/>
              </a:rPr>
              <a:t>QUESTION MOBILISATRICE</a:t>
            </a:r>
          </a:p>
          <a:p>
            <a:pPr algn="ctr">
              <a:lnSpc>
                <a:spcPts val="3569"/>
              </a:lnSpc>
            </a:pPr>
            <a:r>
              <a:rPr lang="en-US" sz="1699" dirty="0">
                <a:solidFill>
                  <a:srgbClr val="FFFFFF"/>
                </a:solidFill>
                <a:latin typeface="Alegreya Bold"/>
              </a:rPr>
              <a:t> 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Alegreya Bold"/>
              </a:rPr>
              <a:t>Comment la caricature et </a:t>
            </a:r>
            <a:r>
              <a:rPr lang="en-US" sz="2400" dirty="0" err="1">
                <a:solidFill>
                  <a:srgbClr val="000000"/>
                </a:solidFill>
                <a:latin typeface="Alegreya Bold"/>
              </a:rPr>
              <a:t>l'usage</a:t>
            </a:r>
            <a:r>
              <a:rPr lang="en-US" sz="2400" dirty="0">
                <a:solidFill>
                  <a:srgbClr val="000000"/>
                </a:solidFill>
                <a:latin typeface="Alegreya Bold"/>
              </a:rPr>
              <a:t> des mots </a:t>
            </a:r>
            <a:r>
              <a:rPr lang="en-US" sz="2400" dirty="0" err="1">
                <a:solidFill>
                  <a:srgbClr val="000000"/>
                </a:solidFill>
                <a:latin typeface="Alegreya Bold"/>
              </a:rPr>
              <a:t>peuvent-ils</a:t>
            </a:r>
            <a:r>
              <a:rPr lang="en-US" sz="2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egreya Bold"/>
              </a:rPr>
              <a:t>véhiculer</a:t>
            </a:r>
            <a:r>
              <a:rPr lang="en-US" sz="2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egreya Bold"/>
              </a:rPr>
              <a:t>une</a:t>
            </a:r>
            <a:r>
              <a:rPr lang="en-US" sz="2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egreya Bold"/>
              </a:rPr>
              <a:t>préoccupation</a:t>
            </a:r>
            <a:r>
              <a:rPr lang="en-US" sz="2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egreya Bold"/>
              </a:rPr>
              <a:t>écologique</a:t>
            </a:r>
            <a:r>
              <a:rPr lang="en-US" sz="2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legreya Bold"/>
              </a:rPr>
              <a:t>signifiante</a:t>
            </a:r>
            <a:r>
              <a:rPr lang="en-US" sz="2400" dirty="0">
                <a:solidFill>
                  <a:srgbClr val="000000"/>
                </a:solidFill>
                <a:latin typeface="Alegreya Bold"/>
              </a:rPr>
              <a:t> pour </a:t>
            </a:r>
            <a:r>
              <a:rPr lang="en-US" sz="2400" dirty="0" err="1">
                <a:solidFill>
                  <a:srgbClr val="000000"/>
                </a:solidFill>
                <a:latin typeface="Alegreya Bold"/>
              </a:rPr>
              <a:t>toi</a:t>
            </a:r>
            <a:r>
              <a:rPr lang="en-US" sz="2400" dirty="0">
                <a:solidFill>
                  <a:srgbClr val="000000"/>
                </a:solidFill>
                <a:latin typeface="Alegreya Bold"/>
              </a:rPr>
              <a:t>?</a:t>
            </a:r>
          </a:p>
        </p:txBody>
      </p:sp>
      <p:sp>
        <p:nvSpPr>
          <p:cNvPr id="12" name="TextBox 12"/>
          <p:cNvSpPr txBox="1"/>
          <p:nvPr>
            <p:custDataLst>
              <p:tags r:id="rId8"/>
            </p:custDataLst>
          </p:nvPr>
        </p:nvSpPr>
        <p:spPr>
          <a:xfrm>
            <a:off x="6195566" y="7583805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legreya"/>
              </a:rPr>
              <a:t>Image 1</a:t>
            </a:r>
            <a:r>
              <a:rPr lang="en-US" sz="1200">
                <a:solidFill>
                  <a:srgbClr val="EFEDED"/>
                </a:solidFill>
                <a:latin typeface="Alegreya"/>
              </a:rPr>
              <a:t> </a:t>
            </a:r>
          </a:p>
        </p:txBody>
      </p:sp>
      <p:sp>
        <p:nvSpPr>
          <p:cNvPr id="13" name="TextBox 13"/>
          <p:cNvSpPr txBox="1"/>
          <p:nvPr>
            <p:custDataLst>
              <p:tags r:id="rId9"/>
            </p:custDataLst>
          </p:nvPr>
        </p:nvSpPr>
        <p:spPr>
          <a:xfrm>
            <a:off x="9495627" y="3157880"/>
            <a:ext cx="53027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legreya"/>
              </a:rPr>
              <a:t>Image 2 </a:t>
            </a:r>
          </a:p>
        </p:txBody>
      </p:sp>
      <p:sp>
        <p:nvSpPr>
          <p:cNvPr id="14" name="TextBox 14"/>
          <p:cNvSpPr txBox="1"/>
          <p:nvPr>
            <p:custDataLst>
              <p:tags r:id="rId10"/>
            </p:custDataLst>
          </p:nvPr>
        </p:nvSpPr>
        <p:spPr>
          <a:xfrm>
            <a:off x="73559" y="-9868"/>
            <a:ext cx="3694668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">
              <a:lnSpc>
                <a:spcPts val="3480"/>
              </a:lnSpc>
            </a:pPr>
            <a:r>
              <a:rPr lang="en-US" sz="2486" spc="94" dirty="0">
                <a:solidFill>
                  <a:srgbClr val="FFFFFF"/>
                </a:solidFill>
                <a:latin typeface="Alegreya Bold"/>
              </a:rPr>
              <a:t>Dessin sur papier </a:t>
            </a:r>
            <a:r>
              <a:rPr lang="en-US" sz="2486" spc="94" dirty="0" err="1">
                <a:solidFill>
                  <a:srgbClr val="FFFFFF"/>
                </a:solidFill>
                <a:latin typeface="Alegreya Bold"/>
              </a:rPr>
              <a:t>recyclé</a:t>
            </a:r>
            <a:endParaRPr lang="en-US" sz="2486" spc="94" dirty="0">
              <a:solidFill>
                <a:srgbClr val="FFFFFF"/>
              </a:solidFill>
              <a:latin typeface="Alegreya Bold"/>
            </a:endParaRPr>
          </a:p>
        </p:txBody>
      </p:sp>
      <p:sp>
        <p:nvSpPr>
          <p:cNvPr id="15" name="AutoShape 15"/>
          <p:cNvSpPr/>
          <p:nvPr>
            <p:custDataLst>
              <p:tags r:id="rId11"/>
            </p:custDataLst>
          </p:nvPr>
        </p:nvSpPr>
        <p:spPr>
          <a:xfrm>
            <a:off x="6811852" y="4217349"/>
            <a:ext cx="3166966" cy="18774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BDB9B9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8B898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228600" y="589293"/>
            <a:ext cx="6248400" cy="6071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67"/>
              </a:lnSpc>
            </a:pPr>
            <a:r>
              <a:rPr lang="en-US" sz="1487" dirty="0">
                <a:solidFill>
                  <a:srgbClr val="000000"/>
                </a:solidFill>
                <a:latin typeface="Alegreya"/>
              </a:rPr>
              <a:t>La 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caricature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a pour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fonction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d’amplifier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certains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traits d’un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modèle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choisi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représenter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soulignant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 travers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celui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-ci. Au fil des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derniers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siècles,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elle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été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utilisée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différentes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fins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telles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que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pédagogie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le commerce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encore la 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politique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Pour Clément de 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Gaulejac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les images se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présentent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comme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outil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politique.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L’illustrateur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d’origine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française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s’inspire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questions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environnementales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affiches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caricaturales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engagées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Soucieux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la langue,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questionne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sur la manière la plus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efficace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d’utiliser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mots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d’établir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manière durable un 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lien 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entre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humains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et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écologiques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</a:t>
            </a:r>
          </a:p>
          <a:p>
            <a:pPr algn="just">
              <a:lnSpc>
                <a:spcPts val="2767"/>
              </a:lnSpc>
            </a:pPr>
            <a:endParaRPr lang="en-US" sz="1487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767"/>
              </a:lnSpc>
            </a:pPr>
            <a:r>
              <a:rPr lang="en-US" sz="1487" dirty="0">
                <a:solidFill>
                  <a:srgbClr val="000000"/>
                </a:solidFill>
                <a:latin typeface="Alegreya"/>
              </a:rPr>
              <a:t>Dans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situation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d’apprentissage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amenés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s’inspirer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la démarche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et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réfléchir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sur un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enjeu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écologique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pour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caricature. Dans des revues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journaux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imprimés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sur papier,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font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recherche sur un fait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d’actualité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en lien avec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l’environnement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Une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fois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le fait trouvé,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devront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conceptualiser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caricature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fait et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en dessin.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utiliseront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mêmes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journaux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revues pour en recycler le papier et en faire le support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598716" y="3413028"/>
            <a:ext cx="3459684" cy="4359372"/>
          </a:xfrm>
          <a:custGeom>
            <a:avLst/>
            <a:gdLst/>
            <a:ahLst/>
            <a:cxnLst/>
            <a:rect l="l" t="t" r="r" b="b"/>
            <a:pathLst>
              <a:path w="3459684" h="4359372">
                <a:moveTo>
                  <a:pt x="0" y="0"/>
                </a:moveTo>
                <a:lnTo>
                  <a:pt x="3459684" y="0"/>
                </a:lnTo>
                <a:lnTo>
                  <a:pt x="3459684" y="4359372"/>
                </a:lnTo>
                <a:lnTo>
                  <a:pt x="0" y="43593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300" r="-24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152400" y="42743"/>
            <a:ext cx="5217427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525050"/>
                </a:solidFill>
                <a:latin typeface="Alegreya Bold"/>
              </a:rPr>
              <a:t>PROPOSITION DE CRÉATION</a:t>
            </a:r>
            <a:r>
              <a:rPr lang="en-US" sz="2600" spc="98" dirty="0">
                <a:solidFill>
                  <a:srgbClr val="525050"/>
                </a:solidFill>
                <a:latin typeface="Alegreya"/>
              </a:rPr>
              <a:t>  </a:t>
            </a:r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9372600" y="7391400"/>
            <a:ext cx="52134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dirty="0">
                <a:solidFill>
                  <a:srgbClr val="FFFFFF"/>
                </a:solidFill>
                <a:latin typeface="Alegreya"/>
              </a:rPr>
              <a:t>Image 3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8B898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1290644" y="4219543"/>
            <a:ext cx="3892018" cy="3552857"/>
          </a:xfrm>
          <a:custGeom>
            <a:avLst/>
            <a:gdLst/>
            <a:ahLst/>
            <a:cxnLst/>
            <a:rect l="l" t="t" r="r" b="b"/>
            <a:pathLst>
              <a:path w="3892018" h="3552857">
                <a:moveTo>
                  <a:pt x="0" y="0"/>
                </a:moveTo>
                <a:lnTo>
                  <a:pt x="3892018" y="0"/>
                </a:lnTo>
                <a:lnTo>
                  <a:pt x="3892018" y="3552857"/>
                </a:lnTo>
                <a:lnTo>
                  <a:pt x="0" y="35528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308353" y="181361"/>
            <a:ext cx="6187593" cy="463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7"/>
              </a:lnSpc>
            </a:pP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L’invention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du papier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tel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que nous le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connaissons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aujourd’hui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date du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deuxième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siècle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l’ère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commune. Les Chinois le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créaient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pâte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lin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tradition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n’a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que très peu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changé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aujourd’hui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difficultés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production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denrée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d’ailleurs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donné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lieu à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pratique bien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spéciale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celle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palimpseste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méthode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longtemps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servi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effacer le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contenu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parchemins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réutiliser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et 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inspiré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titre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présente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activité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767"/>
              </a:lnSpc>
            </a:pPr>
            <a:endParaRPr lang="en-US" sz="1487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767"/>
              </a:lnSpc>
            </a:pPr>
            <a:r>
              <a:rPr lang="en-US" sz="1487" dirty="0">
                <a:solidFill>
                  <a:srgbClr val="000000"/>
                </a:solidFill>
                <a:latin typeface="Alegreya"/>
              </a:rPr>
              <a:t>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nos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jours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la production de papier au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moyen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fibre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végétale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encourage la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déforestation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 En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créant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affiche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engagée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pour la cause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environnementale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sur un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matériau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recyclé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s’initient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un processus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créatif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cohérent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"/>
              </a:rPr>
              <a:t>sensibilisés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 à des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valeurs</a:t>
            </a:r>
            <a:r>
              <a:rPr lang="en-US" sz="148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87" dirty="0" err="1">
                <a:solidFill>
                  <a:srgbClr val="000000"/>
                </a:solidFill>
                <a:latin typeface="Alegreya Bold"/>
              </a:rPr>
              <a:t>écologiques</a:t>
            </a:r>
            <a:r>
              <a:rPr lang="en-US" sz="1487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767"/>
              </a:lnSpc>
            </a:pPr>
            <a:endParaRPr lang="en-US" sz="1487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767"/>
              </a:lnSpc>
            </a:pPr>
            <a:endParaRPr lang="en-US" sz="1487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6872171" y="2390712"/>
            <a:ext cx="3019657" cy="303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legreya Bold"/>
              </a:rPr>
              <a:t>MOTS ÉVOCATEURS</a:t>
            </a:r>
          </a:p>
          <a:p>
            <a:pPr>
              <a:lnSpc>
                <a:spcPts val="2697"/>
              </a:lnSpc>
            </a:pPr>
            <a:endParaRPr lang="en-US" sz="2000" dirty="0">
              <a:solidFill>
                <a:srgbClr val="000000"/>
              </a:solidFill>
              <a:latin typeface="Alegreya Bold"/>
            </a:endParaRPr>
          </a:p>
          <a:p>
            <a:pPr algn="ctr">
              <a:lnSpc>
                <a:spcPts val="2697"/>
              </a:lnSpc>
            </a:pPr>
            <a:r>
              <a:rPr lang="en-US" sz="1926" dirty="0">
                <a:solidFill>
                  <a:srgbClr val="000000"/>
                </a:solidFill>
                <a:latin typeface="Alegreya"/>
              </a:rPr>
              <a:t>caricature · dessin · illustration · fabrication de papier · </a:t>
            </a:r>
            <a:r>
              <a:rPr lang="en-US" sz="1926" dirty="0" err="1">
                <a:solidFill>
                  <a:srgbClr val="000000"/>
                </a:solidFill>
                <a:latin typeface="Alegreya"/>
              </a:rPr>
              <a:t>recyclage</a:t>
            </a:r>
            <a:r>
              <a:rPr lang="en-US" sz="1926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926" dirty="0" err="1">
                <a:solidFill>
                  <a:srgbClr val="000000"/>
                </a:solidFill>
                <a:latin typeface="Alegreya"/>
              </a:rPr>
              <a:t>actualité</a:t>
            </a:r>
            <a:r>
              <a:rPr lang="en-US" sz="1926" dirty="0">
                <a:solidFill>
                  <a:srgbClr val="000000"/>
                </a:solidFill>
                <a:latin typeface="Alegreya"/>
              </a:rPr>
              <a:t> · engagement · politique</a:t>
            </a:r>
          </a:p>
          <a:p>
            <a:pPr algn="ctr">
              <a:lnSpc>
                <a:spcPts val="2697"/>
              </a:lnSpc>
            </a:pPr>
            <a:r>
              <a:rPr lang="en-US" sz="1926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926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26" dirty="0" err="1">
                <a:solidFill>
                  <a:srgbClr val="000000"/>
                </a:solidFill>
                <a:latin typeface="Alegreya"/>
              </a:rPr>
              <a:t>environnementaux</a:t>
            </a:r>
            <a:r>
              <a:rPr lang="en-US" sz="1926" dirty="0">
                <a:solidFill>
                  <a:srgbClr val="000000"/>
                </a:solidFill>
                <a:latin typeface="Alegreya"/>
              </a:rPr>
              <a:t> · langue · mots</a:t>
            </a:r>
          </a:p>
          <a:p>
            <a:pPr>
              <a:lnSpc>
                <a:spcPts val="1941"/>
              </a:lnSpc>
            </a:pPr>
            <a:endParaRPr lang="en-US" sz="1926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1290644" y="7583805"/>
            <a:ext cx="527000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4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73334" y="710581"/>
            <a:ext cx="9548063" cy="4490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4"/>
              </a:lnSpc>
            </a:pPr>
            <a:r>
              <a:rPr lang="en-US" sz="1670" dirty="0">
                <a:solidFill>
                  <a:srgbClr val="C25D48"/>
                </a:solidFill>
                <a:latin typeface="Alegreya Bold"/>
              </a:rPr>
              <a:t> </a:t>
            </a:r>
            <a:r>
              <a:rPr lang="en-US" sz="1550" dirty="0">
                <a:solidFill>
                  <a:srgbClr val="000000"/>
                </a:solidFill>
                <a:latin typeface="Alegreya Bold"/>
              </a:rPr>
              <a:t>DURÉE :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4 à 5 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périodes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APPRENTISSAGES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Domaines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généraux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formation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Environnement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Médias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disciplinaire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images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personnelles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transversales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Mettre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pensée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créatrice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exercer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jugement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critique, exploiter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l'information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se donner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méthodes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travail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efficaces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AUTRE(S) DISCIPLINE(S) INTERPELLÉE(S)                  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Illustration,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français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CYCLE ET ANNÉE SCOLAIRE                                                    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3e cycle du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primaire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1er cycle du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secondaire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 </a:t>
            </a: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VOCABULAIRE ET LANGAGE PLASTIQUE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arrondie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angulaire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ligne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courbe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droite,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horizontale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verticale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oblique, brisée, large,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étroite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longue,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courte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motifs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variés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organisation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l’espace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énumération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juxtaposition, superposition, alternance,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répétition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symétrie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asymétrie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perspective avec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chevauchement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perspective en diminution.</a:t>
            </a: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BDB9B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8068" y="28146"/>
            <a:ext cx="5933089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525050"/>
                </a:solidFill>
                <a:latin typeface="Alegreya"/>
              </a:rPr>
              <a:t> </a:t>
            </a:r>
            <a:r>
              <a:rPr lang="en-US" sz="2600" spc="98" dirty="0">
                <a:solidFill>
                  <a:srgbClr val="525050"/>
                </a:solidFill>
                <a:latin typeface="Alegreya Bold"/>
              </a:rPr>
              <a:t>DESCRIPTION DE L'ACTIVITÉ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173334" y="5686381"/>
            <a:ext cx="3253247" cy="864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TECHNIQUES 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Dessin</a:t>
            </a:r>
          </a:p>
          <a:p>
            <a:pPr>
              <a:lnSpc>
                <a:spcPts val="245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4114800" y="2973600"/>
            <a:ext cx="0" cy="86400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 rot="5400000">
            <a:off x="1104296" y="6555722"/>
            <a:ext cx="1671861" cy="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2245027" y="5684501"/>
            <a:ext cx="3205237" cy="168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MATÉRIAUX 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Revues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journaux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d’actualité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Robot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mélangeur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Bacs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Tamis</a:t>
            </a: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Eau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5293027" y="5966629"/>
            <a:ext cx="3205237" cy="111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Rouleaux à pâte</a:t>
            </a: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Éponges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Tissus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serviettes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Crayons Sharpies</a:t>
            </a: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38015458-6F20-D392-DC79-5FC2615EDDA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0" y="5470357"/>
            <a:ext cx="6876000" cy="96621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826041" y="0"/>
            <a:ext cx="3232358" cy="7772400"/>
            <a:chOff x="18497" y="0"/>
            <a:chExt cx="1955081" cy="4436745"/>
          </a:xfrm>
        </p:grpSpPr>
        <p:sp>
          <p:nvSpPr>
            <p:cNvPr id="3" name="Freeform 3"/>
            <p:cNvSpPr/>
            <p:nvPr/>
          </p:nvSpPr>
          <p:spPr>
            <a:xfrm>
              <a:off x="18497" y="0"/>
              <a:ext cx="1955081" cy="4436745"/>
            </a:xfrm>
            <a:custGeom>
              <a:avLst/>
              <a:gdLst/>
              <a:ahLst/>
              <a:cxnLst/>
              <a:rect l="l" t="t" r="r" b="b"/>
              <a:pathLst>
                <a:path w="1973578" h="4436745">
                  <a:moveTo>
                    <a:pt x="0" y="0"/>
                  </a:moveTo>
                  <a:lnTo>
                    <a:pt x="1973578" y="0"/>
                  </a:lnTo>
                  <a:lnTo>
                    <a:pt x="1973578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BDB9B9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-1" y="0"/>
            <a:ext cx="6826041" cy="2144730"/>
            <a:chOff x="0" y="0"/>
            <a:chExt cx="3827780" cy="11242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27780" cy="1124236"/>
            </a:xfrm>
            <a:custGeom>
              <a:avLst/>
              <a:gdLst/>
              <a:ahLst/>
              <a:cxnLst/>
              <a:rect l="l" t="t" r="r" b="b"/>
              <a:pathLst>
                <a:path w="3827780" h="1124236">
                  <a:moveTo>
                    <a:pt x="0" y="0"/>
                  </a:moveTo>
                  <a:lnTo>
                    <a:pt x="3827780" y="0"/>
                  </a:lnTo>
                  <a:lnTo>
                    <a:pt x="3827780" y="1124236"/>
                  </a:lnTo>
                  <a:lnTo>
                    <a:pt x="0" y="11242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6826041" y="-1"/>
            <a:ext cx="3262939" cy="3257625"/>
          </a:xfrm>
          <a:custGeom>
            <a:avLst/>
            <a:gdLst/>
            <a:ahLst/>
            <a:cxnLst/>
            <a:rect l="l" t="t" r="r" b="b"/>
            <a:pathLst>
              <a:path w="3050823" h="3040586">
                <a:moveTo>
                  <a:pt x="0" y="0"/>
                </a:moveTo>
                <a:lnTo>
                  <a:pt x="3050823" y="0"/>
                </a:lnTo>
                <a:lnTo>
                  <a:pt x="3050823" y="3040586"/>
                </a:lnTo>
                <a:lnTo>
                  <a:pt x="0" y="3040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6886200" y="3352800"/>
            <a:ext cx="3106807" cy="4146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2099" dirty="0">
                <a:solidFill>
                  <a:srgbClr val="525050"/>
                </a:solidFill>
                <a:latin typeface="Alegreya Bold"/>
              </a:rPr>
              <a:t>INTENTION PÉDAGOGIQUE</a:t>
            </a:r>
          </a:p>
          <a:p>
            <a:pPr>
              <a:lnSpc>
                <a:spcPts val="986"/>
              </a:lnSpc>
            </a:pPr>
            <a:r>
              <a:rPr lang="en-US" sz="1700" dirty="0">
                <a:solidFill>
                  <a:srgbClr val="000000"/>
                </a:solidFill>
                <a:latin typeface="Alegreya Bold"/>
              </a:rPr>
              <a:t>  </a:t>
            </a:r>
          </a:p>
          <a:p>
            <a:pPr algn="just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Alegreya Bold"/>
            </a:endParaRPr>
          </a:p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Alegreya"/>
              </a:rPr>
              <a:t>Développer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capacités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conceptualisation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l’agencement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 mots et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d’images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pour la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caricature.</a:t>
            </a: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Alegreya"/>
              </a:rPr>
              <a:t>·</a:t>
            </a:r>
          </a:p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Alegreya"/>
              </a:rPr>
              <a:t>Acquérir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habiletés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et des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connaissances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pour la fabrication de papier 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recyclé</a:t>
            </a:r>
            <a:endParaRPr lang="en-US" sz="1600" dirty="0">
              <a:solidFill>
                <a:srgbClr val="000000"/>
              </a:solidFill>
              <a:latin typeface="Alegreya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Alegreya"/>
              </a:rPr>
              <a:t>·</a:t>
            </a:r>
          </a:p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Alegreya"/>
              </a:rPr>
              <a:t>Apprécier</a:t>
            </a:r>
            <a:r>
              <a:rPr lang="en-US" sz="1600" dirty="0">
                <a:solidFill>
                  <a:srgbClr val="000000"/>
                </a:solidFill>
                <a:latin typeface="Alegreya"/>
              </a:rPr>
              <a:t> les caricatures de Clément de </a:t>
            </a:r>
            <a:r>
              <a:rPr lang="en-US" sz="1600" dirty="0" err="1">
                <a:solidFill>
                  <a:srgbClr val="000000"/>
                </a:solidFill>
                <a:latin typeface="Alegreya"/>
              </a:rPr>
              <a:t>Gaulejac</a:t>
            </a:r>
            <a:endParaRPr lang="en-US" sz="160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9565849" y="3084922"/>
            <a:ext cx="523131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199" dirty="0">
                <a:solidFill>
                  <a:srgbClr val="000000"/>
                </a:solidFill>
                <a:latin typeface="Alegreya"/>
              </a:rPr>
              <a:t>Image 5 </a:t>
            </a:r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300795" y="734551"/>
            <a:ext cx="6104009" cy="635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86"/>
              </a:lnSpc>
            </a:pPr>
            <a:r>
              <a:rPr lang="en-US" sz="17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99" dirty="0">
                <a:solidFill>
                  <a:srgbClr val="000000"/>
                </a:solidFill>
                <a:latin typeface="Alegreya Bold"/>
              </a:rPr>
              <a:t>Attention</a:t>
            </a:r>
          </a:p>
          <a:p>
            <a:pPr algn="just">
              <a:lnSpc>
                <a:spcPts val="2100"/>
              </a:lnSpc>
            </a:pPr>
            <a:r>
              <a:rPr lang="en-US" sz="1500" dirty="0" err="1">
                <a:solidFill>
                  <a:srgbClr val="000000"/>
                </a:solidFill>
                <a:latin typeface="Alegreya"/>
              </a:rPr>
              <a:t>Éveiller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l’intérêt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pour les jeux de mots et les illustrations (caricatures) à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du travail de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Clément de 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Gaulejac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Attirer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l’attention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différents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environnementaux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qui font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partie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l’actualité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520"/>
              </a:lnSpc>
            </a:pPr>
            <a:endParaRPr lang="en-US" sz="15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520"/>
              </a:lnSpc>
            </a:pPr>
            <a:r>
              <a:rPr lang="en-US" sz="1800" dirty="0" err="1">
                <a:solidFill>
                  <a:srgbClr val="000000"/>
                </a:solidFill>
                <a:latin typeface="Alegreya Bold"/>
              </a:rPr>
              <a:t>Sensibilisation</a:t>
            </a:r>
            <a:endParaRPr lang="en-US" sz="18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100"/>
              </a:lnSpc>
            </a:pPr>
            <a:r>
              <a:rPr lang="en-US" sz="1500" dirty="0" err="1">
                <a:solidFill>
                  <a:srgbClr val="000000"/>
                </a:solidFill>
                <a:latin typeface="Alegreya"/>
              </a:rPr>
              <a:t>Conscientiser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sur un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enjeu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environnemental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présent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l’actualité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quotidienne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journaux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et revues) à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d’un travail de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sur la caricature.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pratique de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recyclage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accessible,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soit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la fabrication de papier à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d’un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procédé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récupération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. </a:t>
            </a:r>
          </a:p>
          <a:p>
            <a:pPr algn="just">
              <a:lnSpc>
                <a:spcPts val="2520"/>
              </a:lnSpc>
            </a:pPr>
            <a:endParaRPr lang="en-US" sz="15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520"/>
              </a:lnSpc>
            </a:pPr>
            <a:r>
              <a:rPr lang="en-US" sz="1800" dirty="0" err="1">
                <a:solidFill>
                  <a:srgbClr val="000000"/>
                </a:solidFill>
                <a:latin typeface="Alegreya Bold"/>
              </a:rPr>
              <a:t>Création</a:t>
            </a:r>
            <a:endParaRPr lang="en-US" sz="18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100"/>
              </a:lnSpc>
            </a:pPr>
            <a:r>
              <a:rPr lang="en-US" sz="150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conceptualiser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caricature à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complémentarité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«image/mots». Guider les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dans la fabrication de papier à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d’un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procédé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recyclage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Accompagner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l’élaboration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de croquis,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dans la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du dessin final (la caricature) sur le papier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recyclé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. </a:t>
            </a:r>
          </a:p>
          <a:p>
            <a:pPr algn="just">
              <a:lnSpc>
                <a:spcPts val="2520"/>
              </a:lnSpc>
            </a:pPr>
            <a:endParaRPr lang="en-US" sz="15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520"/>
              </a:lnSpc>
            </a:pPr>
            <a:r>
              <a:rPr lang="en-US" sz="1800" dirty="0" err="1">
                <a:solidFill>
                  <a:srgbClr val="000000"/>
                </a:solidFill>
                <a:latin typeface="Alegreya Bold"/>
              </a:rPr>
              <a:t>Appréciation</a:t>
            </a:r>
            <a:endParaRPr lang="en-US" sz="180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100"/>
              </a:lnSpc>
            </a:pPr>
            <a:r>
              <a:rPr lang="en-US" sz="150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discuter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de Clément de 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Gaulejac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et à en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dégager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le message et les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valeurs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véhiculées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. *Se reporter au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modèle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critique dans le tableau des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synthèses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00" dirty="0" err="1">
                <a:solidFill>
                  <a:srgbClr val="000000"/>
                </a:solidFill>
                <a:latin typeface="Alegreya"/>
              </a:rPr>
              <a:t>annexe</a:t>
            </a:r>
            <a:r>
              <a:rPr lang="en-US" sz="150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10" name="AutoShape 10"/>
          <p:cNvSpPr/>
          <p:nvPr>
            <p:custDataLst>
              <p:tags r:id="rId7"/>
            </p:custDataLst>
          </p:nvPr>
        </p:nvSpPr>
        <p:spPr>
          <a:xfrm>
            <a:off x="6929703" y="4114800"/>
            <a:ext cx="3096000" cy="18774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9AC66A2A-BE85-B101-297F-3361B38DEB2F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0" y="0"/>
            <a:ext cx="6705600" cy="504000"/>
            <a:chOff x="0" y="0"/>
            <a:chExt cx="3925001" cy="391968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D96AF26-F868-A3C2-972C-F148FA961E8C}"/>
                </a:ext>
              </a:extLst>
            </p:cNvPr>
            <p:cNvSpPr/>
            <p:nvPr/>
          </p:nvSpPr>
          <p:spPr>
            <a:xfrm>
              <a:off x="0" y="0"/>
              <a:ext cx="3925001" cy="391968"/>
            </a:xfrm>
            <a:custGeom>
              <a:avLst/>
              <a:gdLst/>
              <a:ahLst/>
              <a:cxnLst/>
              <a:rect l="l" t="t" r="r" b="b"/>
              <a:pathLst>
                <a:path w="3925001" h="391968">
                  <a:moveTo>
                    <a:pt x="0" y="0"/>
                  </a:moveTo>
                  <a:lnTo>
                    <a:pt x="3925001" y="0"/>
                  </a:lnTo>
                  <a:lnTo>
                    <a:pt x="3925001" y="391968"/>
                  </a:lnTo>
                  <a:lnTo>
                    <a:pt x="0" y="391968"/>
                  </a:lnTo>
                  <a:close/>
                </a:path>
              </a:pathLst>
            </a:custGeom>
            <a:solidFill>
              <a:srgbClr val="BDB9B9"/>
            </a:solidFill>
          </p:spPr>
          <p:txBody>
            <a:bodyPr/>
            <a:lstStyle/>
            <a:p>
              <a:pPr marL="85725"/>
              <a:r>
                <a:rPr lang="en-US" sz="2600" dirty="0">
                  <a:solidFill>
                    <a:srgbClr val="525050"/>
                  </a:solidFill>
                  <a:latin typeface="Alegreya Bold"/>
                </a:rPr>
                <a:t>Progression de </a:t>
              </a:r>
              <a:r>
                <a:rPr lang="en-US" sz="2600" dirty="0" err="1">
                  <a:solidFill>
                    <a:srgbClr val="525050"/>
                  </a:solidFill>
                  <a:latin typeface="Alegreya Bold"/>
                </a:rPr>
                <a:t>l'intention</a:t>
              </a:r>
              <a:r>
                <a:rPr lang="en-US" sz="2600" dirty="0">
                  <a:solidFill>
                    <a:srgbClr val="525050"/>
                  </a:solidFill>
                  <a:latin typeface="Alegreya Bold"/>
                </a:rPr>
                <a:t> </a:t>
              </a:r>
              <a:r>
                <a:rPr lang="en-US" sz="2600" dirty="0" err="1">
                  <a:solidFill>
                    <a:srgbClr val="525050"/>
                  </a:solidFill>
                  <a:latin typeface="Alegreya Bold"/>
                </a:rPr>
                <a:t>pédagogique</a:t>
              </a:r>
              <a:endParaRPr lang="en-US" sz="2600" dirty="0">
                <a:solidFill>
                  <a:srgbClr val="525050"/>
                </a:solidFill>
                <a:latin typeface="Alegreya Bold"/>
              </a:endParaRPr>
            </a:p>
            <a:p>
              <a:endParaRPr lang="fr-CA" sz="2600" dirty="0"/>
            </a:p>
          </p:txBody>
        </p:sp>
      </p:grpSp>
      <p:sp>
        <p:nvSpPr>
          <p:cNvPr id="16" name="AutoShape 10">
            <a:extLst>
              <a:ext uri="{FF2B5EF4-FFF2-40B4-BE49-F238E27FC236}">
                <a16:creationId xmlns:a16="http://schemas.microsoft.com/office/drawing/2014/main" id="{DB06FFF2-3F1D-145D-DB85-5B592BAB053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52400" y="510275"/>
            <a:ext cx="5436000" cy="18774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1" y="0"/>
            <a:ext cx="10072675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BDB9B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220449" y="604236"/>
            <a:ext cx="9486576" cy="704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6"/>
              </a:lnSpc>
            </a:pPr>
            <a:r>
              <a:rPr lang="en-US" sz="1754" dirty="0">
                <a:solidFill>
                  <a:srgbClr val="000000"/>
                </a:solidFill>
                <a:latin typeface="Alegreya Bold"/>
              </a:rPr>
              <a:t>Phase </a:t>
            </a:r>
            <a:r>
              <a:rPr lang="en-US" sz="1754" dirty="0" err="1">
                <a:solidFill>
                  <a:srgbClr val="000000"/>
                </a:solidFill>
                <a:latin typeface="Alegreya Bold"/>
              </a:rPr>
              <a:t>d’inspiration</a:t>
            </a:r>
            <a:endParaRPr lang="en-US" sz="1754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456"/>
              </a:lnSpc>
            </a:pPr>
            <a:r>
              <a:rPr lang="en-US" sz="1754" dirty="0">
                <a:solidFill>
                  <a:srgbClr val="000000"/>
                </a:solidFill>
                <a:latin typeface="Alegreya"/>
              </a:rPr>
              <a:t>Explication du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histoire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de la caricature,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histoire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de la fabrication du papier et impacts de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production sur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l’environnement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. *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Voir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la section Fiche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d’enrichissement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du travail de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Clément de 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Gaulejac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(guider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discussion sur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préoccupations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démarche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artistique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).</a:t>
            </a:r>
          </a:p>
          <a:p>
            <a:pPr algn="just">
              <a:lnSpc>
                <a:spcPts val="2456"/>
              </a:lnSpc>
            </a:pPr>
            <a:endParaRPr lang="en-US" sz="1754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456"/>
              </a:lnSpc>
            </a:pPr>
            <a:r>
              <a:rPr lang="en-US" sz="1754" dirty="0">
                <a:solidFill>
                  <a:srgbClr val="000000"/>
                </a:solidFill>
                <a:latin typeface="Alegreya Bold"/>
              </a:rPr>
              <a:t>Phase </a:t>
            </a:r>
            <a:r>
              <a:rPr lang="en-US" sz="1754" dirty="0" err="1">
                <a:solidFill>
                  <a:srgbClr val="000000"/>
                </a:solidFill>
                <a:latin typeface="Alegreya Bold"/>
              </a:rPr>
              <a:t>d’élaboration</a:t>
            </a:r>
            <a:endParaRPr lang="en-US" sz="1754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456"/>
              </a:lnSpc>
            </a:pPr>
            <a:r>
              <a:rPr lang="en-US" sz="1754" dirty="0">
                <a:solidFill>
                  <a:srgbClr val="000000"/>
                </a:solidFill>
                <a:latin typeface="Alegreya"/>
              </a:rPr>
              <a:t>Recherche d’un fait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d’actualité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concerne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enjeu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environnemental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dans des revues et des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journaux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imprimés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Développement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d’un concept pour la caricature qui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sensibilise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l’enjeu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choisi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de croquis dans le but de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un dessin qui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reprend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fait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d’actualité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choisi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456"/>
              </a:lnSpc>
            </a:pPr>
            <a:endParaRPr lang="en-US" sz="1754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456"/>
              </a:lnSpc>
            </a:pPr>
            <a:r>
              <a:rPr lang="en-US" sz="1754" u="sng" dirty="0">
                <a:solidFill>
                  <a:srgbClr val="000000"/>
                </a:solidFill>
                <a:latin typeface="Alegreya Bold"/>
              </a:rPr>
              <a:t>Fabrication du papier: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Déchirer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les revues et les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journaux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en petits morceaux et les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déposer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dans un robot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mélangeur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rempli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d’eau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chaude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, il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devrait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y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avoir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autant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de papier que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d’eau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∙ Mixer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jusqu’à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l’obtention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pâte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homogène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Submerger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un tamis dans un bac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d’eau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Verser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mélange sur le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moustiquaire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du tamis ∙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Soulever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tamis du bac ∙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Déposer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tamis du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côté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du papier sur un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tissu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serviette ∙ Absorber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l’eau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éponge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∙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Retourner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tamis et le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tissu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retirer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tamis (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si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papier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reste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collé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cela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signifie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que le mélange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contient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encore trop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d’eau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) ∙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Recouvrir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complètement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papier de tissue ∙ Passer le rouleau à pâte ∙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Laisser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sécher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papier pendant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plusieurs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heures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(il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possible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d’accélérer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le processus à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d’un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séchoir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cheveux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).</a:t>
            </a:r>
          </a:p>
          <a:p>
            <a:pPr algn="just">
              <a:lnSpc>
                <a:spcPts val="2456"/>
              </a:lnSpc>
            </a:pPr>
            <a:endParaRPr lang="en-US" sz="1754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456"/>
              </a:lnSpc>
            </a:pPr>
            <a:r>
              <a:rPr lang="en-US" sz="1754" b="1" dirty="0" err="1">
                <a:solidFill>
                  <a:srgbClr val="000000"/>
                </a:solidFill>
                <a:latin typeface="Alegreya"/>
              </a:rPr>
              <a:t>Lorsque</a:t>
            </a:r>
            <a:r>
              <a:rPr lang="en-US" sz="1754" b="1" dirty="0">
                <a:solidFill>
                  <a:srgbClr val="000000"/>
                </a:solidFill>
                <a:latin typeface="Alegreya"/>
              </a:rPr>
              <a:t> le papier </a:t>
            </a:r>
            <a:r>
              <a:rPr lang="en-US" sz="1754" b="1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754" b="1" dirty="0">
                <a:solidFill>
                  <a:srgbClr val="000000"/>
                </a:solidFill>
                <a:latin typeface="Alegreya"/>
              </a:rPr>
              <a:t> sec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du dessin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prévu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et inscription des mots en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complément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54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754" dirty="0">
                <a:solidFill>
                  <a:srgbClr val="000000"/>
                </a:solidFill>
                <a:latin typeface="Alegreya"/>
              </a:rPr>
              <a:t> de crayons Sharpies.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220449" y="47239"/>
            <a:ext cx="4503951" cy="39818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600" dirty="0">
                <a:solidFill>
                  <a:srgbClr val="525050"/>
                </a:solidFill>
                <a:latin typeface="Alegreya Bold"/>
              </a:rPr>
              <a:t>Phases du processus de </a:t>
            </a:r>
            <a:r>
              <a:rPr lang="en-US" sz="2600" dirty="0" err="1">
                <a:solidFill>
                  <a:srgbClr val="525050"/>
                </a:solidFill>
                <a:latin typeface="Alegreya Bold"/>
              </a:rPr>
              <a:t>création</a:t>
            </a:r>
            <a:endParaRPr lang="en-US" sz="2600" dirty="0">
              <a:solidFill>
                <a:srgbClr val="525050"/>
              </a:solidFill>
              <a:latin typeface="Alegreya Bold"/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10B4D96B-1F94-470C-4C82-ADED24064A7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200" y="2362200"/>
            <a:ext cx="6336000" cy="18774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9048CE3F-FF66-20C3-D203-7E883C9A1F6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6200" y="3962400"/>
            <a:ext cx="6336000" cy="18774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38249"/>
            <a:chOff x="0" y="0"/>
            <a:chExt cx="6168239" cy="3136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68239" cy="313676"/>
            </a:xfrm>
            <a:custGeom>
              <a:avLst/>
              <a:gdLst/>
              <a:ahLst/>
              <a:cxnLst/>
              <a:rect l="l" t="t" r="r" b="b"/>
              <a:pathLst>
                <a:path w="6168239" h="313676">
                  <a:moveTo>
                    <a:pt x="0" y="0"/>
                  </a:moveTo>
                  <a:lnTo>
                    <a:pt x="6168239" y="0"/>
                  </a:lnTo>
                  <a:lnTo>
                    <a:pt x="6168239" y="313676"/>
                  </a:lnTo>
                  <a:lnTo>
                    <a:pt x="0" y="313676"/>
                  </a:lnTo>
                  <a:close/>
                </a:path>
              </a:pathLst>
            </a:custGeom>
            <a:solidFill>
              <a:srgbClr val="BDB9B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144075" y="2752217"/>
            <a:ext cx="4602636" cy="5020183"/>
          </a:xfrm>
          <a:custGeom>
            <a:avLst/>
            <a:gdLst/>
            <a:ahLst/>
            <a:cxnLst/>
            <a:rect l="l" t="t" r="r" b="b"/>
            <a:pathLst>
              <a:path w="4602636" h="5020183">
                <a:moveTo>
                  <a:pt x="0" y="0"/>
                </a:moveTo>
                <a:lnTo>
                  <a:pt x="4602636" y="0"/>
                </a:lnTo>
                <a:lnTo>
                  <a:pt x="4602636" y="5020183"/>
                </a:lnTo>
                <a:lnTo>
                  <a:pt x="0" y="5020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51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6778846" y="2752217"/>
            <a:ext cx="3279554" cy="5020183"/>
          </a:xfrm>
          <a:custGeom>
            <a:avLst/>
            <a:gdLst/>
            <a:ahLst/>
            <a:cxnLst/>
            <a:rect l="l" t="t" r="r" b="b"/>
            <a:pathLst>
              <a:path w="3279554" h="5020183">
                <a:moveTo>
                  <a:pt x="0" y="0"/>
                </a:moveTo>
                <a:lnTo>
                  <a:pt x="3279554" y="0"/>
                </a:lnTo>
                <a:lnTo>
                  <a:pt x="3279554" y="5020183"/>
                </a:lnTo>
                <a:lnTo>
                  <a:pt x="0" y="5020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144075" y="748665"/>
            <a:ext cx="9617503" cy="186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7"/>
              </a:lnSpc>
            </a:pPr>
            <a:r>
              <a:rPr lang="en-US" sz="1855" dirty="0">
                <a:solidFill>
                  <a:srgbClr val="000000"/>
                </a:solidFill>
                <a:latin typeface="Alegreya Bold"/>
              </a:rPr>
              <a:t>Phase de </a:t>
            </a:r>
            <a:r>
              <a:rPr lang="en-US" sz="1855" dirty="0" err="1">
                <a:solidFill>
                  <a:srgbClr val="000000"/>
                </a:solidFill>
                <a:latin typeface="Alegreya Bold"/>
              </a:rPr>
              <a:t>distanciation</a:t>
            </a:r>
            <a:r>
              <a:rPr lang="en-US" sz="1855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just">
              <a:lnSpc>
                <a:spcPts val="2449"/>
              </a:lnSpc>
            </a:pPr>
            <a:r>
              <a:rPr lang="en-US" sz="1749" dirty="0">
                <a:solidFill>
                  <a:srgbClr val="000000"/>
                </a:solidFill>
                <a:latin typeface="Alegreya Bold"/>
              </a:rPr>
              <a:t>(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Il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existe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plusieurs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possibilités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pour la phase de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distanciation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.) Installer les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créations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dans un lieu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propice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adéquat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mettant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valeur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. Il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aussi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envisageable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de faire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publication à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toutes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les caricatures. Un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comité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d’élèves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pourrait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aussi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formé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sélectionner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les caricatures les plus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efficaces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et les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publier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l’infolettre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. En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classe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chaque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élève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explique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motivations et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choix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plastiques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. </a:t>
            </a: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4218669" y="7546968"/>
            <a:ext cx="528042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199">
                <a:solidFill>
                  <a:srgbClr val="000000"/>
                </a:solidFill>
                <a:latin typeface="Alegreya"/>
              </a:rPr>
              <a:t>Image 6 </a:t>
            </a: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9500608" y="7546968"/>
            <a:ext cx="521940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7 </a:t>
            </a:r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220449" y="78251"/>
            <a:ext cx="6027951" cy="39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600" dirty="0">
                <a:solidFill>
                  <a:srgbClr val="525050"/>
                </a:solidFill>
                <a:latin typeface="Alegreya Bold"/>
              </a:rPr>
              <a:t>Phases du processus de </a:t>
            </a:r>
            <a:r>
              <a:rPr lang="en-US" sz="2600" dirty="0" err="1">
                <a:solidFill>
                  <a:srgbClr val="525050"/>
                </a:solidFill>
                <a:latin typeface="Alegreya Bold"/>
              </a:rPr>
              <a:t>création</a:t>
            </a:r>
            <a:r>
              <a:rPr lang="en-US" sz="2600" dirty="0">
                <a:solidFill>
                  <a:srgbClr val="525050"/>
                </a:solidFill>
                <a:latin typeface="Alegreya Bold"/>
              </a:rPr>
              <a:t> (suite)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52400" y="2836725"/>
            <a:ext cx="9211452" cy="422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REPÈRES ET RESSOURCES 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 Bold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777777"/>
                </a:solidFill>
                <a:latin typeface="Alegreya Bold"/>
              </a:rPr>
              <a:t>Repères</a:t>
            </a:r>
            <a:r>
              <a:rPr lang="en-US" sz="1599" dirty="0">
                <a:solidFill>
                  <a:srgbClr val="777777"/>
                </a:solidFill>
                <a:latin typeface="Alegreya Bold"/>
              </a:rPr>
              <a:t> </a:t>
            </a:r>
            <a:r>
              <a:rPr lang="en-US" sz="1599" dirty="0" err="1">
                <a:solidFill>
                  <a:srgbClr val="777777"/>
                </a:solidFill>
                <a:latin typeface="Alegreya Bold"/>
              </a:rPr>
              <a:t>visuels</a:t>
            </a:r>
            <a:r>
              <a:rPr lang="en-US" sz="1599" dirty="0">
                <a:solidFill>
                  <a:srgbClr val="777777"/>
                </a:solidFill>
                <a:latin typeface="Alegreya Bold"/>
              </a:rPr>
              <a:t> et </a:t>
            </a:r>
            <a:r>
              <a:rPr lang="en-US" sz="1599" dirty="0" err="1">
                <a:solidFill>
                  <a:srgbClr val="777777"/>
                </a:solidFill>
                <a:latin typeface="Alegreya Bold"/>
              </a:rPr>
              <a:t>culturels</a:t>
            </a:r>
            <a:r>
              <a:rPr lang="en-US" sz="1599" dirty="0">
                <a:solidFill>
                  <a:srgbClr val="777777"/>
                </a:solidFill>
                <a:latin typeface="Alegreya Bold"/>
              </a:rPr>
              <a:t> : 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Artiste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visuel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 Clément de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Gaulejac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eau-tiede.org"/>
              </a:rPr>
              <a:t>Site Web de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8" tooltip="https://eau-tiede.org"/>
              </a:rPr>
              <a:t>l'artiste</a:t>
            </a:r>
            <a:endParaRPr lang="en-US" sz="1599" u="sng" dirty="0">
              <a:solidFill>
                <a:srgbClr val="000000"/>
              </a:solidFill>
              <a:latin typeface="Alegreya"/>
              <a:hlinkClick r:id="rId8" tooltip="https://eau-tiede.org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9" tooltip="http://www.calculmental.org"/>
              </a:rPr>
              <a:t>Calcul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://www.calculmental.org"/>
              </a:rPr>
              <a:t> mental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777777"/>
                </a:solidFill>
                <a:latin typeface="Alegreya Bold"/>
              </a:rPr>
              <a:t>Ressources</a:t>
            </a:r>
            <a:r>
              <a:rPr lang="en-US" sz="1599" dirty="0">
                <a:solidFill>
                  <a:srgbClr val="777777"/>
                </a:solidFill>
                <a:latin typeface="Alegreya Bold"/>
              </a:rPr>
              <a:t> </a:t>
            </a:r>
            <a:r>
              <a:rPr lang="en-US" sz="1599" dirty="0" err="1">
                <a:solidFill>
                  <a:srgbClr val="777777"/>
                </a:solidFill>
                <a:latin typeface="Alegreya Bold"/>
              </a:rPr>
              <a:t>didactiques</a:t>
            </a:r>
            <a:r>
              <a:rPr lang="en-US" sz="1599" dirty="0">
                <a:solidFill>
                  <a:srgbClr val="777777"/>
                </a:solidFill>
                <a:latin typeface="Alegreya Bold"/>
              </a:rPr>
              <a:t> (</a:t>
            </a:r>
            <a:r>
              <a:rPr lang="en-US" sz="1599" dirty="0" err="1">
                <a:solidFill>
                  <a:srgbClr val="777777"/>
                </a:solidFill>
                <a:latin typeface="Alegreya Bold"/>
              </a:rPr>
              <a:t>padlet</a:t>
            </a:r>
            <a:r>
              <a:rPr lang="en-US" sz="1599" dirty="0">
                <a:solidFill>
                  <a:srgbClr val="777777"/>
                </a:solidFill>
                <a:latin typeface="Alegreya Bold"/>
              </a:rPr>
              <a:t>) : </a:t>
            </a: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de Clément de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Gaulejac</a:t>
            </a: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777777"/>
                </a:solidFill>
                <a:latin typeface="Alegreya Bold"/>
              </a:rPr>
              <a:t>Ressources</a:t>
            </a:r>
            <a:r>
              <a:rPr lang="en-US" sz="1599" dirty="0">
                <a:solidFill>
                  <a:srgbClr val="777777"/>
                </a:solidFill>
                <a:latin typeface="Alegreya Bold"/>
              </a:rPr>
              <a:t> </a:t>
            </a:r>
            <a:r>
              <a:rPr lang="en-US" sz="1599" dirty="0" err="1">
                <a:solidFill>
                  <a:srgbClr val="777777"/>
                </a:solidFill>
                <a:latin typeface="Alegreya Bold"/>
              </a:rPr>
              <a:t>documentaires</a:t>
            </a:r>
            <a:r>
              <a:rPr lang="en-US" sz="1599" dirty="0">
                <a:solidFill>
                  <a:srgbClr val="777777"/>
                </a:solidFill>
                <a:latin typeface="Alegreya Bold"/>
              </a:rPr>
              <a:t> : 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Site Internet sur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l’histoire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de la caricature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://expositions.bnf.fr/daumier/pedago/02_1.htm"/>
              </a:rPr>
              <a:t>BnF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://expositions.bnf.fr/daumier/pedago/02_1.htm"/>
              </a:rPr>
              <a:t> - Daumier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1" tooltip="https://www.franceinter.fr/histoire/la-caricature-dans-l-histoire"/>
              </a:rPr>
              <a:t>Histoire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1" tooltip="https://www.franceinter.fr/histoire/la-caricature-dans-l-histoire"/>
              </a:rPr>
              <a:t> La caricature dans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1" tooltip="https://www.franceinter.fr/histoire/la-caricature-dans-l-histoire"/>
              </a:rPr>
              <a:t>l'histoire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2" tooltip="https://secure.sogides.com/medias/3/7/ext_9782896491261.pdf"/>
              </a:rPr>
              <a:t>HISTOIRE DE LA CARICATURE AU QUÉBEC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5181600" y="2590800"/>
            <a:ext cx="4876800" cy="5181600"/>
          </a:xfrm>
          <a:custGeom>
            <a:avLst/>
            <a:gdLst/>
            <a:ahLst/>
            <a:cxnLst/>
            <a:rect l="l" t="t" r="r" b="b"/>
            <a:pathLst>
              <a:path w="4957382" h="5232792">
                <a:moveTo>
                  <a:pt x="0" y="0"/>
                </a:moveTo>
                <a:lnTo>
                  <a:pt x="4957382" y="0"/>
                </a:lnTo>
                <a:lnTo>
                  <a:pt x="4957382" y="5232792"/>
                </a:lnTo>
                <a:lnTo>
                  <a:pt x="0" y="5232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9526637" y="7583805"/>
            <a:ext cx="531763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legreya"/>
              </a:rPr>
              <a:t>Image 8 </a:t>
            </a:r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152400" y="2333886"/>
            <a:ext cx="9211452" cy="36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600" dirty="0">
                <a:solidFill>
                  <a:srgbClr val="525050"/>
                </a:solidFill>
                <a:latin typeface="Alegreya Bold"/>
              </a:rPr>
              <a:t>LIENS INFORMATIFS SUR L'ARTISTE ET SUR L'ACTI﻿VITÉ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B4419CC-593E-FA1C-265D-0C2F9F9EE08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-1" y="0"/>
            <a:ext cx="10058401" cy="505322"/>
          </a:xfrm>
          <a:custGeom>
            <a:avLst/>
            <a:gdLst/>
            <a:ahLst/>
            <a:cxnLst/>
            <a:rect l="l" t="t" r="r" b="b"/>
            <a:pathLst>
              <a:path w="5907441" h="288455">
                <a:moveTo>
                  <a:pt x="0" y="0"/>
                </a:moveTo>
                <a:lnTo>
                  <a:pt x="5907441" y="0"/>
                </a:lnTo>
                <a:lnTo>
                  <a:pt x="5907441" y="288455"/>
                </a:lnTo>
                <a:lnTo>
                  <a:pt x="0" y="288455"/>
                </a:lnTo>
                <a:close/>
              </a:path>
            </a:pathLst>
          </a:custGeom>
          <a:solidFill>
            <a:srgbClr val="BDB9B9"/>
          </a:solidFill>
        </p:spPr>
        <p:txBody>
          <a:bodyPr anchor="ctr"/>
          <a:lstStyle/>
          <a:p>
            <a:pPr marL="85725"/>
            <a:r>
              <a:rPr lang="fr-CA" sz="2600" dirty="0">
                <a:solidFill>
                  <a:srgbClr val="525050"/>
                </a:solidFill>
                <a:latin typeface="Alegreya Bold" panose="020B0604020202020204" charset="0"/>
              </a:rPr>
              <a:t>PISTES D’ENRICHISSEMENT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BD6720-9AE7-8DC1-7E64-5638E8CFEF7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2" y="719849"/>
            <a:ext cx="9829801" cy="150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décorer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le papier avec des matières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naturelles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. Il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suffit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d’ajouter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des fleurs, des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feuilles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encore des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épices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poudre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au mélange.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d’imposer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thème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des dessins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l’actualité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marL="345439" lvl="1" indent="-172720" algn="just">
              <a:lnSpc>
                <a:spcPts val="2239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refaire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le processus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plusieurs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fois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différents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évènements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cours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l’année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scolaire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d’en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 faire un livre </a:t>
            </a:r>
            <a:r>
              <a:rPr lang="en-US" sz="1800" dirty="0" err="1">
                <a:solidFill>
                  <a:srgbClr val="000000"/>
                </a:solidFill>
                <a:latin typeface="Alegreya"/>
              </a:rPr>
              <a:t>d’artiste</a:t>
            </a:r>
            <a:r>
              <a:rPr lang="en-US" sz="1800" dirty="0">
                <a:solidFill>
                  <a:srgbClr val="000000"/>
                </a:solidFill>
                <a:latin typeface="Alegreya"/>
              </a:rPr>
              <a:t>.</a:t>
            </a:r>
            <a:endParaRPr lang="fr-C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>
            <p:custDataLst>
              <p:tags r:id="rId1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4BA90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334278" y="683431"/>
            <a:ext cx="5932188" cy="6723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08"/>
              </a:lnSpc>
            </a:pPr>
            <a:r>
              <a:rPr lang="en-US" sz="1671" dirty="0">
                <a:solidFill>
                  <a:srgbClr val="000000"/>
                </a:solidFill>
                <a:latin typeface="Alegreya"/>
              </a:rPr>
              <a:t>Dans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inspiré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par le duo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d’artistes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Tim Noble et Sue Webster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amenés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à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composer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formes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et des 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images,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figuratives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plus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conceptuelles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en 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trois dimensions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. Les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réalisées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d’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objets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et de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matériaux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recyclés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apportés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par les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classe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récupérés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même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. En équipe,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derniers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doivent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user de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créativité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donner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une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autre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vie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matières, au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moyen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composition 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et d’un jeu de 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lumière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installation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. Les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libres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représenter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qu’ils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désirent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, sur le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thème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choix. Le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final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donne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d’un format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d’environ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un pied cube. </a:t>
            </a:r>
          </a:p>
          <a:p>
            <a:pPr algn="just">
              <a:lnSpc>
                <a:spcPts val="3108"/>
              </a:lnSpc>
            </a:pPr>
            <a:endParaRPr lang="en-US" sz="1671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3108"/>
              </a:lnSpc>
            </a:pPr>
            <a:r>
              <a:rPr lang="en-US" sz="1671" dirty="0">
                <a:solidFill>
                  <a:srgbClr val="000000"/>
                </a:solidFill>
                <a:latin typeface="Alegreya"/>
              </a:rPr>
              <a:t>Les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photographient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par la suite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installation 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dans les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règles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cet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art et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archivent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image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.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présentent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ensuite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, équipe par équipe, en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partageant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qu’ils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ont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créé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expérience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,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réflexions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incluant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la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 dimension </a:t>
            </a:r>
            <a:r>
              <a:rPr lang="en-US" sz="1671" dirty="0" err="1">
                <a:solidFill>
                  <a:srgbClr val="000000"/>
                </a:solidFill>
                <a:latin typeface="Alegreya Bold"/>
              </a:rPr>
              <a:t>environnementale</a:t>
            </a:r>
            <a:r>
              <a:rPr lang="en-US" sz="1671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ouvrant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la discussion sur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suscite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 pour les </a:t>
            </a:r>
            <a:r>
              <a:rPr lang="en-US" sz="1671" dirty="0" err="1">
                <a:solidFill>
                  <a:srgbClr val="000000"/>
                </a:solidFill>
                <a:latin typeface="Alegreya"/>
              </a:rPr>
              <a:t>autres</a:t>
            </a:r>
            <a:r>
              <a:rPr lang="en-US" sz="1671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F62B73-B63B-AE63-A98F-18DB7D0A5721}"/>
              </a:ext>
            </a:extLst>
          </p:cNvPr>
          <p:cNvGrpSpPr/>
          <p:nvPr/>
        </p:nvGrpSpPr>
        <p:grpSpPr>
          <a:xfrm>
            <a:off x="0" y="-69"/>
            <a:ext cx="10058400" cy="505391"/>
            <a:chOff x="0" y="-69"/>
            <a:chExt cx="10058400" cy="505391"/>
          </a:xfrm>
        </p:grpSpPr>
        <p:grpSp>
          <p:nvGrpSpPr>
            <p:cNvPr id="2" name="Group 2"/>
            <p:cNvGrpSpPr/>
            <p:nvPr>
              <p:custDataLst>
                <p:tags r:id="rId4"/>
              </p:custDataLst>
            </p:nvPr>
          </p:nvGrpSpPr>
          <p:grpSpPr>
            <a:xfrm>
              <a:off x="0" y="0"/>
              <a:ext cx="10058400" cy="505322"/>
              <a:chOff x="0" y="0"/>
              <a:chExt cx="5907441" cy="28845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F8E6D4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8" name="TextBox 8"/>
            <p:cNvSpPr txBox="1"/>
            <p:nvPr>
              <p:custDataLst>
                <p:tags r:id="rId5"/>
              </p:custDataLst>
            </p:nvPr>
          </p:nvSpPr>
          <p:spPr>
            <a:xfrm>
              <a:off x="76200" y="-69"/>
              <a:ext cx="5217427" cy="448310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marL="85725">
                <a:lnSpc>
                  <a:spcPts val="3640"/>
                </a:lnSpc>
              </a:pPr>
              <a:r>
                <a:rPr lang="en-US" sz="2600" spc="98" dirty="0">
                  <a:solidFill>
                    <a:srgbClr val="E14E57"/>
                  </a:solidFill>
                  <a:latin typeface="Alegreya Bold"/>
                </a:rPr>
                <a:t>PROPOSITION DE CRÉATION</a:t>
              </a:r>
              <a:r>
                <a:rPr lang="en-US" sz="2600" spc="98" dirty="0">
                  <a:solidFill>
                    <a:srgbClr val="E14E57"/>
                  </a:solidFill>
                  <a:latin typeface="Alegreya"/>
                </a:rPr>
                <a:t>  </a:t>
              </a:r>
            </a:p>
          </p:txBody>
        </p:sp>
      </p:grpSp>
      <p:sp>
        <p:nvSpPr>
          <p:cNvPr id="9" name="TextBox 9"/>
          <p:cNvSpPr txBox="1"/>
          <p:nvPr>
            <p:custDataLst>
              <p:tags r:id="rId3"/>
            </p:custDataLst>
          </p:nvPr>
        </p:nvSpPr>
        <p:spPr>
          <a:xfrm>
            <a:off x="7249589" y="618971"/>
            <a:ext cx="2474533" cy="448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4"/>
              </a:lnSpc>
              <a:spcAft>
                <a:spcPts val="1200"/>
              </a:spcAft>
            </a:pPr>
            <a:r>
              <a:rPr lang="en-US" sz="2000" dirty="0">
                <a:solidFill>
                  <a:srgbClr val="AF31A2"/>
                </a:solidFill>
                <a:latin typeface="Alegreya Bold"/>
              </a:rPr>
              <a:t>MOTS ÉVOCATEURS</a:t>
            </a:r>
          </a:p>
          <a:p>
            <a:pPr algn="ctr">
              <a:lnSpc>
                <a:spcPts val="2604"/>
              </a:lnSpc>
            </a:pPr>
            <a:r>
              <a:rPr lang="en-US" sz="2000" dirty="0">
                <a:solidFill>
                  <a:srgbClr val="BF5C62"/>
                </a:solidFill>
                <a:latin typeface="Alegreya Bold"/>
              </a:rPr>
              <a:t>lumière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</a:t>
            </a:r>
            <a:r>
              <a:rPr lang="en-US" sz="2000" dirty="0" err="1">
                <a:solidFill>
                  <a:srgbClr val="BF5C62"/>
                </a:solidFill>
                <a:latin typeface="Alegreya Bold"/>
              </a:rPr>
              <a:t>artificielle</a:t>
            </a:r>
            <a:r>
              <a:rPr lang="en-US" sz="2000" dirty="0">
                <a:solidFill>
                  <a:srgbClr val="BF5C62"/>
                </a:solidFill>
                <a:latin typeface="Alegreya Bold"/>
              </a:rPr>
              <a:t>   naturelle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 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clair-obscur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777777"/>
                </a:solidFill>
                <a:latin typeface="Alegreya Bold"/>
              </a:rPr>
              <a:t>assemblage </a:t>
            </a:r>
            <a:r>
              <a:rPr lang="en-US" sz="2000" dirty="0">
                <a:solidFill>
                  <a:srgbClr val="AF7C6F"/>
                </a:solidFill>
                <a:latin typeface="Alegreya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 projection  ·</a:t>
            </a:r>
            <a:r>
              <a:rPr lang="en-US" sz="2000" dirty="0">
                <a:solidFill>
                  <a:srgbClr val="CF71C5"/>
                </a:solidFill>
                <a:latin typeface="Alegreya"/>
              </a:rPr>
              <a:t> </a:t>
            </a:r>
            <a:r>
              <a:rPr lang="en-US" sz="2000" dirty="0">
                <a:solidFill>
                  <a:srgbClr val="CF71C5"/>
                </a:solidFill>
                <a:latin typeface="Alegreya Bold"/>
              </a:rPr>
              <a:t> composition 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·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objet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</a:t>
            </a:r>
            <a:r>
              <a:rPr lang="en-US" sz="2000" dirty="0">
                <a:solidFill>
                  <a:srgbClr val="FF7D2D"/>
                </a:solidFill>
                <a:latin typeface="Alegreya Bold"/>
              </a:rPr>
              <a:t>· </a:t>
            </a:r>
            <a:r>
              <a:rPr lang="en-US" sz="2000" dirty="0" err="1">
                <a:solidFill>
                  <a:srgbClr val="FF7D2D"/>
                </a:solidFill>
                <a:latin typeface="Alegreya Bold"/>
              </a:rPr>
              <a:t>recyclage</a:t>
            </a:r>
            <a:r>
              <a:rPr lang="en-US" sz="2000" dirty="0">
                <a:solidFill>
                  <a:srgbClr val="BF5C62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>
                <a:solidFill>
                  <a:srgbClr val="9231AF"/>
                </a:solidFill>
                <a:latin typeface="Alegreya Bold"/>
              </a:rPr>
              <a:t>installation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exploration 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réflexion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discussion  ·  </a:t>
            </a:r>
            <a:r>
              <a:rPr lang="en-US" sz="2000" dirty="0" err="1">
                <a:solidFill>
                  <a:srgbClr val="BD644C"/>
                </a:solidFill>
                <a:latin typeface="Alegreya Bold"/>
              </a:rPr>
              <a:t>photographie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</a:t>
            </a:r>
            <a:r>
              <a:rPr lang="en-US" sz="2000" dirty="0" err="1">
                <a:solidFill>
                  <a:srgbClr val="F66B16"/>
                </a:solidFill>
                <a:latin typeface="Alegreya Bold"/>
              </a:rPr>
              <a:t>matériaux</a:t>
            </a:r>
            <a:r>
              <a:rPr lang="en-US" sz="2000" dirty="0">
                <a:solidFill>
                  <a:srgbClr val="AD6E6E"/>
                </a:solidFill>
                <a:latin typeface="Alegrey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figuratif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 · 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conceptuel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</a:t>
            </a:r>
            <a:r>
              <a:rPr lang="en-US" sz="2000" dirty="0">
                <a:solidFill>
                  <a:srgbClr val="476876"/>
                </a:solidFill>
                <a:latin typeface="Alegreya Bold"/>
              </a:rPr>
              <a:t> 3D</a:t>
            </a:r>
          </a:p>
        </p:txBody>
      </p:sp>
      <p:pic>
        <p:nvPicPr>
          <p:cNvPr id="13" name="Image 12" descr="Une image contenant personne, intérieur, mur, casque&#10;&#10;Description générée automatiquement">
            <a:extLst>
              <a:ext uri="{FF2B5EF4-FFF2-40B4-BE49-F238E27FC236}">
                <a16:creationId xmlns:a16="http://schemas.microsoft.com/office/drawing/2014/main" id="{4AC5B3B4-6308-A983-068D-DEDAA533FE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394222"/>
            <a:ext cx="3352800" cy="237011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334650" y="914944"/>
            <a:ext cx="9211452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Histoire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du papier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8" tooltip="https://www.youtube.com/watch?v=PwnZFlxkm18"/>
              </a:rPr>
              <a:t>Histoire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8" tooltip="https://www.youtube.com/watch?v=PwnZFlxkm18"/>
              </a:rPr>
              <a:t> de la fabrication du papier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s://www.universalis.fr/encyclopedie/papier/"/>
              </a:rPr>
              <a:t>PAPIER -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9" tooltip="https://www.universalis.fr/encyclopedie/papier/"/>
              </a:rPr>
              <a:t>Encyclopædia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9" tooltip="https://www.universalis.fr/encyclopedie/papier/"/>
              </a:rPr>
              <a:t> Universalis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Démonstration</a:t>
            </a:r>
            <a:r>
              <a:rPr lang="en-US" sz="1599" dirty="0">
                <a:solidFill>
                  <a:srgbClr val="000000"/>
                </a:solidFill>
                <a:latin typeface="Alegreya Bold"/>
              </a:rPr>
              <a:t> de fabrication de papier </a:t>
            </a:r>
            <a:r>
              <a:rPr lang="en-US" sz="1599" dirty="0" err="1">
                <a:solidFill>
                  <a:srgbClr val="000000"/>
                </a:solidFill>
                <a:latin typeface="Alegreya Bold"/>
              </a:rPr>
              <a:t>recyclé</a:t>
            </a:r>
            <a:endParaRPr lang="en-US" sz="1599" dirty="0">
              <a:solidFill>
                <a:srgbClr val="000000"/>
              </a:solidFill>
              <a:latin typeface="Alegreya Bold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www.youtube.com/watch?v=OLh7kmXudmw"/>
              </a:rPr>
              <a:t>Les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s://www.youtube.com/watch?v=OLh7kmXudmw"/>
              </a:rPr>
              <a:t>tutos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www.youtube.com/watch?v=OLh7kmXudmw"/>
              </a:rPr>
              <a:t> de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s://www.youtube.com/watch?v=OLh7kmXudmw"/>
              </a:rPr>
              <a:t>l'ONF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www.youtube.com/watch?v=OLh7kmXudmw"/>
              </a:rPr>
              <a:t> :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s://www.youtube.com/watch?v=OLh7kmXudmw"/>
              </a:rPr>
              <a:t>fabriquez</a:t>
            </a:r>
            <a:r>
              <a:rPr lang="en-US" sz="1599" u="sng" dirty="0">
                <a:solidFill>
                  <a:srgbClr val="000000"/>
                </a:solidFill>
                <a:latin typeface="Alegreya"/>
                <a:hlinkClick r:id="rId10" tooltip="https://www.youtube.com/watch?v=OLh7kmXudmw"/>
              </a:rPr>
              <a:t> du papier </a:t>
            </a:r>
            <a:r>
              <a:rPr lang="en-US" sz="1599" u="sng" dirty="0" err="1">
                <a:solidFill>
                  <a:srgbClr val="000000"/>
                </a:solidFill>
                <a:latin typeface="Alegreya"/>
                <a:hlinkClick r:id="rId10" tooltip="https://www.youtube.com/watch?v=OLh7kmXudmw"/>
              </a:rPr>
              <a:t>recyclé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u="sng" dirty="0">
                <a:solidFill>
                  <a:srgbClr val="000000"/>
                </a:solidFill>
                <a:latin typeface="Alegreya"/>
                <a:hlinkClick r:id="rId11" tooltip="https://www.youtube.com/watch?v=RR_218EtLJU"/>
              </a:rPr>
              <a:t>How to Make Paper (out of recycled paper)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0" y="4953000"/>
            <a:ext cx="10058400" cy="2819400"/>
          </a:xfrm>
          <a:prstGeom prst="rect">
            <a:avLst/>
          </a:prstGeom>
          <a:solidFill>
            <a:srgbClr val="BDB9B9"/>
          </a:solid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>
            <p:custDataLst>
              <p:tags r:id="rId3"/>
            </p:custDataLst>
          </p:nvPr>
        </p:nvSpPr>
        <p:spPr>
          <a:xfrm>
            <a:off x="5824108" y="651020"/>
            <a:ext cx="4234292" cy="4301980"/>
          </a:xfrm>
          <a:custGeom>
            <a:avLst/>
            <a:gdLst/>
            <a:ahLst/>
            <a:cxnLst/>
            <a:rect l="l" t="t" r="r" b="b"/>
            <a:pathLst>
              <a:path w="4234292" h="4301980">
                <a:moveTo>
                  <a:pt x="0" y="0"/>
                </a:moveTo>
                <a:lnTo>
                  <a:pt x="4234292" y="0"/>
                </a:lnTo>
                <a:lnTo>
                  <a:pt x="4234292" y="4301980"/>
                </a:lnTo>
                <a:lnTo>
                  <a:pt x="0" y="43019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122272" y="4998451"/>
            <a:ext cx="9859928" cy="2762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0725" indent="-720725">
              <a:lnSpc>
                <a:spcPts val="1818"/>
              </a:lnSpc>
            </a:pP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Liste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 des images </a:t>
            </a:r>
            <a:r>
              <a:rPr lang="en-US" sz="1299" dirty="0" err="1">
                <a:solidFill>
                  <a:srgbClr val="000000"/>
                </a:solidFill>
                <a:latin typeface="Alegreya Bold"/>
              </a:rPr>
              <a:t>utilisées</a:t>
            </a:r>
            <a:r>
              <a:rPr lang="en-US" sz="1299" dirty="0">
                <a:solidFill>
                  <a:srgbClr val="000000"/>
                </a:solidFill>
                <a:latin typeface="Alegreya Bold"/>
              </a:rPr>
              <a:t>:</a:t>
            </a:r>
          </a:p>
          <a:p>
            <a:pPr marL="720725" indent="-720725">
              <a:lnSpc>
                <a:spcPts val="1818"/>
              </a:lnSpc>
            </a:pPr>
            <a:endParaRPr lang="en-US" sz="1299" dirty="0">
              <a:solidFill>
                <a:srgbClr val="000000"/>
              </a:solidFill>
              <a:latin typeface="Alegreya Bold"/>
            </a:endParaRPr>
          </a:p>
          <a:p>
            <a:pPr marL="720725" indent="-720725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1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DE GAUJELAC, Clément.  (15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avril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2021).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3"/>
              </a:rPr>
              <a:t>https://www.instagram.com/clementdegaulejac/</a:t>
            </a:r>
            <a:endParaRPr lang="en-US" sz="1299" dirty="0">
              <a:solidFill>
                <a:srgbClr val="000000"/>
              </a:solidFill>
              <a:latin typeface="Alegreya"/>
            </a:endParaRPr>
          </a:p>
          <a:p>
            <a:pPr marL="720725" indent="-720725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2 :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DE GAUJELAC, Clément. (2018). Le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déni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[Illustration]. [Dessin].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Eau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tiède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3" tooltip="https://www.instagram.com/clementdegaulejac/"/>
              </a:rPr>
              <a:t>https://www.instagram.com/clementdegaulejac/</a:t>
            </a:r>
          </a:p>
          <a:p>
            <a:pPr marL="720725" indent="-720725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4: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DE GAUJELAC, Clément. (10 mars 2021). [Illustration]. [Dessin]. Instagram.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3" tooltip="https://www.instagram.com/clementdegaulejac/"/>
              </a:rPr>
              <a:t>https://www.instagram.com/clementdegaulejac/</a:t>
            </a:r>
          </a:p>
          <a:p>
            <a:pPr marL="720725" indent="-720725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5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DE GAUJELAC, Clément. (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avril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2020). Retour à la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normale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[Illustration]. [Dessin].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Institut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recherches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d’informations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socio-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économiques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4" tooltip="https://iris-recherche.qc.ca/blogue/retour-a-la-normale"/>
              </a:rPr>
              <a:t>https://iris-recherche.qc.ca/blogue/retour-a-la-normale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720725" indent="-720725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6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DE GAUJELAC, Clément. (2018).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Géant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vert. [Illustration]. [Dessin].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Eau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tiède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https://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eau-tiede.org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/dessins/bidonville-</a:t>
            </a:r>
            <a:r>
              <a:rPr lang="en-US" sz="1299">
                <a:solidFill>
                  <a:srgbClr val="000000"/>
                </a:solidFill>
                <a:latin typeface="Alegreya"/>
              </a:rPr>
              <a:t>lumiere</a:t>
            </a:r>
          </a:p>
          <a:p>
            <a:pPr marL="720725" indent="-720725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7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DE GAUJELAC, Clément. (2018). [Illustration]. [Dessin]. Clément de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Gaulejac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5" tooltip="http://www.calculmental.org"/>
              </a:rPr>
              <a:t>http://www.calculmental.org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720725" indent="-720725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8 :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DE GAUJELAC, Clément. (20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juin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2019).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Investir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dans le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pétrole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pour financer la fin du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pétrole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Prodige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dialectique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6"/>
              </a:rPr>
              <a:t>https://www.instagram.com/p/By7j7jUlnG5/</a:t>
            </a:r>
            <a:endParaRPr lang="en-US" sz="1299" dirty="0">
              <a:solidFill>
                <a:srgbClr val="000000"/>
              </a:solidFill>
              <a:latin typeface="Alegreya"/>
            </a:endParaRPr>
          </a:p>
          <a:p>
            <a:pPr marL="720725" indent="-720725">
              <a:lnSpc>
                <a:spcPts val="1818"/>
              </a:lnSpc>
            </a:pPr>
            <a:r>
              <a:rPr lang="en-US" sz="1299" dirty="0">
                <a:solidFill>
                  <a:srgbClr val="000000"/>
                </a:solidFill>
                <a:latin typeface="Alegreya Bold"/>
              </a:rPr>
              <a:t>Image 9 :  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DE GAUJELAC, Clément. Sans-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titre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. (31 </a:t>
            </a:r>
            <a:r>
              <a:rPr lang="en-US" sz="1299" dirty="0" err="1">
                <a:solidFill>
                  <a:srgbClr val="000000"/>
                </a:solidFill>
                <a:latin typeface="Alegreya"/>
              </a:rPr>
              <a:t>août</a:t>
            </a:r>
            <a:r>
              <a:rPr lang="en-US" sz="1299" dirty="0">
                <a:solidFill>
                  <a:srgbClr val="000000"/>
                </a:solidFill>
                <a:latin typeface="Alegreya"/>
              </a:rPr>
              <a:t> 2018). </a:t>
            </a:r>
            <a:r>
              <a:rPr lang="en-US" sz="1299" dirty="0">
                <a:solidFill>
                  <a:srgbClr val="000000"/>
                </a:solidFill>
                <a:latin typeface="Alegreya"/>
                <a:hlinkClick r:id="rId17"/>
              </a:rPr>
              <a:t>https://www.instagram.com/p/BnJcCWUjo1t/</a:t>
            </a:r>
            <a:endParaRPr lang="en-US" sz="1299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6" name="TextBox 6"/>
          <p:cNvSpPr txBox="1"/>
          <p:nvPr>
            <p:custDataLst>
              <p:tags r:id="rId5"/>
            </p:custDataLst>
          </p:nvPr>
        </p:nvSpPr>
        <p:spPr>
          <a:xfrm>
            <a:off x="9531102" y="4719265"/>
            <a:ext cx="527298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dirty="0">
                <a:solidFill>
                  <a:srgbClr val="000000"/>
                </a:solidFill>
                <a:latin typeface="Alegreya"/>
              </a:rPr>
              <a:t>Image 9 </a:t>
            </a:r>
          </a:p>
        </p:txBody>
      </p:sp>
      <p:sp>
        <p:nvSpPr>
          <p:cNvPr id="7" name="TextBox 7"/>
          <p:cNvSpPr txBox="1"/>
          <p:nvPr>
            <p:custDataLst>
              <p:tags r:id="rId6"/>
            </p:custDataLst>
          </p:nvPr>
        </p:nvSpPr>
        <p:spPr>
          <a:xfrm>
            <a:off x="181920" y="218440"/>
            <a:ext cx="9691382" cy="36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600" dirty="0">
                <a:solidFill>
                  <a:srgbClr val="525050"/>
                </a:solidFill>
                <a:latin typeface="Alegreya Bold"/>
              </a:rPr>
              <a:t>LIENS INFORMATIFS SUR L'ARTISTE ET SUR L'ACTI﻿VITÉ (suite)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8E6D4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5239322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E14E57"/>
                </a:solidFill>
                <a:latin typeface="Alegreya Bold"/>
              </a:rPr>
              <a:t> CONTENU DISCIPLINAIRE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73334" y="643186"/>
            <a:ext cx="9520897" cy="388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3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DURÉE </a:t>
            </a:r>
          </a:p>
          <a:p>
            <a:pPr>
              <a:lnSpc>
                <a:spcPts val="1953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 4 à 5 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périodes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APPRENTISSAGES </a:t>
            </a:r>
          </a:p>
          <a:p>
            <a:pPr marL="182563" indent="-182563" algn="just">
              <a:lnSpc>
                <a:spcPts val="217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Domaine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général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formation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Environnement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182563" indent="-182563" algn="just">
              <a:lnSpc>
                <a:spcPts val="2170"/>
              </a:lnSpc>
              <a:buFont typeface="Arial" panose="020B0604020202020204" pitchFamily="34" charset="0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disciplinaire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images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personnelles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182563" indent="-182563" algn="just">
              <a:lnSpc>
                <a:spcPts val="2170"/>
              </a:lnSpc>
              <a:buFont typeface="Arial" panose="020B0604020202020204" pitchFamily="34" charset="0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transversales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Coopérer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communiquer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façon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appropriée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</a:p>
          <a:p>
            <a:pPr marL="182563" indent="-182563" algn="just">
              <a:lnSpc>
                <a:spcPts val="2170"/>
              </a:lnSpc>
              <a:buFont typeface="Arial" panose="020B0604020202020204" pitchFamily="34" charset="0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mettre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pensée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créatrice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            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CYCLE ET ANNÉE SCOLAIRE :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1er cycle du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secondaire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 </a:t>
            </a:r>
            <a:r>
              <a:rPr lang="en-US" sz="1550" dirty="0">
                <a:solidFill>
                  <a:srgbClr val="000000"/>
                </a:solidFill>
                <a:latin typeface="Alegreya Bold"/>
              </a:rPr>
              <a:t>  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 </a:t>
            </a:r>
          </a:p>
          <a:p>
            <a:pPr algn="just"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VOCABULAIRE ET LANGAGE PLASTIQUE : </a:t>
            </a:r>
            <a:r>
              <a:rPr lang="en-US" sz="1550" dirty="0">
                <a:solidFill>
                  <a:srgbClr val="E14E57"/>
                </a:solidFill>
                <a:latin typeface="Alegreya Bold"/>
              </a:rPr>
              <a:t>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Textures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réelles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créées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motifs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variés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volumes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réels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suggérés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juxtaposition, superposition,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mouvement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répétition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équilibre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éclairage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filtre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).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173335" y="4837017"/>
            <a:ext cx="3045656" cy="139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TECHNIQUES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Assemblage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d’objets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matériaux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Éclairage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Photographie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Archivage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3426583" y="4837017"/>
            <a:ext cx="1450219" cy="1963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GESTES 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Récolter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Assembler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Composer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Éclairer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Photographier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Archiver</a:t>
            </a:r>
          </a:p>
        </p:txBody>
      </p:sp>
      <p:sp>
        <p:nvSpPr>
          <p:cNvPr id="10" name="AutoShape 10"/>
          <p:cNvSpPr/>
          <p:nvPr>
            <p:custDataLst>
              <p:tags r:id="rId6"/>
            </p:custDataLst>
          </p:nvPr>
        </p:nvSpPr>
        <p:spPr>
          <a:xfrm rot="5400000">
            <a:off x="1923575" y="6215147"/>
            <a:ext cx="2544077" cy="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 dirty="0"/>
          </a:p>
        </p:txBody>
      </p:sp>
      <p:sp>
        <p:nvSpPr>
          <p:cNvPr id="11" name="TextBox 11"/>
          <p:cNvSpPr txBox="1"/>
          <p:nvPr>
            <p:custDataLst>
              <p:tags r:id="rId7"/>
            </p:custDataLst>
          </p:nvPr>
        </p:nvSpPr>
        <p:spPr>
          <a:xfrm>
            <a:off x="5412569" y="4837017"/>
            <a:ext cx="4472496" cy="2246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MATÉRIAUX ET OUTILS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Divers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objets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matières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récupérés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Pince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couteau de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précision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fusil à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colle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chaude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clous, vis,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ruban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adhésif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etc.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Projecteur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Lampe de poche,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diverses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sources de lumière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Tout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autre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matériau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nécessaire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à la composition 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Appareil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photographique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cellulaire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2" name="AutoShape 12"/>
          <p:cNvSpPr/>
          <p:nvPr>
            <p:custDataLst>
              <p:tags r:id="rId8"/>
            </p:custDataLst>
          </p:nvPr>
        </p:nvSpPr>
        <p:spPr>
          <a:xfrm>
            <a:off x="-12551" y="4714901"/>
            <a:ext cx="8377773" cy="96621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616E2412-D5AA-FEE6-9BE7-523A6F23F7B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3909560" y="6215147"/>
            <a:ext cx="2544077" cy="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pic>
        <p:nvPicPr>
          <p:cNvPr id="15" name="Image 14" descr="Une image contenant art, noir et blanc, Photographie de nature morte, vase&#10;&#10;Description générée automatiquement">
            <a:extLst>
              <a:ext uri="{FF2B5EF4-FFF2-40B4-BE49-F238E27FC236}">
                <a16:creationId xmlns:a16="http://schemas.microsoft.com/office/drawing/2014/main" id="{57100569-8370-2E8D-0864-2B8144D3AF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05322"/>
            <a:ext cx="3657600" cy="25855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F8E6D4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3352800" y="0"/>
            <a:ext cx="3352800" cy="7772400"/>
            <a:chOff x="0" y="0"/>
            <a:chExt cx="1913890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FEDED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-20002" y="0"/>
            <a:ext cx="3372801" cy="7772400"/>
            <a:chOff x="0" y="0"/>
            <a:chExt cx="2034896" cy="44367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F8E6D4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-20002" y="0"/>
            <a:ext cx="6723808" cy="1807088"/>
            <a:chOff x="0" y="0"/>
            <a:chExt cx="3827780" cy="12895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27780" cy="1289545"/>
            </a:xfrm>
            <a:custGeom>
              <a:avLst/>
              <a:gdLst/>
              <a:ahLst/>
              <a:cxnLst/>
              <a:rect l="l" t="t" r="r" b="b"/>
              <a:pathLst>
                <a:path w="3827780" h="1289545">
                  <a:moveTo>
                    <a:pt x="0" y="0"/>
                  </a:moveTo>
                  <a:lnTo>
                    <a:pt x="3827780" y="0"/>
                  </a:lnTo>
                  <a:lnTo>
                    <a:pt x="3827780" y="1289545"/>
                  </a:lnTo>
                  <a:lnTo>
                    <a:pt x="0" y="1289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F887F4D-DB0B-6EED-EE61-0A78E1417C25}"/>
              </a:ext>
            </a:extLst>
          </p:cNvPr>
          <p:cNvGrpSpPr/>
          <p:nvPr/>
        </p:nvGrpSpPr>
        <p:grpSpPr>
          <a:xfrm>
            <a:off x="-20003" y="0"/>
            <a:ext cx="9864627" cy="505391"/>
            <a:chOff x="0" y="-69"/>
            <a:chExt cx="10058400" cy="505391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AC33AD62-87BC-33AD-74F7-387E6F060D5B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0" y="0"/>
              <a:ext cx="10058400" cy="505322"/>
              <a:chOff x="0" y="0"/>
              <a:chExt cx="5907441" cy="288455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3FC7DA27-33DE-14AB-5C31-B8AE54AC29EA}"/>
                  </a:ext>
                </a:extLst>
              </p:cNvPr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F8E6D4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638D5318-DF25-B005-9EDF-55ADD082CE2B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76199" y="-69"/>
              <a:ext cx="6779686" cy="446276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85725">
                <a:lnSpc>
                  <a:spcPts val="3640"/>
                </a:lnSpc>
              </a:pPr>
              <a:r>
                <a:rPr lang="en-US" sz="2600" spc="98" dirty="0">
                  <a:solidFill>
                    <a:srgbClr val="E14E57"/>
                  </a:solidFill>
                  <a:latin typeface="Alegreya Bold"/>
                </a:rPr>
                <a:t>Progression de </a:t>
              </a:r>
              <a:r>
                <a:rPr lang="en-US" sz="2600" spc="98" dirty="0" err="1">
                  <a:solidFill>
                    <a:srgbClr val="E14E57"/>
                  </a:solidFill>
                  <a:latin typeface="Alegreya Bold"/>
                </a:rPr>
                <a:t>l’intention</a:t>
              </a:r>
              <a:r>
                <a:rPr lang="en-US" sz="2600" spc="98" dirty="0">
                  <a:solidFill>
                    <a:srgbClr val="E14E57"/>
                  </a:solidFill>
                  <a:latin typeface="Alegreya Bold"/>
                </a:rPr>
                <a:t> </a:t>
              </a:r>
              <a:r>
                <a:rPr lang="en-US" sz="2600" spc="98" dirty="0" err="1">
                  <a:solidFill>
                    <a:srgbClr val="E14E57"/>
                  </a:solidFill>
                  <a:latin typeface="Alegreya Bold"/>
                </a:rPr>
                <a:t>pédagogique</a:t>
              </a:r>
              <a:endParaRPr lang="en-US" sz="2600" spc="98" dirty="0">
                <a:solidFill>
                  <a:srgbClr val="E14E57"/>
                </a:solidFill>
                <a:latin typeface="Alegreya"/>
              </a:endParaRPr>
            </a:p>
          </p:txBody>
        </p:sp>
      </p:grp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168299" y="511410"/>
            <a:ext cx="6439849" cy="7281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32"/>
              </a:lnSpc>
            </a:pPr>
            <a:endParaRPr dirty="0"/>
          </a:p>
          <a:p>
            <a:pPr>
              <a:lnSpc>
                <a:spcPts val="1432"/>
              </a:lnSpc>
            </a:pPr>
            <a:r>
              <a:rPr lang="en-US" sz="2079" dirty="0">
                <a:solidFill>
                  <a:srgbClr val="000000"/>
                </a:solidFill>
                <a:latin typeface="Alegreya Bold"/>
              </a:rPr>
              <a:t>Attention</a:t>
            </a:r>
          </a:p>
          <a:p>
            <a:pPr algn="just">
              <a:lnSpc>
                <a:spcPts val="1432"/>
              </a:lnSpc>
            </a:pPr>
            <a:endParaRPr lang="en-US" sz="207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1787"/>
              </a:lnSpc>
            </a:pPr>
            <a:r>
              <a:rPr lang="en-US" sz="1770" dirty="0" err="1">
                <a:solidFill>
                  <a:srgbClr val="000000"/>
                </a:solidFill>
                <a:latin typeface="Alegreya"/>
              </a:rPr>
              <a:t>Intéresser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 : aux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principes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à la pratique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surcyclage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supracyclage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d’économie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circulaire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zéro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déchet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par le travail du duo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d’artistes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1432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1234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1206"/>
              </a:lnSpc>
            </a:pPr>
            <a:r>
              <a:rPr lang="en-US" sz="2079" dirty="0" err="1">
                <a:solidFill>
                  <a:srgbClr val="000000"/>
                </a:solidFill>
                <a:latin typeface="Alegreya Bold"/>
              </a:rPr>
              <a:t>Sensibilisation</a:t>
            </a:r>
            <a:endParaRPr lang="en-US" sz="207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1432"/>
              </a:lnSpc>
            </a:pPr>
            <a:endParaRPr lang="en-US" sz="207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1770"/>
              </a:lnSpc>
            </a:pPr>
            <a:r>
              <a:rPr lang="en-US" sz="1770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 : à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valeur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à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valorisation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des matières; au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potentiel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qu’ils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ont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générer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un impact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positif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l’environnement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par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gestes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créativité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1234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1432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1206"/>
              </a:lnSpc>
            </a:pPr>
            <a:r>
              <a:rPr lang="en-US" sz="2079" dirty="0" err="1">
                <a:solidFill>
                  <a:srgbClr val="000000"/>
                </a:solidFill>
                <a:latin typeface="Alegreya Bold"/>
              </a:rPr>
              <a:t>Création</a:t>
            </a:r>
            <a:endParaRPr lang="en-US" sz="207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1432"/>
              </a:lnSpc>
            </a:pPr>
            <a:endParaRPr lang="en-US" sz="207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1770"/>
              </a:lnSpc>
            </a:pPr>
            <a:r>
              <a:rPr lang="en-US" sz="177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à :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créatifs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travaillant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matériaux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existants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; donner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nouvelle vie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fonction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à des matières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objets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obsolètes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; se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familiariser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avec des modes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d’organisation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l’espace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outils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un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langage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propres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aux arts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plastiques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;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comprendre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jouer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avec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différentes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sources de lumière, naturelle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artificielle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;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engagé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avec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collègues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d’équipe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dans la discussion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proposition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dans le choix des orientations à donner à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pour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concrétiser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885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1432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1206"/>
              </a:lnSpc>
            </a:pPr>
            <a:r>
              <a:rPr lang="en-US" sz="2079" dirty="0" err="1">
                <a:solidFill>
                  <a:srgbClr val="000000"/>
                </a:solidFill>
                <a:latin typeface="Alegreya Bold"/>
              </a:rPr>
              <a:t>Appréciation</a:t>
            </a:r>
            <a:r>
              <a:rPr lang="en-US" sz="207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just">
              <a:lnSpc>
                <a:spcPts val="1432"/>
              </a:lnSpc>
            </a:pPr>
            <a:endParaRPr lang="en-US" sz="207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1770"/>
              </a:lnSpc>
            </a:pPr>
            <a:r>
              <a:rPr lang="en-US" sz="1770" dirty="0">
                <a:solidFill>
                  <a:srgbClr val="000000"/>
                </a:solidFill>
                <a:latin typeface="Alegreya"/>
              </a:rPr>
              <a:t>À travers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réalisées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à : identifier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composantes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son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thème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matériaux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; identifier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cela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produit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comme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effet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eux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;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réfléchir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discuter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problématique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surconsommation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de son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empreinte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environnementale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aux pratiques qui tendent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vers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zéro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déchet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voir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 tableau de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synthèse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modèles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).</a:t>
            </a:r>
          </a:p>
        </p:txBody>
      </p:sp>
      <p:sp>
        <p:nvSpPr>
          <p:cNvPr id="13" name="TextBox 13"/>
          <p:cNvSpPr txBox="1"/>
          <p:nvPr>
            <p:custDataLst>
              <p:tags r:id="rId6"/>
            </p:custDataLst>
          </p:nvPr>
        </p:nvSpPr>
        <p:spPr>
          <a:xfrm>
            <a:off x="6971351" y="3052554"/>
            <a:ext cx="2821298" cy="464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4"/>
              </a:lnSpc>
            </a:pPr>
            <a:r>
              <a:rPr lang="en-US" sz="2196" dirty="0">
                <a:solidFill>
                  <a:srgbClr val="E14E57"/>
                </a:solidFill>
                <a:latin typeface="Alegreya Bold"/>
              </a:rPr>
              <a:t>Intention </a:t>
            </a:r>
            <a:r>
              <a:rPr lang="en-US" sz="2196" dirty="0" err="1">
                <a:solidFill>
                  <a:srgbClr val="E14E57"/>
                </a:solidFill>
                <a:latin typeface="Alegreya Bold"/>
              </a:rPr>
              <a:t>pédagogique</a:t>
            </a:r>
            <a:r>
              <a:rPr lang="en-US" sz="2196" dirty="0">
                <a:solidFill>
                  <a:srgbClr val="E14E57"/>
                </a:solidFill>
                <a:latin typeface="Alegreya Bold"/>
              </a:rPr>
              <a:t> </a:t>
            </a:r>
          </a:p>
          <a:p>
            <a:pPr algn="ctr">
              <a:lnSpc>
                <a:spcPts val="1967"/>
              </a:lnSpc>
            </a:pPr>
            <a:r>
              <a:rPr lang="en-US" sz="1405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459"/>
              </a:lnSpc>
            </a:pPr>
            <a:r>
              <a:rPr lang="en-US" sz="1756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valeur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et à la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valorisation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matériaux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usagés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pratique de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recyclage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créatif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3689"/>
              </a:lnSpc>
            </a:pPr>
            <a:r>
              <a:rPr lang="en-US" sz="2635" dirty="0">
                <a:solidFill>
                  <a:srgbClr val="E14E57"/>
                </a:solidFill>
                <a:latin typeface="Alegreya"/>
              </a:rPr>
              <a:t>• </a:t>
            </a:r>
          </a:p>
          <a:p>
            <a:pPr algn="ctr">
              <a:lnSpc>
                <a:spcPts val="2459"/>
              </a:lnSpc>
            </a:pPr>
            <a:r>
              <a:rPr lang="en-US" sz="1756" dirty="0" err="1">
                <a:solidFill>
                  <a:srgbClr val="000000"/>
                </a:solidFill>
                <a:latin typeface="Alegreya"/>
              </a:rPr>
              <a:t>Déployer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démarche de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par la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«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installative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» en équipe,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jumelée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démarche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perceptuelle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56" dirty="0" err="1">
                <a:solidFill>
                  <a:srgbClr val="000000"/>
                </a:solidFill>
                <a:latin typeface="Alegreya"/>
              </a:rPr>
              <a:t>formaliste</a:t>
            </a:r>
            <a:r>
              <a:rPr lang="en-US" sz="1756" dirty="0">
                <a:solidFill>
                  <a:srgbClr val="000000"/>
                </a:solidFill>
                <a:latin typeface="Alegreya"/>
              </a:rPr>
              <a:t> et critique</a:t>
            </a:r>
          </a:p>
        </p:txBody>
      </p:sp>
      <p:sp>
        <p:nvSpPr>
          <p:cNvPr id="14" name="AutoShape 14"/>
          <p:cNvSpPr/>
          <p:nvPr>
            <p:custDataLst>
              <p:tags r:id="rId7"/>
            </p:custDataLst>
          </p:nvPr>
        </p:nvSpPr>
        <p:spPr>
          <a:xfrm>
            <a:off x="3201718" y="7674488"/>
            <a:ext cx="6856682" cy="97912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sp>
        <p:nvSpPr>
          <p:cNvPr id="15" name="AutoShape 15"/>
          <p:cNvSpPr/>
          <p:nvPr>
            <p:custDataLst>
              <p:tags r:id="rId8"/>
            </p:custDataLst>
          </p:nvPr>
        </p:nvSpPr>
        <p:spPr>
          <a:xfrm>
            <a:off x="152400" y="505391"/>
            <a:ext cx="5868000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pic>
        <p:nvPicPr>
          <p:cNvPr id="21" name="Image 20" descr="Une image contenant noir et blanc, vélo, rue, roue&#10;&#10;Description générée automatiquement">
            <a:extLst>
              <a:ext uri="{FF2B5EF4-FFF2-40B4-BE49-F238E27FC236}">
                <a16:creationId xmlns:a16="http://schemas.microsoft.com/office/drawing/2014/main" id="{B3F897FE-2117-3107-AA40-C9247C8D65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05" y="505391"/>
            <a:ext cx="3338695" cy="23601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8E6D4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TextBox 8"/>
          <p:cNvSpPr txBox="1"/>
          <p:nvPr>
            <p:custDataLst>
              <p:tags r:id="rId2"/>
            </p:custDataLst>
          </p:nvPr>
        </p:nvSpPr>
        <p:spPr>
          <a:xfrm>
            <a:off x="228600" y="470453"/>
            <a:ext cx="9534104" cy="260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49" dirty="0">
                <a:solidFill>
                  <a:srgbClr val="476876"/>
                </a:solidFill>
                <a:latin typeface="Alegreya Bold"/>
              </a:rPr>
              <a:t>Inspiration </a:t>
            </a:r>
            <a:r>
              <a:rPr lang="en-US" sz="2049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                                                                 </a:t>
            </a:r>
            <a:r>
              <a:rPr lang="en-US" sz="2049" dirty="0">
                <a:solidFill>
                  <a:srgbClr val="5B5462"/>
                </a:solidFill>
                <a:latin typeface="Alegreya Bold"/>
              </a:rPr>
              <a:t> </a:t>
            </a:r>
          </a:p>
          <a:p>
            <a:pPr algn="just">
              <a:lnSpc>
                <a:spcPts val="2464"/>
              </a:lnSpc>
            </a:pPr>
            <a:r>
              <a:rPr lang="en-US" sz="1760" dirty="0">
                <a:solidFill>
                  <a:srgbClr val="000000"/>
                </a:solidFill>
                <a:latin typeface="Alegreya" panose="020B0604020202020204" charset="0"/>
              </a:rPr>
              <a:t>I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nformer sur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quantité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déchets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produite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façon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journalière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hebdomadaire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annuelle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ici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ailleurs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dans le monde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Aborder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phénomène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îles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déchets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dans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océans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de la bioaccumulation de plastique dans le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système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animaux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marins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le travail des artistes Tim Noble et Sue Webster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différentes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techniques pour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avec la lumière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les bases de la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photographie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· Inviter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recueillir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pendant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semaine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divers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objets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matières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devenus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inutilisés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chez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eux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dans divers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lieux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(ateliers,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cafétéria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etc.), et à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apporter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classe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bien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nettoyés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.</a:t>
            </a:r>
            <a:endParaRPr lang="en-US" sz="2887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>
            <p:custDataLst>
              <p:tags r:id="rId3"/>
            </p:custDataLst>
          </p:nvPr>
        </p:nvSpPr>
        <p:spPr>
          <a:xfrm>
            <a:off x="228600" y="3726962"/>
            <a:ext cx="9534103" cy="1962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49" dirty="0" err="1">
                <a:solidFill>
                  <a:srgbClr val="476876"/>
                </a:solidFill>
                <a:latin typeface="Alegreya Bold"/>
              </a:rPr>
              <a:t>Élaboration</a:t>
            </a:r>
            <a:r>
              <a:rPr lang="en-US" sz="2049" dirty="0">
                <a:solidFill>
                  <a:srgbClr val="476876"/>
                </a:solidFill>
                <a:latin typeface="Alegreya Bold"/>
              </a:rPr>
              <a:t>    </a:t>
            </a:r>
            <a:r>
              <a:rPr lang="en-US" sz="2049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                </a:t>
            </a:r>
          </a:p>
          <a:p>
            <a:pPr algn="just">
              <a:lnSpc>
                <a:spcPts val="2464"/>
              </a:lnSpc>
            </a:pPr>
            <a:r>
              <a:rPr lang="en-US" sz="1760" dirty="0">
                <a:solidFill>
                  <a:srgbClr val="000000"/>
                </a:solidFill>
                <a:latin typeface="Alegreya"/>
              </a:rPr>
              <a:t>Former les équipes de travail · Inviter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jouer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avec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matériaux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apportés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à les assembler,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choisir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thème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sélectionner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par la discussion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matériaux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pertinents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pour le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commencer à former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composition ·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les équipes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travailler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avec des sources de lumière pour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jeux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d’ombre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sur le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mur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pour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affiner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installation · Inviter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photographier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à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l’archiver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.</a:t>
            </a:r>
            <a:endParaRPr lang="en-US" sz="167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0" name="TextBox 10"/>
          <p:cNvSpPr txBox="1"/>
          <p:nvPr>
            <p:custDataLst>
              <p:tags r:id="rId4"/>
            </p:custDataLst>
          </p:nvPr>
        </p:nvSpPr>
        <p:spPr>
          <a:xfrm>
            <a:off x="228600" y="6324600"/>
            <a:ext cx="9506313" cy="1321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49" dirty="0" err="1">
                <a:solidFill>
                  <a:srgbClr val="476876"/>
                </a:solidFill>
                <a:latin typeface="Alegreya Bold"/>
              </a:rPr>
              <a:t>Distanciation</a:t>
            </a:r>
            <a:r>
              <a:rPr lang="en-US" sz="2049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</a:t>
            </a:r>
            <a:r>
              <a:rPr lang="en-US" sz="2049" dirty="0">
                <a:solidFill>
                  <a:srgbClr val="FFAB57"/>
                </a:solidFill>
                <a:latin typeface="Alegreya Bold"/>
              </a:rPr>
              <a:t> </a:t>
            </a:r>
            <a:r>
              <a:rPr lang="en-US" sz="2049" dirty="0">
                <a:solidFill>
                  <a:srgbClr val="C25D48"/>
                </a:solidFill>
                <a:latin typeface="Alegreya Bold"/>
              </a:rPr>
              <a:t> </a:t>
            </a:r>
            <a:r>
              <a:rPr lang="en-US" sz="2049" dirty="0">
                <a:solidFill>
                  <a:srgbClr val="5B5462"/>
                </a:solidFill>
                <a:latin typeface="Alegreya Bold"/>
              </a:rPr>
              <a:t> </a:t>
            </a:r>
          </a:p>
          <a:p>
            <a:pPr algn="just">
              <a:lnSpc>
                <a:spcPts val="2464"/>
              </a:lnSpc>
            </a:pPr>
            <a:r>
              <a:rPr lang="en-US" sz="176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contexte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d’exposition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d’échange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où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chaque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équipe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présente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son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thème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inspirations, son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expérience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de partage par le travail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collectif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en discussion avec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autres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abordant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surcyclage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145201" y="28739"/>
            <a:ext cx="5653564" cy="436658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500"/>
              </a:lnSpc>
            </a:pPr>
            <a:r>
              <a:rPr lang="en-US" sz="2600" dirty="0">
                <a:solidFill>
                  <a:srgbClr val="E14E57"/>
                </a:solidFill>
                <a:latin typeface="Alegreya Bold"/>
              </a:rPr>
              <a:t>Phases du processus de </a:t>
            </a:r>
            <a:r>
              <a:rPr lang="en-US" sz="2600" dirty="0" err="1">
                <a:solidFill>
                  <a:srgbClr val="E14E57"/>
                </a:solidFill>
                <a:latin typeface="Alegreya Bold"/>
              </a:rPr>
              <a:t>création</a:t>
            </a:r>
            <a:endParaRPr lang="en-US" sz="2600" dirty="0">
              <a:solidFill>
                <a:srgbClr val="E14E57"/>
              </a:solidFill>
              <a:latin typeface="Alegreya Bold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B91FC40-56D2-AE15-B245-CB35579651E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96" y="3176856"/>
            <a:ext cx="10057504" cy="505322"/>
            <a:chOff x="896" y="2638600"/>
            <a:chExt cx="10057504" cy="505322"/>
          </a:xfrm>
        </p:grpSpPr>
        <p:grpSp>
          <p:nvGrpSpPr>
            <p:cNvPr id="4" name="Group 4"/>
            <p:cNvGrpSpPr/>
            <p:nvPr>
              <p:custDataLst>
                <p:tags r:id="rId10"/>
              </p:custDataLst>
            </p:nvPr>
          </p:nvGrpSpPr>
          <p:grpSpPr>
            <a:xfrm>
              <a:off x="896" y="2638600"/>
              <a:ext cx="10057504" cy="505322"/>
              <a:chOff x="0" y="0"/>
              <a:chExt cx="5907441" cy="28845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F8E6D4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2" name="AutoShape 12"/>
            <p:cNvSpPr/>
            <p:nvPr>
              <p:custDataLst>
                <p:tags r:id="rId11"/>
              </p:custDataLst>
            </p:nvPr>
          </p:nvSpPr>
          <p:spPr>
            <a:xfrm>
              <a:off x="117410" y="2915934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18E5BF0-0107-8295-8A03-9A4600A1BE46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-1" y="5818616"/>
            <a:ext cx="10058401" cy="505322"/>
            <a:chOff x="-1" y="5559898"/>
            <a:chExt cx="10058401" cy="505322"/>
          </a:xfrm>
        </p:grpSpPr>
        <p:grpSp>
          <p:nvGrpSpPr>
            <p:cNvPr id="6" name="Group 6"/>
            <p:cNvGrpSpPr/>
            <p:nvPr>
              <p:custDataLst>
                <p:tags r:id="rId8"/>
              </p:custDataLst>
            </p:nvPr>
          </p:nvGrpSpPr>
          <p:grpSpPr>
            <a:xfrm>
              <a:off x="-1" y="5559898"/>
              <a:ext cx="10058401" cy="505322"/>
              <a:chOff x="0" y="0"/>
              <a:chExt cx="5907441" cy="2884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F8E6D4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3" name="AutoShape 13"/>
            <p:cNvSpPr/>
            <p:nvPr>
              <p:custDataLst>
                <p:tags r:id="rId9"/>
              </p:custDataLst>
            </p:nvPr>
          </p:nvSpPr>
          <p:spPr>
            <a:xfrm>
              <a:off x="117410" y="5818286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304800" y="3259562"/>
            <a:ext cx="9211452" cy="404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5"/>
              </a:lnSpc>
            </a:pPr>
            <a:r>
              <a:rPr lang="en-US" sz="2600" dirty="0">
                <a:solidFill>
                  <a:srgbClr val="E14E57"/>
                </a:solidFill>
                <a:latin typeface="Alegreya Bold"/>
              </a:rPr>
              <a:t>LIENS INFORMA﻿TIFS SUR LES ARTISTES ET SUR L’ACTIVITÉ </a:t>
            </a:r>
          </a:p>
          <a:p>
            <a:pPr>
              <a:lnSpc>
                <a:spcPts val="2240"/>
              </a:lnSpc>
            </a:pPr>
            <a:endParaRPr lang="en-US" sz="2139" dirty="0">
              <a:solidFill>
                <a:srgbClr val="E14E57"/>
              </a:solidFill>
              <a:latin typeface="Alegreya Bold"/>
            </a:endParaRPr>
          </a:p>
          <a:p>
            <a:pPr>
              <a:lnSpc>
                <a:spcPts val="2197"/>
              </a:lnSpc>
            </a:pPr>
            <a:r>
              <a:rPr lang="en-US" sz="1569" dirty="0">
                <a:solidFill>
                  <a:srgbClr val="000000"/>
                </a:solidFill>
                <a:latin typeface="Alegreya Bold"/>
              </a:rPr>
              <a:t>Site Web de Tim Noble et Sue Webster </a:t>
            </a:r>
            <a:r>
              <a:rPr lang="en-US" sz="1569" dirty="0">
                <a:solidFill>
                  <a:srgbClr val="000000"/>
                </a:solidFill>
                <a:latin typeface="Alegreya"/>
              </a:rPr>
              <a:t>  </a:t>
            </a:r>
          </a:p>
          <a:p>
            <a:pPr marL="182563">
              <a:lnSpc>
                <a:spcPts val="2197"/>
              </a:lnSpc>
            </a:pPr>
            <a:r>
              <a:rPr lang="en-US" sz="1569" u="sng" dirty="0">
                <a:solidFill>
                  <a:srgbClr val="000000"/>
                </a:solidFill>
                <a:latin typeface="Alegreya"/>
                <a:hlinkClick r:id="rId5" tooltip="https://www.artworksforchange.org/portfolio/tim-noble-and-sue-webster/"/>
              </a:rPr>
              <a:t>Tim Noble and Sue Webster – Art Works for Change</a:t>
            </a:r>
          </a:p>
          <a:p>
            <a:pPr>
              <a:lnSpc>
                <a:spcPts val="2197"/>
              </a:lnSpc>
            </a:pPr>
            <a:endParaRPr lang="en-US" sz="1569" u="sng" dirty="0">
              <a:solidFill>
                <a:srgbClr val="000000"/>
              </a:solidFill>
              <a:latin typeface="Alegreya"/>
              <a:hlinkClick r:id="rId5" tooltip="https://www.artworksforchange.org/portfolio/tim-noble-and-sue-webster/"/>
            </a:endParaRPr>
          </a:p>
          <a:p>
            <a:pPr>
              <a:lnSpc>
                <a:spcPts val="2197"/>
              </a:lnSpc>
            </a:pPr>
            <a:r>
              <a:rPr lang="en-US" sz="1569" dirty="0">
                <a:solidFill>
                  <a:srgbClr val="000000"/>
                </a:solidFill>
                <a:latin typeface="Alegreya Bold"/>
              </a:rPr>
              <a:t>Article en lien aux </a:t>
            </a:r>
            <a:r>
              <a:rPr lang="en-US" sz="1569" dirty="0" err="1">
                <a:solidFill>
                  <a:srgbClr val="000000"/>
                </a:solidFill>
                <a:latin typeface="Alegreya Bold"/>
              </a:rPr>
              <a:t>déchets</a:t>
            </a:r>
            <a:r>
              <a:rPr lang="en-US" sz="1569" dirty="0">
                <a:solidFill>
                  <a:srgbClr val="000000"/>
                </a:solidFill>
                <a:latin typeface="Alegreya Bold"/>
              </a:rPr>
              <a:t> dans les </a:t>
            </a:r>
            <a:r>
              <a:rPr lang="en-US" sz="1569" dirty="0" err="1">
                <a:solidFill>
                  <a:srgbClr val="000000"/>
                </a:solidFill>
                <a:latin typeface="Alegreya Bold"/>
              </a:rPr>
              <a:t>mers</a:t>
            </a:r>
            <a:r>
              <a:rPr lang="en-US" sz="1569" dirty="0">
                <a:solidFill>
                  <a:srgbClr val="000000"/>
                </a:solidFill>
                <a:latin typeface="Alegreya Bold"/>
              </a:rPr>
              <a:t> et sur le mode </a:t>
            </a:r>
            <a:r>
              <a:rPr lang="en-US" sz="1569" dirty="0" err="1">
                <a:solidFill>
                  <a:srgbClr val="000000"/>
                </a:solidFill>
                <a:latin typeface="Alegreya Bold"/>
              </a:rPr>
              <a:t>zéro</a:t>
            </a:r>
            <a:r>
              <a:rPr lang="en-US" sz="156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69" dirty="0" err="1">
                <a:solidFill>
                  <a:srgbClr val="000000"/>
                </a:solidFill>
                <a:latin typeface="Alegreya Bold"/>
              </a:rPr>
              <a:t>déchet</a:t>
            </a:r>
            <a:r>
              <a:rPr lang="en-US" sz="156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marL="182563">
              <a:lnSpc>
                <a:spcPts val="2197"/>
              </a:lnSpc>
            </a:pPr>
            <a:r>
              <a:rPr lang="en-US" sz="1569" dirty="0">
                <a:solidFill>
                  <a:srgbClr val="000000"/>
                </a:solidFill>
                <a:latin typeface="Alegreya"/>
                <a:hlinkClick r:id="rId6" tooltip="https://fr.oceancampus.eu/cours/Sqw/pollution-marine-les-oceans-la-poubelle-du-monde"/>
              </a:rPr>
              <a:t>Pollution marine : Les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6" tooltip="https://fr.oceancampus.eu/cours/Sqw/pollution-marine-les-oceans-la-poubelle-du-monde"/>
              </a:rPr>
              <a:t>océans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6" tooltip="https://fr.oceancampus.eu/cours/Sqw/pollution-marine-les-oceans-la-poubelle-du-monde"/>
              </a:rPr>
              <a:t> la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6" tooltip="https://fr.oceancampus.eu/cours/Sqw/pollution-marine-les-oceans-la-poubelle-du-monde"/>
              </a:rPr>
              <a:t>poubelle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6" tooltip="https://fr.oceancampus.eu/cours/Sqw/pollution-marine-les-oceans-la-poubelle-du-monde"/>
              </a:rPr>
              <a:t> du monde | Surfrider Ocean Campus</a:t>
            </a:r>
          </a:p>
          <a:p>
            <a:pPr marL="182563">
              <a:lnSpc>
                <a:spcPts val="2197"/>
              </a:lnSpc>
            </a:pPr>
            <a:r>
              <a:rPr lang="en-US" sz="1569" dirty="0">
                <a:solidFill>
                  <a:srgbClr val="000000"/>
                </a:solidFill>
                <a:latin typeface="Alegreya"/>
                <a:hlinkClick r:id="rId7" tooltip="https://savoir.media/du-genie-pour-la-planete/clip/le-zero-dechet?fbclid=IwAR0o5BEovwqLderumxfOxvlpfzYEIkPqFWhTdKikYVR8JrQTLeKBNSaJFck"/>
              </a:rPr>
              <a:t>https://savoir.media/du-genie-pour-la-planete/clip/le-zero-dechet</a:t>
            </a:r>
            <a:r>
              <a:rPr lang="en-US" sz="156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182563">
              <a:lnSpc>
                <a:spcPts val="2197"/>
              </a:lnSpc>
            </a:pPr>
            <a:r>
              <a:rPr lang="en-US" sz="1569" dirty="0" err="1">
                <a:solidFill>
                  <a:srgbClr val="000000"/>
                </a:solidFill>
                <a:latin typeface="Alegreya"/>
                <a:hlinkClick r:id="rId8" tooltip="https://www.nationalgeographic.fr/environnement/vers-un-traite-mondial-sur-le-plastique?fbclid=IwAR2zCXg0r00IqZJamxPqAIcWG1CMjpak-N7KJx6UFkH_G8O-Mi6ygrdt8ww"/>
              </a:rPr>
              <a:t>Environnement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8" tooltip="https://www.nationalgeographic.fr/environnement/vers-un-traite-mondial-sur-le-plastique?fbclid=IwAR2zCXg0r00IqZJamxPqAIcWG1CMjpak-N7KJx6UFkH_G8O-Mi6ygrdt8ww"/>
              </a:rPr>
              <a:t> :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8" tooltip="https://www.nationalgeographic.fr/environnement/vers-un-traite-mondial-sur-le-plastique?fbclid=IwAR2zCXg0r00IqZJamxPqAIcWG1CMjpak-N7KJx6UFkH_G8O-Mi6ygrdt8ww"/>
              </a:rPr>
              <a:t>vers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8" tooltip="https://www.nationalgeographic.fr/environnement/vers-un-traite-mondial-sur-le-plastique?fbclid=IwAR2zCXg0r00IqZJamxPqAIcWG1CMjpak-N7KJx6UFkH_G8O-Mi6ygrdt8ww"/>
              </a:rPr>
              <a:t> un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8" tooltip="https://www.nationalgeographic.fr/environnement/vers-un-traite-mondial-sur-le-plastique?fbclid=IwAR2zCXg0r00IqZJamxPqAIcWG1CMjpak-N7KJx6UFkH_G8O-Mi6ygrdt8ww"/>
              </a:rPr>
              <a:t>traité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8" tooltip="https://www.nationalgeographic.fr/environnement/vers-un-traite-mondial-sur-le-plastique?fbclid=IwAR2zCXg0r00IqZJamxPqAIcWG1CMjpak-N7KJx6UFkH_G8O-Mi6ygrdt8ww"/>
              </a:rPr>
              <a:t>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8" tooltip="https://www.nationalgeographic.fr/environnement/vers-un-traite-mondial-sur-le-plastique?fbclid=IwAR2zCXg0r00IqZJamxPqAIcWG1CMjpak-N7KJx6UFkH_G8O-Mi6ygrdt8ww"/>
              </a:rPr>
              <a:t>mondial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8" tooltip="https://www.nationalgeographic.fr/environnement/vers-un-traite-mondial-sur-le-plastique?fbclid=IwAR2zCXg0r00IqZJamxPqAIcWG1CMjpak-N7KJx6UFkH_G8O-Mi6ygrdt8ww"/>
              </a:rPr>
              <a:t> sur le plastique? | National Geographic</a:t>
            </a:r>
          </a:p>
          <a:p>
            <a:pPr>
              <a:lnSpc>
                <a:spcPts val="2197"/>
              </a:lnSpc>
            </a:pPr>
            <a:endParaRPr lang="en-US" sz="1569" dirty="0">
              <a:solidFill>
                <a:srgbClr val="000000"/>
              </a:solidFill>
              <a:latin typeface="Alegreya"/>
              <a:hlinkClick r:id="rId8" tooltip="https://www.nationalgeographic.fr/environnement/vers-un-traite-mondial-sur-le-plastique?fbclid=IwAR2zCXg0r00IqZJamxPqAIcWG1CMjpak-N7KJx6UFkH_G8O-Mi6ygrdt8ww"/>
            </a:endParaRPr>
          </a:p>
          <a:p>
            <a:pPr>
              <a:lnSpc>
                <a:spcPts val="2197"/>
              </a:lnSpc>
            </a:pPr>
            <a:r>
              <a:rPr lang="en-US" sz="1569" dirty="0">
                <a:solidFill>
                  <a:srgbClr val="000000"/>
                </a:solidFill>
                <a:latin typeface="Alegreya Bold"/>
              </a:rPr>
              <a:t>Sites </a:t>
            </a:r>
            <a:r>
              <a:rPr lang="en-US" sz="1569" dirty="0" err="1">
                <a:solidFill>
                  <a:srgbClr val="000000"/>
                </a:solidFill>
                <a:latin typeface="Alegreya Bold"/>
              </a:rPr>
              <a:t>informatifs</a:t>
            </a:r>
            <a:r>
              <a:rPr lang="en-US" sz="1569" dirty="0">
                <a:solidFill>
                  <a:srgbClr val="000000"/>
                </a:solidFill>
                <a:latin typeface="Alegreya Bold"/>
              </a:rPr>
              <a:t> sur les </a:t>
            </a:r>
            <a:r>
              <a:rPr lang="en-US" sz="1569" dirty="0" err="1">
                <a:solidFill>
                  <a:srgbClr val="000000"/>
                </a:solidFill>
                <a:latin typeface="Alegreya Bold"/>
              </a:rPr>
              <a:t>différents</a:t>
            </a:r>
            <a:r>
              <a:rPr lang="en-US" sz="1569" dirty="0">
                <a:solidFill>
                  <a:srgbClr val="000000"/>
                </a:solidFill>
                <a:latin typeface="Alegreya Bold"/>
              </a:rPr>
              <a:t> types de lumière </a:t>
            </a:r>
          </a:p>
          <a:p>
            <a:pPr marL="182563">
              <a:lnSpc>
                <a:spcPts val="2197"/>
              </a:lnSpc>
            </a:pPr>
            <a:r>
              <a:rPr lang="en-US" sz="1569" dirty="0" err="1">
                <a:solidFill>
                  <a:srgbClr val="000000"/>
                </a:solidFill>
                <a:latin typeface="Alegreya"/>
                <a:hlinkClick r:id="rId9" tooltip="https://www.alloprof.qc.ca/fr/eleves/bv/sciences/la-lumiere-et-ses-proprietes-s1400"/>
              </a:rPr>
              <a:t>Alloprof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9" tooltip="https://www.alloprof.qc.ca/fr/eleves/bv/sciences/la-lumiere-et-ses-proprietes-s1400"/>
              </a:rPr>
              <a:t> aide aux devoirs |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9" tooltip="https://www.alloprof.qc.ca/fr/eleves/bv/sciences/la-lumiere-et-ses-proprietes-s1400"/>
              </a:rPr>
              <a:t>Alloprof</a:t>
            </a:r>
            <a:endParaRPr lang="en-US" sz="1569" dirty="0">
              <a:solidFill>
                <a:srgbClr val="000000"/>
              </a:solidFill>
              <a:latin typeface="Alegreya"/>
              <a:hlinkClick r:id="rId9" tooltip="https://www.alloprof.qc.ca/fr/eleves/bv/sciences/la-lumiere-et-ses-proprietes-s1400"/>
            </a:endParaRPr>
          </a:p>
          <a:p>
            <a:pPr marL="182563">
              <a:lnSpc>
                <a:spcPts val="2197"/>
              </a:lnSpc>
            </a:pPr>
            <a:r>
              <a:rPr lang="en-US" sz="1569" dirty="0">
                <a:solidFill>
                  <a:srgbClr val="000000"/>
                </a:solidFill>
                <a:latin typeface="Alegreya"/>
                <a:hlinkClick r:id="rId10" tooltip="https://leclairage.fr/lumiere-les-types-de-sources/"/>
              </a:rPr>
              <a:t>Lumière : les types de sources - le guide de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10" tooltip="https://leclairage.fr/lumiere-les-types-de-sources/"/>
              </a:rPr>
              <a:t>l’éclairage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10" tooltip="https://leclairage.fr/lumiere-les-types-de-sources/"/>
              </a:rPr>
              <a:t> (leclairage.fr)</a:t>
            </a:r>
          </a:p>
          <a:p>
            <a:pPr marL="182563">
              <a:lnSpc>
                <a:spcPts val="2197"/>
              </a:lnSpc>
            </a:pPr>
            <a:r>
              <a:rPr lang="en-US" sz="1569" dirty="0" err="1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Quels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sont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 les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différents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 types de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rayonnement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? | </a:t>
            </a:r>
            <a:r>
              <a:rPr lang="en-US" sz="1569" dirty="0" err="1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Parlons</a:t>
            </a:r>
            <a:r>
              <a:rPr lang="en-US" sz="1569" dirty="0">
                <a:solidFill>
                  <a:srgbClr val="000000"/>
                </a:solidFill>
                <a:latin typeface="Alegreya"/>
                <a:hlinkClick r:id="rId11" tooltip="https://parlonssciences.ca/ressources-pedagogiques/documents-dinformation/quels-sont-les-differents-types-de-rayonnement"/>
              </a:rPr>
              <a:t> sciences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3F23656-DF84-E481-55F2-31B5AD15C8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0058400" cy="3219509"/>
          </a:xfrm>
          <a:prstGeom prst="rect">
            <a:avLst/>
          </a:prstGeom>
          <a:solidFill>
            <a:srgbClr val="F8E6D4"/>
          </a:solidFill>
        </p:spPr>
        <p:txBody>
          <a:bodyPr/>
          <a:lstStyle/>
          <a:p>
            <a:endParaRPr lang="fr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28C014-9323-217D-7BAA-32AF32AB8B9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4800" y="152400"/>
            <a:ext cx="9448800" cy="2914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83"/>
              </a:lnSpc>
            </a:pPr>
            <a:r>
              <a:rPr lang="en-US" dirty="0">
                <a:solidFill>
                  <a:srgbClr val="000000"/>
                </a:solidFill>
                <a:latin typeface="Alegreya Bold"/>
              </a:rPr>
              <a:t>VISITEZ LES OEUVRES DES ARTISTES</a:t>
            </a:r>
          </a:p>
          <a:p>
            <a:pPr marL="355600" indent="-182563"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•</a:t>
            </a:r>
            <a:r>
              <a:rPr lang="en-US" sz="1600" b="1" dirty="0">
                <a:solidFill>
                  <a:srgbClr val="000000"/>
                </a:solidFill>
                <a:latin typeface="Alegreya Bold"/>
              </a:rPr>
              <a:t>	https://talivera.fr/actualites/zoom-artiste-tim-noble-sue-webster-sculpteurs-de-dechets/</a:t>
            </a:r>
          </a:p>
          <a:p>
            <a:pPr marL="355600"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Suggestion 1 : 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Tim Noble et Sue Webster, Young man, 2012,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Paquets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cigarettes,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escabeau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recyclé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projecteur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lumière, 338.5 x 31 x 213.5 cm.</a:t>
            </a:r>
          </a:p>
          <a:p>
            <a:pPr marL="355600"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Suggestion 2 :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 Tim Noble et Sue Webster, Kiss of death, 2003, 34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animaux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taxidermie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(6 rats,1 vison,  8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corbeaux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8 tours, 11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choucas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),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os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d'animaux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projecteur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lumière, socle en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métal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80 x 50 x 180 cm.</a:t>
            </a:r>
          </a:p>
          <a:p>
            <a:pPr marL="355600"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Suggestion 3 :  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Tim Noble et Sue Webster, Sunset over Manhattan, 2003,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Paquets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cigarettes,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boîtes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conserve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tournées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balles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fusil à air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comprimé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banc en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projecteur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lumière, 110 x 31 x 75 cm.</a:t>
            </a:r>
          </a:p>
          <a:p>
            <a:pPr marL="355600"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Suggestion 4: 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Tim Noble et Sue Webster,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TrasHeaD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1999,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Déchets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objets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personnels,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projecteur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lumière, dimensions variables</a:t>
            </a:r>
            <a:r>
              <a:rPr lang="en-US" sz="1345" dirty="0">
                <a:solidFill>
                  <a:srgbClr val="000000"/>
                </a:solidFill>
                <a:latin typeface="Alegreya Bold"/>
              </a:rPr>
              <a:t>.</a:t>
            </a:r>
          </a:p>
          <a:p>
            <a:pPr marL="355600"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Suggestion 5 : 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Tim Noble et Sue Webster, Nasty Pieces of work, 2008-09, 2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escabeaux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recyclé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objets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personnels, </a:t>
            </a:r>
            <a:r>
              <a:rPr lang="en-US" sz="1345" dirty="0" err="1">
                <a:solidFill>
                  <a:srgbClr val="000000"/>
                </a:solidFill>
                <a:latin typeface="Alegreya"/>
              </a:rPr>
              <a:t>projecteur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de lumière, 166 x 86 x 171 cm.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1EBB15-AFBF-66C7-EE38-032577D0D54B}"/>
              </a:ext>
            </a:extLst>
          </p:cNvPr>
          <p:cNvSpPr txBox="1"/>
          <p:nvPr/>
        </p:nvSpPr>
        <p:spPr>
          <a:xfrm>
            <a:off x="152400" y="7291064"/>
            <a:ext cx="7239000" cy="32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83"/>
              </a:lnSpc>
            </a:pPr>
            <a:r>
              <a:rPr lang="en-US" sz="1400" b="1" cap="small" dirty="0">
                <a:solidFill>
                  <a:srgbClr val="000000"/>
                </a:solidFill>
                <a:latin typeface="Alegreya"/>
              </a:rPr>
              <a:t>Source des images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Quelques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photos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composées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de Canva Pro.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8996</Words>
  <Application>Microsoft Macintosh PowerPoint</Application>
  <PresentationFormat>Personnalisé</PresentationFormat>
  <Paragraphs>755</Paragraphs>
  <Slides>50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1" baseType="lpstr">
      <vt:lpstr>Alegreya</vt:lpstr>
      <vt:lpstr>Alegreya Bold Italics</vt:lpstr>
      <vt:lpstr>Arial</vt:lpstr>
      <vt:lpstr>Open Sans</vt:lpstr>
      <vt:lpstr>Alegreya Bold</vt:lpstr>
      <vt:lpstr>Oswald Bold</vt:lpstr>
      <vt:lpstr>Calibri</vt:lpstr>
      <vt:lpstr>Oswald</vt:lpstr>
      <vt:lpstr>Glacial Indifference</vt:lpstr>
      <vt:lpstr>Alegreya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moyenne durée</dc:title>
  <cp:lastModifiedBy>Anonyme</cp:lastModifiedBy>
  <cp:revision>12</cp:revision>
  <dcterms:created xsi:type="dcterms:W3CDTF">2006-08-16T00:00:00Z</dcterms:created>
  <dcterms:modified xsi:type="dcterms:W3CDTF">2023-11-14T01:19:06Z</dcterms:modified>
  <dc:identifier>DAEhqAYGRTw</dc:identifier>
</cp:coreProperties>
</file>