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10058400" cy="7772400"/>
  <p:notesSz cx="6858000" cy="9144000"/>
  <p:embeddedFontLst>
    <p:embeddedFont>
      <p:font typeface="Alegreya" pitchFamily="2" charset="0"/>
      <p:regular r:id="rId23"/>
    </p:embeddedFont>
    <p:embeddedFont>
      <p:font typeface="Alegreya Bold" pitchFamily="2" charset="0"/>
      <p:regular r:id="rId24"/>
      <p:bold r:id="rId25"/>
    </p:embeddedFont>
    <p:embeddedFont>
      <p:font typeface="Alegreya Bold Italics" pitchFamily="2" charset="0"/>
      <p:regular r:id="rId26"/>
      <p:bold r:id="rId27"/>
      <p:italic r:id="rId28"/>
      <p:boldItalic r:id="rId29"/>
    </p:embeddedFont>
    <p:embeddedFont>
      <p:font typeface="Atma Medium Bold" pitchFamily="2" charset="77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lacial Indifference" pitchFamily="2" charset="0"/>
      <p:regular r:id="rId36"/>
    </p:embeddedFont>
    <p:embeddedFont>
      <p:font typeface="Oswald" pitchFamily="2" charset="77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876"/>
    <a:srgbClr val="AF31A2"/>
    <a:srgbClr val="C27979"/>
    <a:srgbClr val="F8D2D4"/>
    <a:srgbClr val="C27D39"/>
    <a:srgbClr val="4D3948"/>
    <a:srgbClr val="A48F38"/>
    <a:srgbClr val="C7B362"/>
    <a:srgbClr val="DBA5A8"/>
    <a:srgbClr val="B2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6" autoAdjust="0"/>
  </p:normalViewPr>
  <p:slideViewPr>
    <p:cSldViewPr>
      <p:cViewPr varScale="1">
        <p:scale>
          <a:sx n="95" d="100"/>
          <a:sy n="95" d="100"/>
        </p:scale>
        <p:origin x="1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0322-8AF7-44DE-8BCF-F24BDC62E82B}" type="datetimeFigureOut">
              <a:rPr lang="fr-CA" smtClean="0"/>
              <a:t>2023-11-15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E367-4ECA-4D8D-B4EC-B12F32CD9A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26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1E367-4ECA-4D8D-B4EC-B12F32CD9A47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82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13.png"/><Relationship Id="rId4" Type="http://schemas.openxmlformats.org/officeDocument/2006/relationships/tags" Target="../tags/tag102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5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image" Target="../media/image16.png"/><Relationship Id="rId2" Type="http://schemas.openxmlformats.org/officeDocument/2006/relationships/tags" Target="../tags/tag130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frider.org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warhol.org/andy-warhols-life/" TargetMode="Externa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hyperlink" Target="https://www.moma.org/artists/3542#works" TargetMode="External"/><Relationship Id="rId5" Type="http://schemas.openxmlformats.org/officeDocument/2006/relationships/hyperlink" Target="https://www.yesmagazine.org/issue/solving-plastic/2021/05/10/plastic-waste-ocean" TargetMode="External"/><Relationship Id="rId4" Type="http://schemas.openxmlformats.org/officeDocument/2006/relationships/hyperlink" Target="https://hitek.fr/42/artiste-denonce-pollution-plastique-dessins_736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ydroquebec.com/residentiel/mieux-consommer/" TargetMode="External"/><Relationship Id="rId3" Type="http://schemas.openxmlformats.org/officeDocument/2006/relationships/hyperlink" Target="https://www.guide-artistique.com/histoire-art/pop-art/" TargetMode="External"/><Relationship Id="rId7" Type="http://schemas.openxmlformats.org/officeDocument/2006/relationships/hyperlink" Target="https://ici.tou.tv/carbon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4.xml"/><Relationship Id="rId6" Type="http://schemas.openxmlformats.org/officeDocument/2006/relationships/hyperlink" Target="https://lareclame.fr/gyro-surfriderfoundation-snuffedoutmarinelife-176197" TargetMode="External"/><Relationship Id="rId11" Type="http://schemas.openxmlformats.org/officeDocument/2006/relationships/hyperlink" Target="https://www.environnement.gouv.qc.ca/jeunesse/jeux/questionnaires/Empreinte/Questionnaire.htm" TargetMode="External"/><Relationship Id="rId5" Type="http://schemas.openxmlformats.org/officeDocument/2006/relationships/hyperlink" Target="https://lareclame.fr/fflosangeles-fridayforfuture-228175" TargetMode="External"/><Relationship Id="rId10" Type="http://schemas.openxmlformats.org/officeDocument/2006/relationships/hyperlink" Target="https://www.coupdepouce.com/maison/entretien/article/35-trucs-ecolos-pour-la-maison" TargetMode="External"/><Relationship Id="rId4" Type="http://schemas.openxmlformats.org/officeDocument/2006/relationships/hyperlink" Target="https://www.behance.net/gallery/4555709/Eco-posters" TargetMode="External"/><Relationship Id="rId9" Type="http://schemas.openxmlformats.org/officeDocument/2006/relationships/hyperlink" Target="https://carboneutrequebec.com/gestes-ecologiqu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3.jpe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tprintcalculator.org/" TargetMode="External"/><Relationship Id="rId3" Type="http://schemas.openxmlformats.org/officeDocument/2006/relationships/tags" Target="../tags/tag157.xml"/><Relationship Id="rId7" Type="http://schemas.openxmlformats.org/officeDocument/2006/relationships/hyperlink" Target="https://www.youtube.com/watch?v=xXTPPrtpj4s&amp;feature=youtu.be" TargetMode="Externa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hyperlink" Target="https://www.youtube.com/watch?v=xXTPPrtpj4s" TargetMode="External"/><Relationship Id="rId5" Type="http://schemas.openxmlformats.org/officeDocument/2006/relationships/hyperlink" Target="https://www.youtube.com/watch?v=6mAKIwN5fQw&amp;t=3s" TargetMode="External"/><Relationship Id="rId10" Type="http://schemas.openxmlformats.org/officeDocument/2006/relationships/hyperlink" Target="https://lareclame.fr/adidas-infinite-play-225632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www.wwf.fr/agir-au-quotidi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6" Type="http://schemas.openxmlformats.org/officeDocument/2006/relationships/image" Target="../media/image4.jpe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6" Type="http://schemas.openxmlformats.org/officeDocument/2006/relationships/image" Target="../media/image8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ww.ca/fr/enjeux-et-themes/especes-en-peril-au-canada.html" TargetMode="External"/><Relationship Id="rId3" Type="http://schemas.openxmlformats.org/officeDocument/2006/relationships/tags" Target="../tags/tag92.xml"/><Relationship Id="rId7" Type="http://schemas.openxmlformats.org/officeDocument/2006/relationships/hyperlink" Target="http://www.lagalerie3.com/en/paryse_martin/" TargetMode="Externa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7225129" y="3211176"/>
            <a:ext cx="2303919" cy="0"/>
          </a:xfrm>
          <a:prstGeom prst="line">
            <a:avLst/>
          </a:prstGeom>
          <a:ln w="47625" cap="rnd">
            <a:solidFill>
              <a:srgbClr val="C3D8E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-4912" y="1118671"/>
            <a:ext cx="6710512" cy="4675845"/>
          </a:xfrm>
          <a:custGeom>
            <a:avLst/>
            <a:gdLst/>
            <a:ahLst/>
            <a:cxnLst/>
            <a:rect l="l" t="t" r="r" b="b"/>
            <a:pathLst>
              <a:path w="7013768" h="4675845">
                <a:moveTo>
                  <a:pt x="0" y="0"/>
                </a:moveTo>
                <a:lnTo>
                  <a:pt x="7013768" y="0"/>
                </a:lnTo>
                <a:lnTo>
                  <a:pt x="7013768" y="4675845"/>
                </a:lnTo>
                <a:lnTo>
                  <a:pt x="0" y="46758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518" r="-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>
            <a:off x="0" y="4672031"/>
            <a:ext cx="6833821" cy="3100369"/>
          </a:xfrm>
          <a:custGeom>
            <a:avLst/>
            <a:gdLst/>
            <a:ahLst/>
            <a:cxnLst/>
            <a:rect l="l" t="t" r="r" b="b"/>
            <a:pathLst>
              <a:path w="7017237" h="4165270">
                <a:moveTo>
                  <a:pt x="0" y="0"/>
                </a:moveTo>
                <a:lnTo>
                  <a:pt x="7017237" y="0"/>
                </a:lnTo>
                <a:lnTo>
                  <a:pt x="7017237" y="4165270"/>
                </a:lnTo>
                <a:lnTo>
                  <a:pt x="0" y="4165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86" t="-17080" r="-1278" b="-35692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5" name="Group 5"/>
          <p:cNvGrpSpPr/>
          <p:nvPr>
            <p:custDataLst>
              <p:tags r:id="rId4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4D3948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6700688" y="1475682"/>
            <a:ext cx="3352800" cy="307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4"/>
              </a:lnSpc>
            </a:pPr>
            <a:r>
              <a:rPr lang="en-US" sz="2244" spc="112">
                <a:solidFill>
                  <a:srgbClr val="F1ACAC"/>
                </a:solidFill>
                <a:latin typeface="Oswald"/>
              </a:rPr>
              <a:t>PROJETS DE CRÉATION PÉDAGOGIQUE  </a:t>
            </a:r>
          </a:p>
          <a:p>
            <a:pPr algn="ctr">
              <a:lnSpc>
                <a:spcPts val="2964"/>
              </a:lnSpc>
            </a:pPr>
            <a:endParaRPr lang="en-US" sz="2244" spc="112">
              <a:solidFill>
                <a:srgbClr val="F1ACAC"/>
              </a:solidFill>
              <a:latin typeface="Oswald"/>
            </a:endParaRPr>
          </a:p>
          <a:p>
            <a:pPr algn="ctr">
              <a:lnSpc>
                <a:spcPts val="3254"/>
              </a:lnSpc>
            </a:pPr>
            <a:r>
              <a:rPr lang="en-US" sz="2244" spc="112">
                <a:solidFill>
                  <a:srgbClr val="C27979"/>
                </a:solidFill>
                <a:latin typeface="Oswald"/>
              </a:rPr>
              <a:t>LONGUE DURÉE</a:t>
            </a:r>
          </a:p>
          <a:p>
            <a:pPr algn="ctr">
              <a:lnSpc>
                <a:spcPts val="2964"/>
              </a:lnSpc>
            </a:pPr>
            <a:endParaRPr lang="en-US" sz="2244" spc="112">
              <a:solidFill>
                <a:srgbClr val="C27979"/>
              </a:solidFill>
              <a:latin typeface="Oswald"/>
            </a:endParaRPr>
          </a:p>
          <a:p>
            <a:pPr algn="ctr">
              <a:lnSpc>
                <a:spcPts val="2964"/>
              </a:lnSpc>
            </a:pPr>
            <a:endParaRPr lang="en-US" sz="2244" spc="112">
              <a:solidFill>
                <a:srgbClr val="C27979"/>
              </a:solidFill>
              <a:latin typeface="Oswald"/>
            </a:endParaRPr>
          </a:p>
          <a:p>
            <a:pPr algn="ctr">
              <a:lnSpc>
                <a:spcPts val="2964"/>
              </a:lnSpc>
            </a:pPr>
            <a:endParaRPr lang="en-US" sz="2244" spc="112">
              <a:solidFill>
                <a:srgbClr val="C27979"/>
              </a:solidFill>
              <a:latin typeface="Oswald"/>
            </a:endParaRPr>
          </a:p>
          <a:p>
            <a:pPr algn="ctr">
              <a:lnSpc>
                <a:spcPts val="2964"/>
              </a:lnSpc>
            </a:pPr>
            <a:endParaRPr lang="en-US" sz="2244" spc="112">
              <a:solidFill>
                <a:srgbClr val="C27979"/>
              </a:solidFill>
              <a:latin typeface="Oswald"/>
            </a:endParaRPr>
          </a:p>
        </p:txBody>
      </p:sp>
      <p:sp>
        <p:nvSpPr>
          <p:cNvPr id="8" name="Freeform 8"/>
          <p:cNvSpPr/>
          <p:nvPr>
            <p:custDataLst>
              <p:tags r:id="rId6"/>
            </p:custDataLst>
          </p:nvPr>
        </p:nvSpPr>
        <p:spPr>
          <a:xfrm rot="-10800000">
            <a:off x="-9825" y="-2"/>
            <a:ext cx="6715423" cy="1826691"/>
          </a:xfrm>
          <a:custGeom>
            <a:avLst/>
            <a:gdLst/>
            <a:ahLst/>
            <a:cxnLst/>
            <a:rect l="l" t="t" r="r" b="b"/>
            <a:pathLst>
              <a:path w="7020079" h="3363509">
                <a:moveTo>
                  <a:pt x="0" y="0"/>
                </a:moveTo>
                <a:lnTo>
                  <a:pt x="7020079" y="0"/>
                </a:lnTo>
                <a:lnTo>
                  <a:pt x="7020079" y="3363509"/>
                </a:lnTo>
                <a:lnTo>
                  <a:pt x="0" y="33635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9365" t="-95022" r="-4537" b="-84134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1085137" y="2007771"/>
            <a:ext cx="4524134" cy="1627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0"/>
              </a:lnSpc>
            </a:pPr>
            <a:r>
              <a:rPr lang="en-US" sz="4976" spc="248" dirty="0">
                <a:solidFill>
                  <a:srgbClr val="061A23"/>
                </a:solidFill>
                <a:latin typeface="Oswald"/>
              </a:rPr>
              <a:t>ART ET </a:t>
            </a:r>
          </a:p>
          <a:p>
            <a:pPr algn="ctr">
              <a:lnSpc>
                <a:spcPts val="6470"/>
              </a:lnSpc>
            </a:pPr>
            <a:r>
              <a:rPr lang="en-US" sz="4976" spc="248" dirty="0">
                <a:solidFill>
                  <a:srgbClr val="061A23"/>
                </a:solidFill>
                <a:latin typeface="Oswald"/>
              </a:rPr>
              <a:t>ENVIRONNEMENT</a:t>
            </a:r>
          </a:p>
        </p:txBody>
      </p: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7225129" y="2491787"/>
            <a:ext cx="2303919" cy="0"/>
          </a:xfrm>
          <a:prstGeom prst="line">
            <a:avLst/>
          </a:prstGeom>
          <a:ln w="47625" cap="rnd">
            <a:solidFill>
              <a:srgbClr val="8665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-685" y="5944658"/>
            <a:ext cx="8377773" cy="96621"/>
          </a:xfrm>
          <a:prstGeom prst="rect">
            <a:avLst/>
          </a:prstGeom>
          <a:solidFill>
            <a:srgbClr val="E14E57"/>
          </a:solidFill>
        </p:spPr>
        <p:txBody>
          <a:bodyPr/>
          <a:lstStyle/>
          <a:p>
            <a:endParaRPr lang="fr-CA"/>
          </a:p>
        </p:txBody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1680627" y="5992969"/>
            <a:ext cx="8377773" cy="96621"/>
          </a:xfrm>
          <a:prstGeom prst="rect">
            <a:avLst/>
          </a:prstGeom>
          <a:solidFill>
            <a:srgbClr val="AF31A2"/>
          </a:solidFill>
        </p:spPr>
        <p:txBody>
          <a:bodyPr/>
          <a:lstStyle/>
          <a:p>
            <a:endParaRPr lang="fr-CA"/>
          </a:p>
        </p:txBody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7225129" y="3282614"/>
            <a:ext cx="2303919" cy="0"/>
          </a:xfrm>
          <a:prstGeom prst="line">
            <a:avLst/>
          </a:prstGeom>
          <a:ln w="47625" cap="rnd">
            <a:solidFill>
              <a:srgbClr val="8665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0" y="5105400"/>
            <a:ext cx="10058400" cy="2667000"/>
          </a:xfrm>
          <a:prstGeom prst="rect">
            <a:avLst/>
          </a:prstGeom>
          <a:solidFill>
            <a:srgbClr val="CCD8C7"/>
          </a:solid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6554752" y="0"/>
            <a:ext cx="3503648" cy="5907690"/>
          </a:xfrm>
          <a:custGeom>
            <a:avLst/>
            <a:gdLst/>
            <a:ahLst/>
            <a:cxnLst/>
            <a:rect l="l" t="t" r="r" b="b"/>
            <a:pathLst>
              <a:path w="3503648" h="5907690">
                <a:moveTo>
                  <a:pt x="0" y="0"/>
                </a:moveTo>
                <a:lnTo>
                  <a:pt x="3503648" y="0"/>
                </a:lnTo>
                <a:lnTo>
                  <a:pt x="3503648" y="5907690"/>
                </a:lnTo>
                <a:lnTo>
                  <a:pt x="0" y="5907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271" t="-5650" b="-2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152400" y="5486400"/>
            <a:ext cx="9677400" cy="218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83"/>
              </a:lnSpc>
            </a:pPr>
            <a:r>
              <a:rPr lang="en-US" sz="1345" dirty="0" err="1">
                <a:solidFill>
                  <a:srgbClr val="000000"/>
                </a:solidFill>
                <a:latin typeface="Alegreya Bold"/>
              </a:rPr>
              <a:t>Liste</a:t>
            </a:r>
            <a:r>
              <a:rPr lang="en-US" sz="1345" dirty="0">
                <a:solidFill>
                  <a:srgbClr val="000000"/>
                </a:solidFill>
                <a:latin typeface="Alegreya Bold"/>
              </a:rPr>
              <a:t> des images </a:t>
            </a:r>
            <a:r>
              <a:rPr lang="en-US" sz="1345" dirty="0" err="1">
                <a:solidFill>
                  <a:srgbClr val="000000"/>
                </a:solidFill>
                <a:latin typeface="Alegreya Bold"/>
              </a:rPr>
              <a:t>utilisées</a:t>
            </a:r>
            <a:r>
              <a:rPr lang="en-US" sz="1345" dirty="0">
                <a:solidFill>
                  <a:srgbClr val="000000"/>
                </a:solidFill>
                <a:latin typeface="Alegreya Bold"/>
              </a:rPr>
              <a:t>:</a:t>
            </a:r>
          </a:p>
          <a:p>
            <a:pPr>
              <a:lnSpc>
                <a:spcPts val="1883"/>
              </a:lnSpc>
            </a:pPr>
            <a:endParaRPr lang="en-US" sz="1345" dirty="0">
              <a:solidFill>
                <a:srgbClr val="000000"/>
              </a:solidFill>
              <a:latin typeface="Alegreya Bold"/>
            </a:endParaRP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1 :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Limbes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2, 2019,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2 :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combinés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planants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6, 2018,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3 : 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combinés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planants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9, 2018,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4: 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Limbes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1, 2019,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5 : 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L'herbier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: page 2, 2019,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6 :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combinés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planants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7, 2018,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7 :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MARTIN,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combinés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planants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5, 2018, Bronze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patiné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.</a:t>
            </a: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6554752" y="5719095"/>
            <a:ext cx="3503648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Alegreya"/>
              </a:rPr>
              <a:t>Image 7: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FFFFFF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EFEDED"/>
                </a:solidFill>
                <a:latin typeface="Alegreya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DBA5A8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3048000" cy="436499"/>
            <a:chOff x="0" y="0"/>
            <a:chExt cx="1259736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59736" cy="152400"/>
            </a:xfrm>
            <a:custGeom>
              <a:avLst/>
              <a:gdLst/>
              <a:ahLst/>
              <a:cxnLst/>
              <a:rect l="l" t="t" r="r" b="b"/>
              <a:pathLst>
                <a:path w="1259736" h="152400">
                  <a:moveTo>
                    <a:pt x="0" y="0"/>
                  </a:moveTo>
                  <a:lnTo>
                    <a:pt x="1259736" y="0"/>
                  </a:lnTo>
                  <a:lnTo>
                    <a:pt x="125973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CFD5DB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Freeform 6"/>
          <p:cNvSpPr/>
          <p:nvPr>
            <p:custDataLst>
              <p:tags r:id="rId3"/>
            </p:custDataLst>
          </p:nvPr>
        </p:nvSpPr>
        <p:spPr>
          <a:xfrm>
            <a:off x="184863" y="3499596"/>
            <a:ext cx="6335874" cy="4272804"/>
          </a:xfrm>
          <a:custGeom>
            <a:avLst/>
            <a:gdLst/>
            <a:ahLst/>
            <a:cxnLst/>
            <a:rect l="l" t="t" r="r" b="b"/>
            <a:pathLst>
              <a:path w="6335874" h="4272804">
                <a:moveTo>
                  <a:pt x="0" y="0"/>
                </a:moveTo>
                <a:lnTo>
                  <a:pt x="6335874" y="0"/>
                </a:lnTo>
                <a:lnTo>
                  <a:pt x="6335874" y="4272804"/>
                </a:lnTo>
                <a:lnTo>
                  <a:pt x="0" y="42728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668" t="-6714" r="-70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>
            <p:custDataLst>
              <p:tags r:id="rId4"/>
            </p:custDataLst>
          </p:nvPr>
        </p:nvSpPr>
        <p:spPr>
          <a:xfrm>
            <a:off x="6705600" y="-5197"/>
            <a:ext cx="3352800" cy="3504793"/>
          </a:xfrm>
          <a:custGeom>
            <a:avLst/>
            <a:gdLst/>
            <a:ahLst/>
            <a:cxnLst/>
            <a:rect l="l" t="t" r="r" b="b"/>
            <a:pathLst>
              <a:path w="3352800" h="3681219">
                <a:moveTo>
                  <a:pt x="0" y="0"/>
                </a:moveTo>
                <a:lnTo>
                  <a:pt x="3352800" y="0"/>
                </a:lnTo>
                <a:lnTo>
                  <a:pt x="3352800" y="3681219"/>
                </a:lnTo>
                <a:lnTo>
                  <a:pt x="0" y="36812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1148" b="-1714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6845678" y="3531869"/>
            <a:ext cx="3072643" cy="315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8"/>
              </a:lnSpc>
            </a:pPr>
            <a:endParaRPr dirty="0"/>
          </a:p>
          <a:p>
            <a:pPr algn="ctr">
              <a:lnSpc>
                <a:spcPts val="3882"/>
              </a:lnSpc>
            </a:pPr>
            <a:r>
              <a:rPr lang="en-US" dirty="0">
                <a:solidFill>
                  <a:srgbClr val="FFFFFF"/>
                </a:solidFill>
                <a:latin typeface="Alegreya Bold"/>
              </a:rPr>
              <a:t>QUESTION MOBILISATRICE :</a:t>
            </a:r>
          </a:p>
          <a:p>
            <a:pPr algn="ctr">
              <a:lnSpc>
                <a:spcPts val="3360"/>
              </a:lnSpc>
            </a:pPr>
            <a:r>
              <a:rPr lang="en-US" dirty="0">
                <a:solidFill>
                  <a:srgbClr val="FFFFFF"/>
                </a:solidFill>
                <a:latin typeface="Alegreya Bold"/>
              </a:rPr>
              <a:t> </a:t>
            </a:r>
          </a:p>
          <a:p>
            <a:pPr algn="ctr">
              <a:lnSpc>
                <a:spcPts val="3150"/>
              </a:lnSpc>
            </a:pPr>
            <a:r>
              <a:rPr lang="en-US" dirty="0">
                <a:solidFill>
                  <a:srgbClr val="000000"/>
                </a:solidFill>
                <a:latin typeface="Alegreya Bold"/>
              </a:rPr>
              <a:t>Comment </a:t>
            </a:r>
            <a:r>
              <a:rPr lang="en-US" dirty="0" err="1">
                <a:solidFill>
                  <a:srgbClr val="000000"/>
                </a:solidFill>
                <a:latin typeface="Alegreya Bold"/>
              </a:rPr>
              <a:t>sensibiliser</a:t>
            </a:r>
            <a:r>
              <a:rPr lang="en-US" dirty="0">
                <a:solidFill>
                  <a:srgbClr val="000000"/>
                </a:solidFill>
                <a:latin typeface="Alegreya Bold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legreya Bold"/>
              </a:rPr>
              <a:t>communauté</a:t>
            </a:r>
            <a:r>
              <a:rPr lang="en-US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legreya Bold"/>
              </a:rPr>
              <a:t>scolaire</a:t>
            </a:r>
            <a:r>
              <a:rPr lang="en-US" dirty="0">
                <a:solidFill>
                  <a:srgbClr val="000000"/>
                </a:solidFill>
                <a:latin typeface="Alegreya Bold"/>
              </a:rPr>
              <a:t> aux </a:t>
            </a:r>
            <a:r>
              <a:rPr lang="en-US" dirty="0" err="1">
                <a:solidFill>
                  <a:srgbClr val="000000"/>
                </a:solidFill>
                <a:latin typeface="Alegreya Bold"/>
              </a:rPr>
              <a:t>bonnes</a:t>
            </a:r>
            <a:r>
              <a:rPr lang="en-US" dirty="0">
                <a:solidFill>
                  <a:srgbClr val="000000"/>
                </a:solidFill>
                <a:latin typeface="Alegreya Bold"/>
              </a:rPr>
              <a:t> pratiques </a:t>
            </a:r>
            <a:r>
              <a:rPr lang="en-US" dirty="0" err="1">
                <a:solidFill>
                  <a:srgbClr val="000000"/>
                </a:solidFill>
                <a:latin typeface="Alegreya Bold"/>
              </a:rPr>
              <a:t>écologiques</a:t>
            </a:r>
            <a:r>
              <a:rPr lang="en-US" dirty="0">
                <a:solidFill>
                  <a:srgbClr val="000000"/>
                </a:solidFill>
                <a:latin typeface="Alegreya Bold"/>
              </a:rPr>
              <a:t> par des affiches </a:t>
            </a:r>
            <a:r>
              <a:rPr lang="en-US" dirty="0" err="1">
                <a:solidFill>
                  <a:srgbClr val="000000"/>
                </a:solidFill>
                <a:latin typeface="Alegreya Bold"/>
              </a:rPr>
              <a:t>accrocheuses</a:t>
            </a:r>
            <a:r>
              <a:rPr lang="en-US" dirty="0">
                <a:solidFill>
                  <a:srgbClr val="000000"/>
                </a:solidFill>
                <a:latin typeface="Alegreya Bold"/>
              </a:rPr>
              <a:t>? </a:t>
            </a:r>
          </a:p>
          <a:p>
            <a:pPr algn="ctr">
              <a:lnSpc>
                <a:spcPts val="2308"/>
              </a:lnSpc>
            </a:pPr>
            <a:endParaRPr lang="en-US" sz="1500" dirty="0">
              <a:solidFill>
                <a:srgbClr val="000000"/>
              </a:solidFill>
              <a:latin typeface="Alegreya Bold"/>
            </a:endParaRPr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43318" y="955943"/>
            <a:ext cx="6705600" cy="202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4479" spc="8" dirty="0">
                <a:solidFill>
                  <a:srgbClr val="000000"/>
                </a:solidFill>
                <a:latin typeface="Atma Medium Bold"/>
              </a:rPr>
              <a:t>Les </a:t>
            </a:r>
            <a:r>
              <a:rPr lang="en-US" sz="4479" spc="8" dirty="0" err="1">
                <a:solidFill>
                  <a:srgbClr val="000000"/>
                </a:solidFill>
                <a:latin typeface="Atma Medium Bold"/>
              </a:rPr>
              <a:t>bonnes</a:t>
            </a:r>
            <a:r>
              <a:rPr lang="en-US" sz="4479" spc="8" dirty="0">
                <a:solidFill>
                  <a:srgbClr val="000000"/>
                </a:solidFill>
                <a:latin typeface="Atma Medium Bold"/>
              </a:rPr>
              <a:t> pratiques</a:t>
            </a:r>
          </a:p>
          <a:p>
            <a:pPr algn="ctr">
              <a:lnSpc>
                <a:spcPts val="4913"/>
              </a:lnSpc>
            </a:pPr>
            <a:endParaRPr lang="en-US" sz="4479" spc="8" dirty="0">
              <a:solidFill>
                <a:srgbClr val="000000"/>
              </a:solidFill>
              <a:latin typeface="Atma Medium Bold"/>
            </a:endParaRPr>
          </a:p>
          <a:p>
            <a:pPr algn="ctr">
              <a:lnSpc>
                <a:spcPts val="3181"/>
              </a:lnSpc>
            </a:pPr>
            <a:r>
              <a:rPr lang="en-US" sz="2447" dirty="0">
                <a:solidFill>
                  <a:srgbClr val="000000"/>
                </a:solidFill>
                <a:latin typeface="Alegreya"/>
              </a:rPr>
              <a:t>RÉFÉRENCE CULTURELLE  </a:t>
            </a:r>
          </a:p>
          <a:p>
            <a:pPr algn="ctr">
              <a:lnSpc>
                <a:spcPts val="2985"/>
              </a:lnSpc>
            </a:pPr>
            <a:r>
              <a:rPr lang="en-US" sz="2447" dirty="0">
                <a:solidFill>
                  <a:srgbClr val="C27979"/>
                </a:solidFill>
                <a:latin typeface="Alegreya Bold"/>
              </a:rPr>
              <a:t>Roy Lichtenstein, Ravi </a:t>
            </a:r>
            <a:r>
              <a:rPr lang="en-US" sz="2447" dirty="0" err="1">
                <a:solidFill>
                  <a:srgbClr val="C27979"/>
                </a:solidFill>
                <a:latin typeface="Alegreya Bold"/>
              </a:rPr>
              <a:t>Koranga</a:t>
            </a:r>
            <a:r>
              <a:rPr lang="en-US" sz="2447" dirty="0">
                <a:solidFill>
                  <a:srgbClr val="000000"/>
                </a:solidFill>
                <a:latin typeface="Alegreya Bold"/>
              </a:rPr>
              <a:t> </a:t>
            </a:r>
          </a:p>
        </p:txBody>
      </p:sp>
      <p:sp>
        <p:nvSpPr>
          <p:cNvPr id="10" name="TextBox 10"/>
          <p:cNvSpPr txBox="1"/>
          <p:nvPr>
            <p:custDataLst>
              <p:tags r:id="rId7"/>
            </p:custDataLst>
          </p:nvPr>
        </p:nvSpPr>
        <p:spPr>
          <a:xfrm>
            <a:off x="0" y="-5197"/>
            <a:ext cx="3309483" cy="4322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182563">
              <a:lnSpc>
                <a:spcPts val="3480"/>
              </a:lnSpc>
            </a:pPr>
            <a:r>
              <a:rPr lang="en-US" sz="2486" spc="94" dirty="0">
                <a:solidFill>
                  <a:srgbClr val="E82020"/>
                </a:solidFill>
                <a:latin typeface="Alegreya Bold"/>
              </a:rPr>
              <a:t>Affiche numérique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8759CF-5997-FA71-34D2-F7B8F15CDCAC}"/>
              </a:ext>
            </a:extLst>
          </p:cNvPr>
          <p:cNvSpPr txBox="1"/>
          <p:nvPr/>
        </p:nvSpPr>
        <p:spPr>
          <a:xfrm>
            <a:off x="9377306" y="322259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latin typeface="Alegreya" panose="020B0604020202020204" charset="0"/>
              </a:rPr>
              <a:t>Image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529E58-1402-DB99-91D8-32F5B87E795D}"/>
              </a:ext>
            </a:extLst>
          </p:cNvPr>
          <p:cNvSpPr txBox="1"/>
          <p:nvPr/>
        </p:nvSpPr>
        <p:spPr>
          <a:xfrm>
            <a:off x="6014385" y="7495401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latin typeface="Alegreya" panose="020B0604020202020204" charset="0"/>
              </a:rPr>
              <a:t>Image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0058400" cy="505322"/>
            <a:chOff x="0" y="0"/>
            <a:chExt cx="5907441" cy="288455"/>
          </a:xfrm>
          <a:solidFill>
            <a:srgbClr val="F8D2D4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6612315" y="0"/>
            <a:ext cx="3446085" cy="7772400"/>
            <a:chOff x="0" y="0"/>
            <a:chExt cx="2034896" cy="443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D6A9A9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304800" y="609600"/>
            <a:ext cx="6019800" cy="643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7"/>
              </a:lnSpc>
            </a:pPr>
            <a:r>
              <a:rPr lang="en-US" sz="1487" dirty="0">
                <a:solidFill>
                  <a:srgbClr val="000000"/>
                </a:solidFill>
                <a:latin typeface="Alegreya"/>
              </a:rPr>
              <a:t>En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parcourant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différents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sites Internet sur les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gestes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écologiques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à poser en 2021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les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devront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choisir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puis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illustrer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action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écologique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sous le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visuel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art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pop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affiches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alors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créées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seront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dynamiques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colorées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.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Elles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attireront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l’œil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du public et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contribueront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à la transmission des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bonnes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pratiques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écologiques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Elles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imprimées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dispersées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à travers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l’école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Ce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projet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pourrait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s’arrimer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entre le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cours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d’arts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plastiques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le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comité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environnemental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de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l’école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Il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faudra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que les affiches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soient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installées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dans un lieu qui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convient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Par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exemple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si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l’on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parle de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gaspillage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alimentaire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elles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pourraient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se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situer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dans la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cafétéria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;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si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l’on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parle de la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gestion de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l’eau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potable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elles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pourraient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placées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dans les salles de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bain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;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si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l’on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parle des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émissions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de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gaz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à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effet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de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serre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elles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pourraient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accrochées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près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stationnements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etc. Les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explorer le travail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engagé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Ravi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Koranga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artiste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illustrateur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originaire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l’Inde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qui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crée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des dessins à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caractère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écologique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Pour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faire, les affiches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seront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réalisées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l’aide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du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logiciel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Autodesk Sketchbook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auront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des séances de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perfectionnement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concernant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. Les affiches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devront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avoir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certains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éléments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obligatoires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 :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un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titre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 Bold"/>
              </a:rPr>
              <a:t>accrocheur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(action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écologique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), un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visuel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qui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rappelle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pop et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imprimées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en format 8 ½ X 11 po. </a:t>
            </a:r>
          </a:p>
        </p:txBody>
      </p:sp>
      <p:sp>
        <p:nvSpPr>
          <p:cNvPr id="7" name="Freeform 7"/>
          <p:cNvSpPr/>
          <p:nvPr>
            <p:custDataLst>
              <p:tags r:id="rId4"/>
            </p:custDataLst>
          </p:nvPr>
        </p:nvSpPr>
        <p:spPr>
          <a:xfrm>
            <a:off x="6612315" y="3394913"/>
            <a:ext cx="3446085" cy="4377487"/>
          </a:xfrm>
          <a:custGeom>
            <a:avLst/>
            <a:gdLst/>
            <a:ahLst/>
            <a:cxnLst/>
            <a:rect l="l" t="t" r="r" b="b"/>
            <a:pathLst>
              <a:path w="3446085" h="4377487">
                <a:moveTo>
                  <a:pt x="0" y="0"/>
                </a:moveTo>
                <a:lnTo>
                  <a:pt x="3446085" y="0"/>
                </a:lnTo>
                <a:lnTo>
                  <a:pt x="3446085" y="4377487"/>
                </a:lnTo>
                <a:lnTo>
                  <a:pt x="0" y="43774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659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152400" y="28506"/>
            <a:ext cx="5217427" cy="448310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85725">
              <a:lnSpc>
                <a:spcPts val="3640"/>
              </a:lnSpc>
            </a:pPr>
            <a:r>
              <a:rPr lang="en-US" sz="2600" spc="98" dirty="0">
                <a:solidFill>
                  <a:srgbClr val="C27979"/>
                </a:solidFill>
                <a:latin typeface="Alegreya Bold"/>
              </a:rPr>
              <a:t>PROPOSITION DE CRÉATION</a:t>
            </a:r>
            <a:r>
              <a:rPr lang="en-US" sz="2600" spc="98" dirty="0">
                <a:solidFill>
                  <a:srgbClr val="C27979"/>
                </a:solidFill>
                <a:latin typeface="Alegreya"/>
              </a:rPr>
              <a:t> </a:t>
            </a:r>
            <a:r>
              <a:rPr lang="en-US" sz="2600" spc="98" dirty="0">
                <a:solidFill>
                  <a:srgbClr val="596952"/>
                </a:solidFill>
                <a:latin typeface="Alegreya"/>
              </a:rPr>
              <a:t> </a:t>
            </a:r>
          </a:p>
        </p:txBody>
      </p:sp>
      <p:grpSp>
        <p:nvGrpSpPr>
          <p:cNvPr id="9" name="Group 9"/>
          <p:cNvGrpSpPr/>
          <p:nvPr>
            <p:custDataLst>
              <p:tags r:id="rId6"/>
            </p:custDataLst>
          </p:nvPr>
        </p:nvGrpSpPr>
        <p:grpSpPr>
          <a:xfrm>
            <a:off x="9515160" y="7593330"/>
            <a:ext cx="543240" cy="200275"/>
            <a:chOff x="0" y="0"/>
            <a:chExt cx="413382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382" cy="152400"/>
            </a:xfrm>
            <a:custGeom>
              <a:avLst/>
              <a:gdLst/>
              <a:ahLst/>
              <a:cxnLst/>
              <a:rect l="l" t="t" r="r" b="b"/>
              <a:pathLst>
                <a:path w="413382" h="152400">
                  <a:moveTo>
                    <a:pt x="0" y="0"/>
                  </a:moveTo>
                  <a:lnTo>
                    <a:pt x="413382" y="0"/>
                  </a:lnTo>
                  <a:lnTo>
                    <a:pt x="41338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40302">
                <a:alpha val="60000"/>
              </a:srgbClr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1" name="TextBox 11"/>
          <p:cNvSpPr txBox="1"/>
          <p:nvPr>
            <p:custDataLst>
              <p:tags r:id="rId7"/>
            </p:custDataLst>
          </p:nvPr>
        </p:nvSpPr>
        <p:spPr>
          <a:xfrm>
            <a:off x="9537055" y="7583805"/>
            <a:ext cx="521345" cy="20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DBA5A8"/>
                </a:solidFill>
                <a:latin typeface="Alegreya"/>
              </a:rPr>
              <a:t>Image 3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  <a:solidFill>
            <a:srgbClr val="F8D2D4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" name="Freeform 4"/>
          <p:cNvSpPr/>
          <p:nvPr>
            <p:custDataLst>
              <p:tags r:id="rId2"/>
            </p:custDataLst>
          </p:nvPr>
        </p:nvSpPr>
        <p:spPr>
          <a:xfrm>
            <a:off x="555099" y="1414365"/>
            <a:ext cx="5549370" cy="6358035"/>
          </a:xfrm>
          <a:custGeom>
            <a:avLst/>
            <a:gdLst/>
            <a:ahLst/>
            <a:cxnLst/>
            <a:rect l="l" t="t" r="r" b="b"/>
            <a:pathLst>
              <a:path w="5549370" h="6358035">
                <a:moveTo>
                  <a:pt x="0" y="0"/>
                </a:moveTo>
                <a:lnTo>
                  <a:pt x="5549370" y="0"/>
                </a:lnTo>
                <a:lnTo>
                  <a:pt x="5549370" y="6358035"/>
                </a:lnTo>
                <a:lnTo>
                  <a:pt x="0" y="6358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555099" y="58838"/>
            <a:ext cx="5595401" cy="176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7"/>
              </a:lnSpc>
            </a:pPr>
            <a:endParaRPr dirty="0"/>
          </a:p>
          <a:p>
            <a:pPr algn="just">
              <a:lnSpc>
                <a:spcPts val="2767"/>
              </a:lnSpc>
            </a:pPr>
            <a:r>
              <a:rPr lang="en-US" sz="1487" dirty="0">
                <a:solidFill>
                  <a:srgbClr val="000000"/>
                </a:solidFill>
                <a:latin typeface="Alegreya"/>
              </a:rPr>
              <a:t>Les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pourront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s’inspirer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du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visuel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 deux artistes de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Pop bien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connus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soit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Roy Lichtenstein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Andy Warhol,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afin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réaliser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87" dirty="0">
                <a:solidFill>
                  <a:srgbClr val="000000"/>
                </a:solidFill>
                <a:latin typeface="Alegreya Bold"/>
              </a:rPr>
              <a:t>affiche numérique.</a:t>
            </a:r>
            <a:r>
              <a:rPr lang="en-US" sz="1487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algn="just">
              <a:lnSpc>
                <a:spcPts val="2767"/>
              </a:lnSpc>
            </a:pPr>
            <a:endParaRPr lang="en-US" sz="1487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7144733" y="1003167"/>
            <a:ext cx="2474533" cy="576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7"/>
              </a:lnSpc>
            </a:pPr>
            <a:r>
              <a:rPr lang="en-US" dirty="0">
                <a:solidFill>
                  <a:srgbClr val="C27979"/>
                </a:solidFill>
                <a:latin typeface="Alegreya Bold"/>
              </a:rPr>
              <a:t>MOTS SOURCE : </a:t>
            </a:r>
          </a:p>
          <a:p>
            <a:pPr algn="ctr">
              <a:lnSpc>
                <a:spcPts val="2137"/>
              </a:lnSpc>
            </a:pPr>
            <a:endParaRPr lang="en-US" dirty="0">
              <a:solidFill>
                <a:srgbClr val="000000"/>
              </a:solidFill>
              <a:latin typeface="Alegreya Bold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legreya"/>
              </a:rPr>
              <a:t>Art pop, recherche,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environnement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histoire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affiches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médiatiques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messages,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moyens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pratiques,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conscientisation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dynamique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coloré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empreinte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écologique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planète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affiches,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sensibiliser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dessin numérique, engagement </a:t>
            </a:r>
            <a:r>
              <a:rPr lang="en-US" dirty="0" err="1">
                <a:solidFill>
                  <a:srgbClr val="000000"/>
                </a:solidFill>
                <a:latin typeface="Alegreya"/>
              </a:rPr>
              <a:t>communautaire</a:t>
            </a:r>
            <a:r>
              <a:rPr lang="en-US" dirty="0">
                <a:solidFill>
                  <a:srgbClr val="000000"/>
                </a:solidFill>
                <a:latin typeface="Alegreya"/>
              </a:rPr>
              <a:t>, etc.</a:t>
            </a:r>
          </a:p>
          <a:p>
            <a:pPr>
              <a:lnSpc>
                <a:spcPts val="1941"/>
              </a:lnSpc>
            </a:pPr>
            <a:endParaRPr lang="en-US" sz="1526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6150501" y="7583805"/>
            <a:ext cx="527000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Alegreya"/>
              </a:rPr>
              <a:t>Image 4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-132988"/>
            <a:ext cx="10058400" cy="7925083"/>
            <a:chOff x="0" y="0"/>
            <a:chExt cx="5741670" cy="3993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1670" cy="3993071"/>
            </a:xfrm>
            <a:custGeom>
              <a:avLst/>
              <a:gdLst/>
              <a:ahLst/>
              <a:cxnLst/>
              <a:rect l="l" t="t" r="r" b="b"/>
              <a:pathLst>
                <a:path w="5741670" h="3993071">
                  <a:moveTo>
                    <a:pt x="0" y="0"/>
                  </a:moveTo>
                  <a:lnTo>
                    <a:pt x="5741670" y="0"/>
                  </a:lnTo>
                  <a:lnTo>
                    <a:pt x="5741670" y="3993071"/>
                  </a:lnTo>
                  <a:lnTo>
                    <a:pt x="0" y="3993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163001" y="404422"/>
            <a:ext cx="9666799" cy="5427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DURÉE :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8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périodes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APPRENTISSAGES :</a:t>
            </a: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Domaine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général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de formation :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Environnement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et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consommation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Compétence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disciplinaire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 :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Créer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des images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médiatiques</a:t>
            </a:r>
            <a:endParaRPr lang="en-US" sz="1550" dirty="0">
              <a:solidFill>
                <a:srgbClr val="000000"/>
              </a:solidFill>
              <a:latin typeface="Alegreya" panose="020B0604020202020204" charset="0"/>
            </a:endParaRP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Compétences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transversales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 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: Exploiter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l’information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mettre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œuvre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sa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pensée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créatrice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AUTRE(S) DISCIPLINE(S) INTERPELLÉE(S)                  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Sciences,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comité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environnement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l’école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CYCLE ET ANNÉE SCOLAIRE                                                   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  2e cycle du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secondaire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VOCABULAIRE ET LANGAGE PLASTIQUE :</a:t>
            </a:r>
          </a:p>
          <a:p>
            <a:pPr algn="just">
              <a:lnSpc>
                <a:spcPts val="2338"/>
              </a:lnSpc>
            </a:pPr>
            <a:r>
              <a:rPr lang="en-US" sz="1670" dirty="0">
                <a:solidFill>
                  <a:srgbClr val="000000"/>
                </a:solidFill>
                <a:latin typeface="Alegreya"/>
              </a:rPr>
              <a:t>Appliquer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couleur : en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aplat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à la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tache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et au trait,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imprimer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numériser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des images et des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objets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construire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image numérique et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l’enregistrer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transférer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traiter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des images numérique, crayon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électronique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tablette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graphique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 dessin,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numériseur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caméra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numérique,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logiciels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traitement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l’image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dessin, papier, crayon,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forme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ligne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couleurs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primaires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couleurs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secondaires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couleurs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chaudes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couleurs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froides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couleur lumière : couleurs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primaires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(rouge, vert, bleu),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intensité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contraste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ombrage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jeu de lumière, texture, motif,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organisation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l’espace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 :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énumération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juxtaposition, superposition,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répétition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alternance,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équilibre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mouvement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représentation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l’espace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perspective avec </a:t>
            </a:r>
            <a:r>
              <a:rPr lang="en-US" sz="1670" dirty="0" err="1">
                <a:solidFill>
                  <a:srgbClr val="000000"/>
                </a:solidFill>
                <a:latin typeface="Alegreya"/>
              </a:rPr>
              <a:t>chevauchement</a:t>
            </a:r>
            <a:r>
              <a:rPr lang="en-US" sz="1670" dirty="0">
                <a:solidFill>
                  <a:srgbClr val="000000"/>
                </a:solidFill>
                <a:latin typeface="Alegreya"/>
              </a:rPr>
              <a:t>, perspective en diminution, etc.</a:t>
            </a: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163001" y="6303533"/>
            <a:ext cx="3253247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TECHNIQUES 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Dessin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Dessin numérique 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Impression</a:t>
            </a:r>
          </a:p>
        </p:txBody>
      </p:sp>
      <p:sp>
        <p:nvSpPr>
          <p:cNvPr id="8" name="AutoShape 8"/>
          <p:cNvSpPr/>
          <p:nvPr>
            <p:custDataLst>
              <p:tags r:id="rId4"/>
            </p:custDataLst>
          </p:nvPr>
        </p:nvSpPr>
        <p:spPr>
          <a:xfrm rot="5400000">
            <a:off x="3648516" y="2875763"/>
            <a:ext cx="780167" cy="0"/>
          </a:xfrm>
          <a:prstGeom prst="line">
            <a:avLst/>
          </a:prstGeom>
          <a:ln w="19050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9" name="AutoShape 9"/>
          <p:cNvSpPr/>
          <p:nvPr>
            <p:custDataLst>
              <p:tags r:id="rId5"/>
            </p:custDataLst>
          </p:nvPr>
        </p:nvSpPr>
        <p:spPr>
          <a:xfrm rot="5400000">
            <a:off x="1241063" y="7037546"/>
            <a:ext cx="1327873" cy="0"/>
          </a:xfrm>
          <a:prstGeom prst="line">
            <a:avLst/>
          </a:prstGeom>
          <a:ln w="19050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0" name="TextBox 10"/>
          <p:cNvSpPr txBox="1"/>
          <p:nvPr>
            <p:custDataLst>
              <p:tags r:id="rId6"/>
            </p:custDataLst>
          </p:nvPr>
        </p:nvSpPr>
        <p:spPr>
          <a:xfrm>
            <a:off x="2362200" y="6299499"/>
            <a:ext cx="3205237" cy="139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MATÉRIAUX 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Papier et crayon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Crayon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électronique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Ordinateurs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tablettes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graphique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tablette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électronique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226D40-93B0-3145-A912-272BEA4D942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3966" y="-110761"/>
            <a:ext cx="10044434" cy="505322"/>
            <a:chOff x="0" y="-158568"/>
            <a:chExt cx="10121109" cy="505322"/>
          </a:xfrm>
        </p:grpSpPr>
        <p:grpSp>
          <p:nvGrpSpPr>
            <p:cNvPr id="6" name="Group 6"/>
            <p:cNvGrpSpPr/>
            <p:nvPr>
              <p:custDataLst>
                <p:tags r:id="rId10"/>
              </p:custDataLst>
            </p:nvPr>
          </p:nvGrpSpPr>
          <p:grpSpPr>
            <a:xfrm>
              <a:off x="0" y="-158568"/>
              <a:ext cx="10121109" cy="505322"/>
              <a:chOff x="0" y="0"/>
              <a:chExt cx="5944271" cy="2884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944271" cy="288455"/>
              </a:xfrm>
              <a:custGeom>
                <a:avLst/>
                <a:gdLst/>
                <a:ahLst/>
                <a:cxnLst/>
                <a:rect l="l" t="t" r="r" b="b"/>
                <a:pathLst>
                  <a:path w="5907441" h="288455">
                    <a:moveTo>
                      <a:pt x="0" y="0"/>
                    </a:moveTo>
                    <a:lnTo>
                      <a:pt x="5907441" y="0"/>
                    </a:lnTo>
                    <a:lnTo>
                      <a:pt x="5907441" y="288455"/>
                    </a:lnTo>
                    <a:lnTo>
                      <a:pt x="0" y="288455"/>
                    </a:lnTo>
                    <a:close/>
                  </a:path>
                </a:pathLst>
              </a:custGeom>
              <a:solidFill>
                <a:srgbClr val="F8D2D4"/>
              </a:solidFill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11" name="TextBox 11"/>
            <p:cNvSpPr txBox="1"/>
            <p:nvPr>
              <p:custDataLst>
                <p:tags r:id="rId11"/>
              </p:custDataLst>
            </p:nvPr>
          </p:nvSpPr>
          <p:spPr>
            <a:xfrm>
              <a:off x="14073" y="-132988"/>
              <a:ext cx="5933089" cy="448310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marL="85725">
                <a:lnSpc>
                  <a:spcPts val="3640"/>
                </a:lnSpc>
              </a:pPr>
              <a:r>
                <a:rPr lang="en-US" sz="2600" spc="98" dirty="0">
                  <a:solidFill>
                    <a:srgbClr val="C27979"/>
                  </a:solidFill>
                  <a:latin typeface="Alegreya"/>
                </a:rPr>
                <a:t> </a:t>
              </a:r>
              <a:r>
                <a:rPr lang="en-US" sz="2600" spc="98" dirty="0">
                  <a:solidFill>
                    <a:srgbClr val="C27979"/>
                  </a:solidFill>
                  <a:latin typeface="Alegreya Bold"/>
                </a:rPr>
                <a:t>CONTENU DISCIPLINAIRE</a:t>
              </a:r>
            </a:p>
          </p:txBody>
        </p:sp>
      </p:grpSp>
      <p:sp>
        <p:nvSpPr>
          <p:cNvPr id="12" name="TextBox 12"/>
          <p:cNvSpPr txBox="1"/>
          <p:nvPr>
            <p:custDataLst>
              <p:tags r:id="rId8"/>
            </p:custDataLst>
          </p:nvPr>
        </p:nvSpPr>
        <p:spPr>
          <a:xfrm>
            <a:off x="5845931" y="6590144"/>
            <a:ext cx="3205237" cy="83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dessin : Autodesk Sketchbook 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traitement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l’image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CFCA3E06-5F7B-07AE-BAA7-09D422F00A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125060"/>
            <a:ext cx="8377773" cy="96621"/>
          </a:xfrm>
          <a:prstGeom prst="rect">
            <a:avLst/>
          </a:prstGeom>
          <a:solidFill>
            <a:srgbClr val="476876"/>
          </a:solid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>
            <p:custDataLst>
              <p:tags r:id="rId1"/>
            </p:custDataLst>
          </p:nvPr>
        </p:nvGrpSpPr>
        <p:grpSpPr>
          <a:xfrm>
            <a:off x="6672842" y="0"/>
            <a:ext cx="3385558" cy="7772400"/>
            <a:chOff x="0" y="0"/>
            <a:chExt cx="2034896" cy="443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F8D2D4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" name="Group 2"/>
          <p:cNvGrpSpPr/>
          <p:nvPr>
            <p:custDataLst>
              <p:tags r:id="rId2"/>
            </p:custDataLst>
          </p:nvPr>
        </p:nvGrpSpPr>
        <p:grpSpPr>
          <a:xfrm>
            <a:off x="3190137" y="0"/>
            <a:ext cx="3431222" cy="7772400"/>
            <a:chOff x="0" y="0"/>
            <a:chExt cx="1958656" cy="4436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8656" cy="4436745"/>
            </a:xfrm>
            <a:custGeom>
              <a:avLst/>
              <a:gdLst/>
              <a:ahLst/>
              <a:cxnLst/>
              <a:rect l="l" t="t" r="r" b="b"/>
              <a:pathLst>
                <a:path w="1958656" h="4436745">
                  <a:moveTo>
                    <a:pt x="0" y="0"/>
                  </a:moveTo>
                  <a:lnTo>
                    <a:pt x="1958656" y="0"/>
                  </a:lnTo>
                  <a:lnTo>
                    <a:pt x="195865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EFEDED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8" name="Group 8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6705600" cy="2259056"/>
            <a:chOff x="0" y="0"/>
            <a:chExt cx="3827780" cy="12895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27780" cy="1289545"/>
            </a:xfrm>
            <a:custGeom>
              <a:avLst/>
              <a:gdLst/>
              <a:ahLst/>
              <a:cxnLst/>
              <a:rect l="l" t="t" r="r" b="b"/>
              <a:pathLst>
                <a:path w="3827780" h="1289545">
                  <a:moveTo>
                    <a:pt x="0" y="0"/>
                  </a:moveTo>
                  <a:lnTo>
                    <a:pt x="3827780" y="0"/>
                  </a:lnTo>
                  <a:lnTo>
                    <a:pt x="3827780" y="1289545"/>
                  </a:lnTo>
                  <a:lnTo>
                    <a:pt x="0" y="1289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1" name="TextBox 11"/>
          <p:cNvSpPr txBox="1"/>
          <p:nvPr>
            <p:custDataLst>
              <p:tags r:id="rId4"/>
            </p:custDataLst>
          </p:nvPr>
        </p:nvSpPr>
        <p:spPr>
          <a:xfrm>
            <a:off x="3352800" y="3505984"/>
            <a:ext cx="3160794" cy="342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Alegreya Bold"/>
              </a:rPr>
              <a:t>SAVOIR FAIRE </a:t>
            </a:r>
          </a:p>
          <a:p>
            <a:pPr algn="ctr">
              <a:lnSpc>
                <a:spcPts val="2413"/>
              </a:lnSpc>
            </a:pPr>
            <a:endParaRPr lang="en-US" sz="1700" dirty="0">
              <a:solidFill>
                <a:srgbClr val="000000"/>
              </a:solidFill>
              <a:latin typeface="Alegreya Bold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Réaliser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affiche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percutante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l’aide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la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tablette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graphique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du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Autodesk Sketchbook. </a:t>
            </a: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Maîtriser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outils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du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: la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sélection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les calques, la transformation, la pipette, etc.</a:t>
            </a: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Enregistrement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affiche dans le bon format</a:t>
            </a:r>
          </a:p>
        </p:txBody>
      </p:sp>
      <p:sp>
        <p:nvSpPr>
          <p:cNvPr id="12" name="TextBox 12"/>
          <p:cNvSpPr txBox="1"/>
          <p:nvPr>
            <p:custDataLst>
              <p:tags r:id="rId5"/>
            </p:custDataLst>
          </p:nvPr>
        </p:nvSpPr>
        <p:spPr>
          <a:xfrm>
            <a:off x="6746699" y="3505984"/>
            <a:ext cx="3207344" cy="3695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Alegreya Bold"/>
              </a:rPr>
              <a:t>SAVOIR CULTUREL </a:t>
            </a:r>
          </a:p>
          <a:p>
            <a:pPr algn="just">
              <a:lnSpc>
                <a:spcPts val="2338"/>
              </a:lnSpc>
            </a:pPr>
            <a:endParaRPr lang="en-US" sz="1700" dirty="0">
              <a:solidFill>
                <a:srgbClr val="000000"/>
              </a:solidFill>
              <a:latin typeface="Alegreya Bold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S’intéresser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pop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ainsi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qu’à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écologique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Connaître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caractéristiques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qui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définissent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le courant du Pop Art. </a:t>
            </a: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Différencier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un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affichiste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un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illustrateur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Connaître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la notion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d’empreinte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écologique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13" name="TextBox 13"/>
          <p:cNvSpPr txBox="1"/>
          <p:nvPr>
            <p:custDataLst>
              <p:tags r:id="rId6"/>
            </p:custDataLst>
          </p:nvPr>
        </p:nvSpPr>
        <p:spPr>
          <a:xfrm>
            <a:off x="91611" y="3505984"/>
            <a:ext cx="3020988" cy="340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Alegreya Bold"/>
              </a:rPr>
              <a:t>SAVOIR ÊTRE </a:t>
            </a:r>
          </a:p>
          <a:p>
            <a:pPr>
              <a:lnSpc>
                <a:spcPts val="2170"/>
              </a:lnSpc>
            </a:pPr>
            <a:endParaRPr lang="en-US" sz="1700" dirty="0">
              <a:solidFill>
                <a:srgbClr val="000000"/>
              </a:solidFill>
              <a:latin typeface="Alegreya Bold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S’ouvrir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à la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réalité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notre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empreinte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carbone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Désirer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partager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bonnes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pratiques pour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réduire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son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empreinte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carbone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marL="334646" lvl="1" indent="-167323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patient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lors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du travail numérique. Se donner droit à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l’erreur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.</a:t>
            </a:r>
          </a:p>
        </p:txBody>
      </p:sp>
      <p:sp>
        <p:nvSpPr>
          <p:cNvPr id="15" name="TextBox 15"/>
          <p:cNvSpPr txBox="1"/>
          <p:nvPr>
            <p:custDataLst>
              <p:tags r:id="rId7"/>
            </p:custDataLst>
          </p:nvPr>
        </p:nvSpPr>
        <p:spPr>
          <a:xfrm>
            <a:off x="207893" y="512022"/>
            <a:ext cx="6157363" cy="152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r>
              <a:rPr lang="en-US" sz="1700" dirty="0">
                <a:solidFill>
                  <a:srgbClr val="000000"/>
                </a:solidFill>
                <a:latin typeface="Alegreya Bold"/>
              </a:rPr>
              <a:t> </a:t>
            </a: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Le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projet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permettra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aux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prendre conscience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implication dans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environnement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par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foule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d’actions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écologiques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;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rendre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compte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d’un courant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l’histoire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: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pop;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d’explorer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de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perfectionner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le dessin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graphique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mais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aussi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le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Autodesk Sketchbook.</a:t>
            </a:r>
          </a:p>
        </p:txBody>
      </p:sp>
      <p:sp>
        <p:nvSpPr>
          <p:cNvPr id="16" name="TextBox 16"/>
          <p:cNvSpPr txBox="1"/>
          <p:nvPr>
            <p:custDataLst>
              <p:tags r:id="rId8"/>
            </p:custDataLst>
          </p:nvPr>
        </p:nvSpPr>
        <p:spPr>
          <a:xfrm>
            <a:off x="197135" y="2397772"/>
            <a:ext cx="5295540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2000" dirty="0">
                <a:solidFill>
                  <a:srgbClr val="000000"/>
                </a:solidFill>
                <a:latin typeface="Alegreya Bold"/>
              </a:rPr>
              <a:t>LES SAVOIRS À ACQUÉRIR CHEZ LES ÉLÈVES </a:t>
            </a:r>
            <a:r>
              <a:rPr lang="en-US" sz="2400" dirty="0">
                <a:solidFill>
                  <a:srgbClr val="000000"/>
                </a:solidFill>
                <a:latin typeface="Alegreya Bold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Alegreya"/>
              </a:rPr>
              <a:t> 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12CB4D6-A3BB-D782-0C0A-1C1DA26CABF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637458" y="466065"/>
            <a:ext cx="3420942" cy="2896384"/>
            <a:chOff x="6637458" y="0"/>
            <a:chExt cx="3420942" cy="2896384"/>
          </a:xfrm>
        </p:grpSpPr>
        <p:sp>
          <p:nvSpPr>
            <p:cNvPr id="10" name="Freeform 10"/>
            <p:cNvSpPr/>
            <p:nvPr>
              <p:custDataLst>
                <p:tags r:id="rId13"/>
              </p:custDataLst>
            </p:nvPr>
          </p:nvSpPr>
          <p:spPr>
            <a:xfrm>
              <a:off x="6637458" y="0"/>
              <a:ext cx="3420942" cy="2896384"/>
            </a:xfrm>
            <a:custGeom>
              <a:avLst/>
              <a:gdLst/>
              <a:ahLst/>
              <a:cxnLst/>
              <a:rect l="l" t="t" r="r" b="b"/>
              <a:pathLst>
                <a:path w="3564780" h="2896384">
                  <a:moveTo>
                    <a:pt x="0" y="0"/>
                  </a:moveTo>
                  <a:lnTo>
                    <a:pt x="3564780" y="0"/>
                  </a:lnTo>
                  <a:lnTo>
                    <a:pt x="3564780" y="2896384"/>
                  </a:lnTo>
                  <a:lnTo>
                    <a:pt x="0" y="2896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65" r="-2141"/>
              </a:stretch>
            </a:blipFill>
          </p:spPr>
          <p:txBody>
            <a:bodyPr/>
            <a:lstStyle/>
            <a:p>
              <a:endParaRPr lang="fr-CA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ED8797ED-7358-3798-FC69-98BB2EF26719}"/>
                </a:ext>
              </a:extLst>
            </p:cNvPr>
            <p:cNvGrpSpPr/>
            <p:nvPr/>
          </p:nvGrpSpPr>
          <p:grpSpPr>
            <a:xfrm>
              <a:off x="9506474" y="2667000"/>
              <a:ext cx="551926" cy="200275"/>
              <a:chOff x="9506474" y="2707789"/>
              <a:chExt cx="551926" cy="200275"/>
            </a:xfrm>
          </p:grpSpPr>
          <p:grpSp>
            <p:nvGrpSpPr>
              <p:cNvPr id="6" name="Group 6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9506474" y="2707789"/>
                <a:ext cx="543240" cy="200275"/>
                <a:chOff x="0" y="0"/>
                <a:chExt cx="413382" cy="1524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41338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82" h="152400">
                      <a:moveTo>
                        <a:pt x="0" y="0"/>
                      </a:moveTo>
                      <a:lnTo>
                        <a:pt x="413382" y="0"/>
                      </a:lnTo>
                      <a:lnTo>
                        <a:pt x="413382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FFFFF">
                    <a:alpha val="74902"/>
                  </a:srgbClr>
                </a:solidFill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14" name="TextBox 1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534971" y="2707789"/>
                <a:ext cx="523429" cy="1885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E82020"/>
                    </a:solidFill>
                    <a:latin typeface="Alegreya"/>
                  </a:rPr>
                  <a:t>Image 5 </a:t>
                </a:r>
              </a:p>
            </p:txBody>
          </p:sp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69277A-8363-DAAF-A659-63F117EDABF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0" y="3350"/>
            <a:ext cx="10058400" cy="505322"/>
            <a:chOff x="0" y="-158568"/>
            <a:chExt cx="10058400" cy="505322"/>
          </a:xfrm>
        </p:grpSpPr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3846721C-8F8A-1705-E312-78B8A7197719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0" y="-158568"/>
              <a:ext cx="10058400" cy="505322"/>
              <a:chOff x="0" y="0"/>
              <a:chExt cx="5907441" cy="288455"/>
            </a:xfrm>
          </p:grpSpPr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5E3209FB-8051-7CC9-B773-E217FC371BB1}"/>
                  </a:ext>
                </a:extLst>
              </p:cNvPr>
              <p:cNvSpPr/>
              <p:nvPr/>
            </p:nvSpPr>
            <p:spPr>
              <a:xfrm>
                <a:off x="0" y="0"/>
                <a:ext cx="5907441" cy="288455"/>
              </a:xfrm>
              <a:custGeom>
                <a:avLst/>
                <a:gdLst/>
                <a:ahLst/>
                <a:cxnLst/>
                <a:rect l="l" t="t" r="r" b="b"/>
                <a:pathLst>
                  <a:path w="5907441" h="288455">
                    <a:moveTo>
                      <a:pt x="0" y="0"/>
                    </a:moveTo>
                    <a:lnTo>
                      <a:pt x="5907441" y="0"/>
                    </a:lnTo>
                    <a:lnTo>
                      <a:pt x="5907441" y="288455"/>
                    </a:lnTo>
                    <a:lnTo>
                      <a:pt x="0" y="288455"/>
                    </a:lnTo>
                    <a:close/>
                  </a:path>
                </a:pathLst>
              </a:custGeom>
              <a:solidFill>
                <a:srgbClr val="F8D2D4"/>
              </a:solidFill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2D7E92D1-B771-0EF4-B9E4-856D4BD3B415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4073" y="-132988"/>
              <a:ext cx="7529727" cy="448310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85725">
                <a:lnSpc>
                  <a:spcPts val="3640"/>
                </a:lnSpc>
              </a:pPr>
              <a:r>
                <a:rPr lang="en-US" sz="2600" spc="98" dirty="0">
                  <a:solidFill>
                    <a:srgbClr val="C27979"/>
                  </a:solidFill>
                  <a:latin typeface="Alegreya"/>
                </a:rPr>
                <a:t> </a:t>
              </a:r>
              <a:r>
                <a:rPr lang="en-US" sz="2600" spc="98" dirty="0">
                  <a:solidFill>
                    <a:srgbClr val="C27979"/>
                  </a:solidFill>
                  <a:latin typeface="Alegreya Bold"/>
                </a:rPr>
                <a:t>INTENTION PÉDAGOGIQUE DE L’ENSEIGNANT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0058400" cy="505322"/>
            <a:chOff x="0" y="0"/>
            <a:chExt cx="5907441" cy="288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F8D2D4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0" y="3401106"/>
            <a:ext cx="10058400" cy="552429"/>
            <a:chOff x="0" y="0"/>
            <a:chExt cx="5907441" cy="3153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07441" cy="315345"/>
            </a:xfrm>
            <a:custGeom>
              <a:avLst/>
              <a:gdLst/>
              <a:ahLst/>
              <a:cxnLst/>
              <a:rect l="l" t="t" r="r" b="b"/>
              <a:pathLst>
                <a:path w="5907441" h="315345">
                  <a:moveTo>
                    <a:pt x="0" y="0"/>
                  </a:moveTo>
                  <a:lnTo>
                    <a:pt x="5907441" y="0"/>
                  </a:lnTo>
                  <a:lnTo>
                    <a:pt x="5907441" y="315345"/>
                  </a:lnTo>
                  <a:lnTo>
                    <a:pt x="0" y="315345"/>
                  </a:lnTo>
                  <a:close/>
                </a:path>
              </a:pathLst>
            </a:custGeom>
            <a:solidFill>
              <a:srgbClr val="F8D2D4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220448" y="152400"/>
            <a:ext cx="9617503" cy="28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4"/>
              </a:lnSpc>
            </a:pPr>
            <a:r>
              <a:rPr lang="en-US" sz="1860" dirty="0">
                <a:solidFill>
                  <a:srgbClr val="000000"/>
                </a:solidFill>
                <a:latin typeface="Alegreya Bold"/>
              </a:rPr>
              <a:t>PHASE D’INSPIRATION                                                                                                                                                  </a:t>
            </a:r>
            <a:r>
              <a:rPr lang="en-US" sz="1860" dirty="0">
                <a:solidFill>
                  <a:srgbClr val="5B5462"/>
                </a:solidFill>
                <a:latin typeface="Alegreya Bold"/>
              </a:rPr>
              <a:t>     </a:t>
            </a:r>
            <a:r>
              <a:rPr lang="en-US" sz="1860" dirty="0">
                <a:solidFill>
                  <a:srgbClr val="C25D48"/>
                </a:solidFill>
                <a:latin typeface="Alegreya Bold"/>
              </a:rPr>
              <a:t>  </a:t>
            </a:r>
            <a:r>
              <a:rPr lang="en-US" sz="1860" dirty="0" err="1">
                <a:solidFill>
                  <a:srgbClr val="C25D48"/>
                </a:solidFill>
                <a:latin typeface="Alegreya Bold"/>
              </a:rPr>
              <a:t>Amorce</a:t>
            </a:r>
            <a:endParaRPr lang="en-US" sz="1860" dirty="0">
              <a:solidFill>
                <a:srgbClr val="C25D48"/>
              </a:solidFill>
              <a:latin typeface="Alegreya Bold"/>
            </a:endParaRP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Écoute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d’une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quelques-unes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émissions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Carbone de Radio-Canada (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websérie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caractère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écologique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).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des sites Web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d’Hydro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Québec,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Carboneutre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Québec, de Surfrider Foundation et de Coup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Pouces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voir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la fiche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d’enrichissement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) qui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présentent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astuces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écologiques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intéressantes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à appliquer dans la vie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quotidienne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Renseigner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sur la notion «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d’empreinte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écologique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» et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calculer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son impact sur la Terre avec Global Footprint Network.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pop et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composantes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histoire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artistes, mise en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contexte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… ) et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d’œuvres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et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leurs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composantes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(couleurs,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trames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aplat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d’Andy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Warhol et de Roy Lichtenstein.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des images à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caractère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environnemental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du site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ShutterStock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Tournée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l’école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en équipes de 2 à 3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personnes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prise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notes sur 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lieux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(ex.: salle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bain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: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gaspillage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d’eau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cafétéria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: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gaspillage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alimentaire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etc.)</a:t>
            </a: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253617" y="3581400"/>
            <a:ext cx="9617503" cy="370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7"/>
              </a:lnSpc>
            </a:pPr>
            <a:r>
              <a:rPr lang="en-US" sz="1855" dirty="0">
                <a:solidFill>
                  <a:srgbClr val="000000"/>
                </a:solidFill>
                <a:latin typeface="Alegreya Bold"/>
              </a:rPr>
              <a:t>PHASE D’ÉLABORATION                                                                                                                     </a:t>
            </a:r>
            <a:r>
              <a:rPr lang="en-US" sz="1855" dirty="0">
                <a:solidFill>
                  <a:srgbClr val="E48D36"/>
                </a:solidFill>
                <a:latin typeface="Alegreya Bold"/>
              </a:rPr>
              <a:t> </a:t>
            </a:r>
            <a:r>
              <a:rPr lang="en-US" sz="1855" dirty="0" err="1">
                <a:solidFill>
                  <a:srgbClr val="E48D36"/>
                </a:solidFill>
                <a:latin typeface="Alegreya Bold"/>
              </a:rPr>
              <a:t>Réalisation</a:t>
            </a:r>
            <a:r>
              <a:rPr lang="en-US" sz="1855" dirty="0">
                <a:solidFill>
                  <a:srgbClr val="E48D36"/>
                </a:solidFill>
                <a:latin typeface="Alegreya Bold"/>
              </a:rPr>
              <a:t> </a:t>
            </a:r>
            <a:r>
              <a:rPr lang="en-US" sz="1855" dirty="0" err="1">
                <a:solidFill>
                  <a:srgbClr val="E48D36"/>
                </a:solidFill>
                <a:latin typeface="Alegreya Bold"/>
              </a:rPr>
              <a:t>artistique</a:t>
            </a:r>
            <a:endParaRPr lang="en-US" sz="1855" dirty="0">
              <a:solidFill>
                <a:srgbClr val="E48D36"/>
              </a:solidFill>
              <a:latin typeface="Alegreya Bold"/>
            </a:endParaRP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Réalisation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d’un croquis sur papier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comportant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image choc et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phrase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percutante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. 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élèves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choisissent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bonne pratique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dont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le message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sensibiliser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un public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cible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legreya"/>
              </a:rPr>
              <a:t>Recherche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d’une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bonne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typographie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. 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legreya"/>
              </a:rPr>
              <a:t>Réalisation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d’un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exercice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base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où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apprennent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outils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du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traitement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l’image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(ex. : 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outils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sélection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et les calques).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legreya"/>
              </a:rPr>
              <a:t>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créent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leurs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affiches pendant environ 5 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cours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sur le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logiciel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Autodesk Sketchbook (dessin à la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ligne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selon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le croquis, couleurs en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aplat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phrase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percutante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esthétique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l’art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pop, couleurs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contrastantes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couleurs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appliquées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aplat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contours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marqués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etc.)      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legreya"/>
              </a:rPr>
              <a:t>Les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élèves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ajoutent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l’ombrage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sur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dessin pour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créer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du volume et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ils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organisent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l’espace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affiche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afin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qu’elle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soit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bien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lisible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legreya"/>
              </a:rPr>
              <a:t>Tout au long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l’élaboration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, des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exemples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la progression des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autres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seront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partagés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Ainsi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ils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seront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invités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à se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questionner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sur la composition et à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améliorer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l’organisation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400" dirty="0">
                <a:solidFill>
                  <a:srgbClr val="000000"/>
                </a:solidFill>
                <a:latin typeface="Alegreya"/>
              </a:rPr>
              <a:t> affiche.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0058400" cy="505322"/>
            <a:chOff x="0" y="0"/>
            <a:chExt cx="5907441" cy="288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F8D2D4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" name="Freeform 4"/>
          <p:cNvSpPr/>
          <p:nvPr>
            <p:custDataLst>
              <p:tags r:id="rId2"/>
            </p:custDataLst>
          </p:nvPr>
        </p:nvSpPr>
        <p:spPr>
          <a:xfrm>
            <a:off x="2409439" y="1278861"/>
            <a:ext cx="5828310" cy="6493539"/>
          </a:xfrm>
          <a:custGeom>
            <a:avLst/>
            <a:gdLst/>
            <a:ahLst/>
            <a:cxnLst/>
            <a:rect l="l" t="t" r="r" b="b"/>
            <a:pathLst>
              <a:path w="5828310" h="6493539">
                <a:moveTo>
                  <a:pt x="0" y="0"/>
                </a:moveTo>
                <a:lnTo>
                  <a:pt x="5828310" y="0"/>
                </a:lnTo>
                <a:lnTo>
                  <a:pt x="5828310" y="6493539"/>
                </a:lnTo>
                <a:lnTo>
                  <a:pt x="0" y="6493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220448" y="152400"/>
            <a:ext cx="9617503" cy="122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7"/>
              </a:lnSpc>
            </a:pPr>
            <a:r>
              <a:rPr lang="en-US" sz="1855" dirty="0">
                <a:solidFill>
                  <a:srgbClr val="000000"/>
                </a:solidFill>
                <a:latin typeface="Alegreya Bold"/>
              </a:rPr>
              <a:t>PHASE DE DISTANCIATION                                                                                               </a:t>
            </a:r>
            <a:r>
              <a:rPr lang="en-US" sz="1855" dirty="0">
                <a:solidFill>
                  <a:srgbClr val="FFAB57"/>
                </a:solidFill>
                <a:latin typeface="Alegreya Bold"/>
              </a:rPr>
              <a:t> </a:t>
            </a:r>
            <a:r>
              <a:rPr lang="en-US" sz="1855" dirty="0">
                <a:solidFill>
                  <a:srgbClr val="577BAB"/>
                </a:solidFill>
                <a:latin typeface="Alegreya Bold"/>
              </a:rPr>
              <a:t>  </a:t>
            </a:r>
            <a:r>
              <a:rPr lang="en-US" sz="1855" dirty="0" err="1">
                <a:solidFill>
                  <a:srgbClr val="577BAB"/>
                </a:solidFill>
                <a:latin typeface="Alegreya Bold"/>
              </a:rPr>
              <a:t>Appréciation</a:t>
            </a:r>
            <a:r>
              <a:rPr lang="en-US" sz="1855" dirty="0">
                <a:solidFill>
                  <a:srgbClr val="577BAB"/>
                </a:solidFill>
                <a:latin typeface="Alegreya Bold"/>
              </a:rPr>
              <a:t> et exposition</a:t>
            </a:r>
          </a:p>
          <a:p>
            <a:pPr algn="ctr">
              <a:lnSpc>
                <a:spcPts val="2597"/>
              </a:lnSpc>
            </a:pPr>
            <a:endParaRPr lang="en-US" sz="1855" dirty="0">
              <a:solidFill>
                <a:srgbClr val="577BAB"/>
              </a:solidFill>
              <a:latin typeface="Alegreya Bold"/>
            </a:endParaRP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Mise en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commun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des affiches et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à la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classe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marL="334646" lvl="1" indent="-167323" algn="just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Accrochage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des affiches dans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l’école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. </a:t>
            </a: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7711875" y="7583805"/>
            <a:ext cx="528320" cy="19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Alegreya"/>
              </a:rPr>
              <a:t>Image 6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228600" y="762000"/>
            <a:ext cx="9211452" cy="6762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Pour un engagement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communautaire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plus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marqué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, il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est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possible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d’aller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porter les affiches à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l’extérieur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murs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l’école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; faire un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partenariat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avec des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entreprises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(épicerie,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pharmacie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, restaurants…)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près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l’école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qui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voudraient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bien exposer les affiches des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.  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Pour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ceux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qui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désireraient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reprendre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caractéristique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importante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du pop art, les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auront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la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possibilité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d’ajouter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trame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(petits points en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arrière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-plan).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Il y a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aussi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la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possibilité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d’inclure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dans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l’affiche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statistique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en lien avec un impact sur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l’environnement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pour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appuyer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le message. Les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élèves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écrivent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alors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la source de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statistique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sur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l’affiche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2600" dirty="0">
                <a:solidFill>
                  <a:srgbClr val="C27979"/>
                </a:solidFill>
                <a:latin typeface="Alegreya Bold"/>
              </a:rPr>
              <a:t>LIENS INFORMATIFS SUR L’ARTISTE ET SUR L’ACTI﻿VITÉ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 Bold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REPÈRES ET RESSOURCES </a:t>
            </a: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737373"/>
                </a:solidFill>
                <a:latin typeface="Alegreya Bold"/>
              </a:rPr>
              <a:t>Repères</a:t>
            </a:r>
            <a:r>
              <a:rPr lang="en-US" sz="1599" dirty="0">
                <a:solidFill>
                  <a:srgbClr val="737373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737373"/>
                </a:solidFill>
                <a:latin typeface="Alegreya Bold"/>
              </a:rPr>
              <a:t>visuels</a:t>
            </a:r>
            <a:r>
              <a:rPr lang="en-US" sz="1599" dirty="0">
                <a:solidFill>
                  <a:srgbClr val="737373"/>
                </a:solidFill>
                <a:latin typeface="Alegreya Bold"/>
              </a:rPr>
              <a:t> et </a:t>
            </a:r>
            <a:r>
              <a:rPr lang="en-US" sz="1599" dirty="0" err="1">
                <a:solidFill>
                  <a:srgbClr val="737373"/>
                </a:solidFill>
                <a:latin typeface="Alegreya Bold"/>
              </a:rPr>
              <a:t>culturels</a:t>
            </a:r>
            <a:r>
              <a:rPr lang="en-US" sz="1599" dirty="0">
                <a:solidFill>
                  <a:srgbClr val="737373"/>
                </a:solidFill>
                <a:latin typeface="Alegreya Bold"/>
              </a:rPr>
              <a:t>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737373"/>
              </a:solidFill>
              <a:latin typeface="Alegreya Bold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Artiste Ravi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Koranga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4" tooltip="https://hitek.fr/42/artiste-denonce-pollution-plastique-dessins_7361"/>
              </a:rPr>
              <a:t>https://hitek.fr/42/artiste-denonce-pollution-plastique-dessins_7361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5" tooltip="https://www.yesmagazine.org/issue/solving-plastic/2021/05/10/plastic-waste-ocean"/>
              </a:rPr>
              <a:t>https://www.yesmagazine.org/issue/solving-plastic/2021/05/10/plastic-waste-ocean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Artiste Roy Lichtenstein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6" tooltip="https://www.moma.org/artists/3542#works"/>
              </a:rPr>
              <a:t>https://www.moma.org/artists/3542#works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Artiste Andy Warhol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7" tooltip="https://www.warhol.org/andy-warhols-life/"/>
              </a:rPr>
              <a:t>https://www.warhol.org/andy-warhols-life/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Fondation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dédiée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à la protection des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océans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, des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vagues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et des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plages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 : Surfrider Foundation 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8" tooltip="https://www.surfrider.org/"/>
              </a:rPr>
              <a:t>https://www.surfrider.org/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79B46B9-727A-A17E-1F5E-621CAF0084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350"/>
            <a:ext cx="10058400" cy="505322"/>
          </a:xfrm>
          <a:custGeom>
            <a:avLst/>
            <a:gdLst/>
            <a:ahLst/>
            <a:cxnLst/>
            <a:rect l="l" t="t" r="r" b="b"/>
            <a:pathLst>
              <a:path w="5907441" h="288455">
                <a:moveTo>
                  <a:pt x="0" y="0"/>
                </a:moveTo>
                <a:lnTo>
                  <a:pt x="5907441" y="0"/>
                </a:lnTo>
                <a:lnTo>
                  <a:pt x="5907441" y="288455"/>
                </a:lnTo>
                <a:lnTo>
                  <a:pt x="0" y="288455"/>
                </a:lnTo>
                <a:close/>
              </a:path>
            </a:pathLst>
          </a:custGeom>
          <a:solidFill>
            <a:srgbClr val="F8D2D4"/>
          </a:solidFill>
        </p:spPr>
        <p:txBody>
          <a:bodyPr anchor="ctr"/>
          <a:lstStyle/>
          <a:p>
            <a:pPr marL="85725"/>
            <a:r>
              <a:rPr lang="fr-CA" sz="2600" spc="98" dirty="0">
                <a:solidFill>
                  <a:srgbClr val="C27979"/>
                </a:solidFill>
                <a:latin typeface="Alegreya Bold"/>
              </a:rPr>
              <a:t>PISTES D’ENRICHISSEMENT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367589" y="223017"/>
            <a:ext cx="9323221" cy="704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Le Pop Art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3" tooltip="https://www.guide-artistique.com/histoire-art/pop-art/"/>
              </a:rPr>
              <a:t>https://www.guide-artistique.com/histoire-art/pop-art/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b="1" dirty="0" err="1">
                <a:solidFill>
                  <a:srgbClr val="000000"/>
                </a:solidFill>
                <a:latin typeface="Alegreya"/>
              </a:rPr>
              <a:t>Éco</a:t>
            </a:r>
            <a:r>
              <a:rPr lang="en-US" sz="1599" b="1" dirty="0">
                <a:solidFill>
                  <a:srgbClr val="000000"/>
                </a:solidFill>
                <a:latin typeface="Alegreya"/>
              </a:rPr>
              <a:t> affiches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4" tooltip="https://www.behance.net/gallery/4555709/Eco-posters"/>
              </a:rPr>
              <a:t>https://www.behance.net/gallery/4555709/Eco-posters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 marL="355600" indent="-355600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O., M. (2019, 23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décembre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).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FridaysForFuture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utilise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des affiches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touristiques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vintage pour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sensibiliser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au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réchauffement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climatique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La </a:t>
            </a:r>
            <a:r>
              <a:rPr lang="en-US" sz="1599" i="1" dirty="0" err="1">
                <a:solidFill>
                  <a:srgbClr val="000000"/>
                </a:solidFill>
                <a:latin typeface="Alegreya"/>
              </a:rPr>
              <a:t>Réclame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.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5" tooltip="https://lareclame.fr/fflosangeles-fridayforfuture-228175"/>
              </a:rPr>
              <a:t>https://lareclame.fr/fflosangeles-fridayforfuture-228175</a:t>
            </a:r>
          </a:p>
          <a:p>
            <a:pPr marL="355600" indent="-355600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Surfrider Foundation. (2017,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mai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). Snuffed Out Marine Life [Illustration]. </a:t>
            </a:r>
            <a:r>
              <a:rPr lang="en-US" sz="1599" i="1" dirty="0" err="1">
                <a:solidFill>
                  <a:srgbClr val="000000"/>
                </a:solidFill>
                <a:latin typeface="Alegreya"/>
              </a:rPr>
              <a:t>L’impact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 de la cigarette sur les </a:t>
            </a:r>
            <a:r>
              <a:rPr lang="en-US" sz="1599" i="1" dirty="0" err="1">
                <a:solidFill>
                  <a:srgbClr val="000000"/>
                </a:solidFill>
                <a:latin typeface="Alegreya"/>
              </a:rPr>
              <a:t>écosystèmes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i="1" dirty="0" err="1">
                <a:solidFill>
                  <a:srgbClr val="000000"/>
                </a:solidFill>
                <a:latin typeface="Alegreya"/>
              </a:rPr>
              <a:t>marins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.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6" tooltip="https://lareclame.fr/gyro-surfriderfoundation-snuffedoutmarinelife-176197"/>
              </a:rPr>
              <a:t>https://lareclame.fr/gyro-surfriderfoundation-snuffedoutmarinelife-176197</a:t>
            </a:r>
          </a:p>
          <a:p>
            <a:pPr>
              <a:lnSpc>
                <a:spcPts val="2239"/>
              </a:lnSpc>
            </a:pPr>
            <a:endParaRPr lang="en-US" sz="1599" u="sng" dirty="0">
              <a:solidFill>
                <a:srgbClr val="000000"/>
              </a:solidFill>
              <a:latin typeface="Alegreya"/>
              <a:hlinkClick r:id="rId6" tooltip="https://lareclame.fr/gyro-surfriderfoundation-snuffedoutmarinelife-176197"/>
            </a:endParaRP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737373"/>
                </a:solidFill>
                <a:latin typeface="Alegreya Bold"/>
              </a:rPr>
              <a:t>Ressources</a:t>
            </a:r>
            <a:r>
              <a:rPr lang="en-US" sz="1599" dirty="0">
                <a:solidFill>
                  <a:srgbClr val="737373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737373"/>
                </a:solidFill>
                <a:latin typeface="Alegreya Bold"/>
              </a:rPr>
              <a:t>humaines</a:t>
            </a:r>
            <a:r>
              <a:rPr lang="en-US" sz="1599" dirty="0">
                <a:solidFill>
                  <a:srgbClr val="737373"/>
                </a:solidFill>
                <a:latin typeface="Alegreya Bold"/>
              </a:rPr>
              <a:t> et </a:t>
            </a:r>
            <a:r>
              <a:rPr lang="en-US" sz="1599" dirty="0" err="1">
                <a:solidFill>
                  <a:srgbClr val="737373"/>
                </a:solidFill>
                <a:latin typeface="Alegreya Bold"/>
              </a:rPr>
              <a:t>documentaires</a:t>
            </a:r>
            <a:r>
              <a:rPr lang="en-US" sz="1599" dirty="0">
                <a:solidFill>
                  <a:srgbClr val="737373"/>
                </a:solidFill>
                <a:latin typeface="Alegreya Bold"/>
              </a:rPr>
              <a:t> :</a:t>
            </a: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Série Web Carbone 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7" tooltip="https://ici.tou.tv/carbone"/>
              </a:rPr>
              <a:t>https://ici.tou.tv/carbone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Site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d’Hydro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Québec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8" tooltip="https://www.hydroquebec.com/residentiel/mieux-consommer/"/>
              </a:rPr>
              <a:t>https://www.hydroquebec.com/residentiel/mieux-consommer/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Site de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Carboneutre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Québec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9" tooltip="https://carboneutrequebec.com/gestes-ecologiques/"/>
              </a:rPr>
              <a:t>https://carboneutrequebec.com/gestes-ecologiques/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Site de Coup de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pouces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10" tooltip="https://www.coupdepouce.com/maison/entretien/article/35-trucs-ecolos-pour-la-maison"/>
              </a:rPr>
              <a:t>https://www.coupdepouce.com/maison/entretien/article/35-trucs-ecolos-pour-la-maison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Calculateur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d’empreinte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écologique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destiné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aux enfants,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Ministère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l’environnement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du Québec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 </a:t>
            </a:r>
            <a:r>
              <a:rPr lang="en-US" sz="1599" u="sng" dirty="0">
                <a:solidFill>
                  <a:srgbClr val="000000"/>
                </a:solidFill>
                <a:latin typeface="Alegreya"/>
                <a:hlinkClick r:id="rId11" tooltip="https://www.environnement.gouv.qc.ca/jeunesse/jeux/questionnaires/Empreinte/Questionnaire.htm"/>
              </a:rPr>
              <a:t>https://www.environnement.gouv.qc.ca/jeunesse/jeux/questionnaires/Empreinte/Questionnaire.htm</a:t>
            </a:r>
            <a:r>
              <a:rPr lang="en-US" sz="1599" dirty="0">
                <a:solidFill>
                  <a:srgbClr val="000000"/>
                </a:solidFill>
                <a:latin typeface="Alegreya"/>
                <a:hlinkClick r:id="rId11" tooltip="https://www.environnement.gouv.qc.ca/jeunesse/jeux/questionnaires/Empreinte/Questionnaire.htm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7225129" y="3211176"/>
            <a:ext cx="2303919" cy="0"/>
          </a:xfrm>
          <a:prstGeom prst="line">
            <a:avLst/>
          </a:prstGeom>
          <a:ln w="47625" cap="rnd">
            <a:solidFill>
              <a:srgbClr val="C3D8E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0" y="1118671"/>
            <a:ext cx="6705600" cy="4675845"/>
          </a:xfrm>
          <a:custGeom>
            <a:avLst/>
            <a:gdLst/>
            <a:ahLst/>
            <a:cxnLst/>
            <a:rect l="l" t="t" r="r" b="b"/>
            <a:pathLst>
              <a:path w="7013768" h="4675845">
                <a:moveTo>
                  <a:pt x="0" y="0"/>
                </a:moveTo>
                <a:lnTo>
                  <a:pt x="7013768" y="0"/>
                </a:lnTo>
                <a:lnTo>
                  <a:pt x="7013768" y="4675845"/>
                </a:lnTo>
                <a:lnTo>
                  <a:pt x="0" y="46758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59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>
            <a:off x="-685" y="4672031"/>
            <a:ext cx="6834506" cy="3100369"/>
          </a:xfrm>
          <a:custGeom>
            <a:avLst/>
            <a:gdLst/>
            <a:ahLst/>
            <a:cxnLst/>
            <a:rect l="l" t="t" r="r" b="b"/>
            <a:pathLst>
              <a:path w="7017237" h="4165270">
                <a:moveTo>
                  <a:pt x="0" y="0"/>
                </a:moveTo>
                <a:lnTo>
                  <a:pt x="7017237" y="0"/>
                </a:lnTo>
                <a:lnTo>
                  <a:pt x="7017237" y="4165270"/>
                </a:lnTo>
                <a:lnTo>
                  <a:pt x="0" y="4165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75" t="-17080" r="-1279" b="-35692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5" name="Group 5"/>
          <p:cNvGrpSpPr/>
          <p:nvPr>
            <p:custDataLst>
              <p:tags r:id="rId4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4D3948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" name="Freeform 7"/>
          <p:cNvSpPr/>
          <p:nvPr>
            <p:custDataLst>
              <p:tags r:id="rId5"/>
            </p:custDataLst>
          </p:nvPr>
        </p:nvSpPr>
        <p:spPr>
          <a:xfrm rot="-10800000">
            <a:off x="-1" y="-1"/>
            <a:ext cx="6705600" cy="1826691"/>
          </a:xfrm>
          <a:custGeom>
            <a:avLst/>
            <a:gdLst/>
            <a:ahLst/>
            <a:cxnLst/>
            <a:rect l="l" t="t" r="r" b="b"/>
            <a:pathLst>
              <a:path w="7020079" h="3363509">
                <a:moveTo>
                  <a:pt x="0" y="0"/>
                </a:moveTo>
                <a:lnTo>
                  <a:pt x="7020079" y="0"/>
                </a:lnTo>
                <a:lnTo>
                  <a:pt x="7020079" y="3363509"/>
                </a:lnTo>
                <a:lnTo>
                  <a:pt x="0" y="33635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9378" t="-95022" r="-4691" b="-84134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1085137" y="2007771"/>
            <a:ext cx="4524134" cy="1627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0"/>
              </a:lnSpc>
            </a:pPr>
            <a:r>
              <a:rPr lang="en-US" sz="4976" spc="248">
                <a:solidFill>
                  <a:srgbClr val="061A23"/>
                </a:solidFill>
                <a:latin typeface="Oswald"/>
              </a:rPr>
              <a:t>ART ET </a:t>
            </a:r>
          </a:p>
          <a:p>
            <a:pPr algn="ctr">
              <a:lnSpc>
                <a:spcPts val="6470"/>
              </a:lnSpc>
            </a:pPr>
            <a:r>
              <a:rPr lang="en-US" sz="4976" spc="248">
                <a:solidFill>
                  <a:srgbClr val="061A23"/>
                </a:solidFill>
                <a:latin typeface="Oswald"/>
              </a:rPr>
              <a:t>ENVIRONNEMENT</a:t>
            </a:r>
          </a:p>
        </p:txBody>
      </p:sp>
      <p:sp>
        <p:nvSpPr>
          <p:cNvPr id="9" name="AutoShape 9"/>
          <p:cNvSpPr/>
          <p:nvPr>
            <p:custDataLst>
              <p:tags r:id="rId7"/>
            </p:custDataLst>
          </p:nvPr>
        </p:nvSpPr>
        <p:spPr>
          <a:xfrm>
            <a:off x="-685" y="5901485"/>
            <a:ext cx="8377773" cy="96621"/>
          </a:xfrm>
          <a:prstGeom prst="rect">
            <a:avLst/>
          </a:prstGeom>
          <a:solidFill>
            <a:srgbClr val="E14E57"/>
          </a:solidFill>
        </p:spPr>
        <p:txBody>
          <a:bodyPr/>
          <a:lstStyle/>
          <a:p>
            <a:endParaRPr lang="fr-CA"/>
          </a:p>
        </p:txBody>
      </p: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1680627" y="5976623"/>
            <a:ext cx="8377773" cy="96621"/>
          </a:xfrm>
          <a:prstGeom prst="rect">
            <a:avLst/>
          </a:prstGeom>
          <a:solidFill>
            <a:srgbClr val="AF31A2"/>
          </a:solidFill>
        </p:spPr>
        <p:txBody>
          <a:bodyPr/>
          <a:lstStyle/>
          <a:p>
            <a:endParaRPr lang="fr-CA"/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6865010" y="603902"/>
            <a:ext cx="3024157" cy="554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3"/>
              </a:lnSpc>
            </a:pPr>
            <a:endParaRPr dirty="0"/>
          </a:p>
          <a:p>
            <a:pPr algn="ctr">
              <a:lnSpc>
                <a:spcPts val="2673"/>
              </a:lnSpc>
            </a:pPr>
            <a:r>
              <a:rPr lang="en-US" sz="1844" spc="92" dirty="0">
                <a:solidFill>
                  <a:srgbClr val="C3D8E2"/>
                </a:solidFill>
                <a:latin typeface="Oswald"/>
              </a:rPr>
              <a:t>CE GUIDE PROPOSE DEUX ACTIVITÉS INCLUANT UNE DÉMARCHE D'APPRÉCIATION, POUR RÉFLÉCHIR SUR L'ENVIRONNEMENT À PARTIR D'EXPÉRIENCES DE CRÉATION</a:t>
            </a:r>
          </a:p>
          <a:p>
            <a:pPr algn="ctr">
              <a:lnSpc>
                <a:spcPts val="4350"/>
              </a:lnSpc>
            </a:pPr>
            <a:r>
              <a:rPr lang="en-US" sz="3000" spc="150" dirty="0">
                <a:solidFill>
                  <a:srgbClr val="9231AF"/>
                </a:solidFill>
                <a:latin typeface="Oswald"/>
              </a:rPr>
              <a:t>• </a:t>
            </a:r>
          </a:p>
          <a:p>
            <a:pPr algn="ctr">
              <a:lnSpc>
                <a:spcPts val="2673"/>
              </a:lnSpc>
            </a:pPr>
            <a:r>
              <a:rPr lang="en-US" sz="1844" spc="92" dirty="0">
                <a:solidFill>
                  <a:srgbClr val="C3D8E2"/>
                </a:solidFill>
                <a:latin typeface="Oswald"/>
              </a:rPr>
              <a:t>CES ACTIVITÉS SONT INTERRELIÉES À DES OEUVRES D'ARTISTES QUI TRAVAILLENT UNE THÉMATIQUE ENVIRONNEMENTALE</a:t>
            </a:r>
          </a:p>
          <a:p>
            <a:pPr algn="ctr">
              <a:lnSpc>
                <a:spcPts val="2673"/>
              </a:lnSpc>
            </a:pPr>
            <a:endParaRPr lang="en-US" sz="1844" spc="92" dirty="0">
              <a:solidFill>
                <a:srgbClr val="C3D8E2"/>
              </a:solidFill>
              <a:latin typeface="Oswald"/>
            </a:endParaRPr>
          </a:p>
          <a:p>
            <a:pPr algn="ctr">
              <a:lnSpc>
                <a:spcPts val="2673"/>
              </a:lnSpc>
            </a:pPr>
            <a:r>
              <a:rPr lang="en-US" sz="1844" spc="92" dirty="0">
                <a:solidFill>
                  <a:srgbClr val="C3D8E2"/>
                </a:solidFill>
                <a:latin typeface="Oswald"/>
              </a:rPr>
              <a:t> </a:t>
            </a:r>
          </a:p>
        </p:txBody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7225129" y="753428"/>
            <a:ext cx="2303919" cy="0"/>
          </a:xfrm>
          <a:prstGeom prst="line">
            <a:avLst/>
          </a:prstGeom>
          <a:ln w="47625" cap="rnd">
            <a:solidFill>
              <a:srgbClr val="8665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7225129" y="5532928"/>
            <a:ext cx="2303919" cy="0"/>
          </a:xfrm>
          <a:prstGeom prst="line">
            <a:avLst/>
          </a:prstGeom>
          <a:ln w="47625" cap="rnd">
            <a:solidFill>
              <a:srgbClr val="8665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0" y="5410199"/>
            <a:ext cx="10058400" cy="2362201"/>
          </a:xfrm>
          <a:prstGeom prst="rect">
            <a:avLst/>
          </a:prstGeom>
          <a:solidFill>
            <a:srgbClr val="F8D2D4"/>
          </a:solid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152400" y="5710030"/>
            <a:ext cx="8849261" cy="194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3"/>
              </a:lnSpc>
            </a:pPr>
            <a:r>
              <a:rPr lang="en-US" sz="1345" dirty="0" err="1">
                <a:solidFill>
                  <a:srgbClr val="000000"/>
                </a:solidFill>
                <a:latin typeface="Alegreya Bold"/>
              </a:rPr>
              <a:t>Liste</a:t>
            </a:r>
            <a:r>
              <a:rPr lang="en-US" sz="1345" dirty="0">
                <a:solidFill>
                  <a:srgbClr val="000000"/>
                </a:solidFill>
                <a:latin typeface="Alegreya Bold"/>
              </a:rPr>
              <a:t> des images </a:t>
            </a:r>
            <a:r>
              <a:rPr lang="en-US" sz="1345" dirty="0" err="1">
                <a:solidFill>
                  <a:srgbClr val="000000"/>
                </a:solidFill>
                <a:latin typeface="Alegreya Bold"/>
              </a:rPr>
              <a:t>utilisées</a:t>
            </a:r>
            <a:r>
              <a:rPr lang="en-US" sz="1345" dirty="0">
                <a:solidFill>
                  <a:srgbClr val="000000"/>
                </a:solidFill>
                <a:latin typeface="Alegreya Bold"/>
              </a:rPr>
              <a:t>:</a:t>
            </a:r>
          </a:p>
          <a:p>
            <a:pPr>
              <a:lnSpc>
                <a:spcPts val="1883"/>
              </a:lnSpc>
            </a:pPr>
            <a:endParaRPr lang="en-US" sz="1345" dirty="0">
              <a:solidFill>
                <a:srgbClr val="000000"/>
              </a:solidFill>
              <a:latin typeface="Alegreya Bold"/>
            </a:endParaRP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1 : 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KORANGA, Ravi. #9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Ancien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, crayon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feutre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noir.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2 :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LICHTENSTEIN, Roy, Finger Pointing, 1973,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acrylique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sur toile.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3 :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LAVOIE-BEAULIEU, Camille,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Amène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ta tasse, 2021.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4 : 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KORANGA, Ravi. #14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Modèle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, crayon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feutre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noir.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5 :  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LICHTENSTEIN, Roy, Sandwich and Soda from X + X (Ten Works by Ten Painters), 1964</a:t>
            </a:r>
          </a:p>
          <a:p>
            <a:pPr>
              <a:lnSpc>
                <a:spcPts val="1883"/>
              </a:lnSpc>
            </a:pPr>
            <a:r>
              <a:rPr lang="en-US" sz="1345" dirty="0">
                <a:solidFill>
                  <a:srgbClr val="000000"/>
                </a:solidFill>
                <a:latin typeface="Alegreya Bold"/>
              </a:rPr>
              <a:t>Image 6 :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KORANGA, Ravi. #4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Neige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, crayon </a:t>
            </a:r>
            <a:r>
              <a:rPr lang="en-US" sz="1345" dirty="0" err="1">
                <a:solidFill>
                  <a:srgbClr val="000000"/>
                </a:solidFill>
                <a:latin typeface="Alegreya"/>
              </a:rPr>
              <a:t>feutre</a:t>
            </a:r>
            <a:r>
              <a:rPr lang="en-US" sz="1345" dirty="0">
                <a:solidFill>
                  <a:srgbClr val="000000"/>
                </a:solidFill>
                <a:latin typeface="Alegreya"/>
              </a:rPr>
              <a:t> noir.</a:t>
            </a: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367589" y="398855"/>
            <a:ext cx="9323221" cy="450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Calculer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le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coût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écologique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de son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quotidien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.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(2020, 25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septembre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). [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Vidéo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]. 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YouTube.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5" tooltip="https://www.youtube.com/watch?v=6mAKIwN5fQw&amp;t=3s"/>
              </a:rPr>
              <a:t>https://www.youtube.com/watch?v=6mAKIwN5fQw&amp;t=3s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6" tooltip="https://www.youtube.com/watch?v=xXTPPrtpj4s"/>
              </a:rPr>
              <a:t>https://www.youtube.com/watch?v=xXTPPrtpj4s</a:t>
            </a:r>
          </a:p>
          <a:p>
            <a:pPr>
              <a:lnSpc>
                <a:spcPts val="2239"/>
              </a:lnSpc>
            </a:pPr>
            <a:endParaRPr lang="en-US" sz="1599" u="sng" dirty="0">
              <a:solidFill>
                <a:srgbClr val="000000"/>
              </a:solidFill>
              <a:latin typeface="Alegreya"/>
              <a:hlinkClick r:id="rId6" tooltip="https://www.youtube.com/watch?v=xXTPPrtpj4s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La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décroissance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à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échelle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individuelle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: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réduire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son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empreinte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carbone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|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Décroissance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| Rad. (2018, 17 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août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). [</a:t>
            </a:r>
            <a:r>
              <a:rPr lang="en-US" sz="1599" dirty="0" err="1">
                <a:solidFill>
                  <a:srgbClr val="000000"/>
                </a:solidFill>
                <a:latin typeface="Alegreya"/>
              </a:rPr>
              <a:t>Vidéo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]. </a:t>
            </a:r>
            <a:r>
              <a:rPr lang="en-US" sz="1599" i="1" dirty="0">
                <a:solidFill>
                  <a:srgbClr val="000000"/>
                </a:solidFill>
                <a:latin typeface="Alegreya"/>
              </a:rPr>
              <a:t>YouTube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.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7" tooltip="https://www.youtube.com/watch?v=xXTPPrtpj4s&amp;feature=youtu.be"/>
              </a:rPr>
              <a:t>https://www.youtube.com/watch?v=xXTPPrtpj4s&amp;feature=youtu.be</a:t>
            </a:r>
          </a:p>
          <a:p>
            <a:pPr>
              <a:lnSpc>
                <a:spcPts val="2239"/>
              </a:lnSpc>
            </a:pPr>
            <a:endParaRPr lang="en-US" sz="1599" u="sng" dirty="0">
              <a:solidFill>
                <a:srgbClr val="000000"/>
              </a:solidFill>
              <a:latin typeface="Alegreya"/>
              <a:hlinkClick r:id="rId7" tooltip="https://www.youtube.com/watch?v=xXTPPrtpj4s&amp;feature=youtu.be"/>
            </a:endParaRP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Calculateur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d’impact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écologique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planétaire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: Global Footprint Network 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8" tooltip="https://www.footprintcalculator.org/"/>
              </a:rPr>
              <a:t>https://www.footprintcalculator.org/</a:t>
            </a:r>
          </a:p>
          <a:p>
            <a:pPr>
              <a:lnSpc>
                <a:spcPts val="2239"/>
              </a:lnSpc>
            </a:pPr>
            <a:endParaRPr lang="en-US" sz="1599" u="sng" dirty="0">
              <a:solidFill>
                <a:srgbClr val="000000"/>
              </a:solidFill>
              <a:latin typeface="Alegreya"/>
              <a:hlinkClick r:id="rId8" tooltip="https://www.footprintcalculator.org/"/>
            </a:endParaRP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Agir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au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quotidien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 pour aider la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planète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. (s. d.). WWF France.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9" tooltip="https://www.wwf.fr/agir-au-quotidien"/>
              </a:rPr>
              <a:t>https://www.wwf.fr/agir-au-quotidien</a:t>
            </a:r>
            <a:r>
              <a:rPr lang="en-US" sz="1599" dirty="0">
                <a:solidFill>
                  <a:srgbClr val="000000"/>
                </a:solidFill>
                <a:latin typeface="Alegreya"/>
              </a:rPr>
              <a:t>    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legreya Bold"/>
              </a:rPr>
              <a:t>D., A. (2019, 24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octobre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). </a:t>
            </a:r>
            <a:r>
              <a:rPr lang="en-US" sz="1599" dirty="0">
                <a:solidFill>
                  <a:srgbClr val="000000"/>
                </a:solidFill>
                <a:latin typeface="Alegreya Bold Italics"/>
              </a:rPr>
              <a:t>La passe </a:t>
            </a:r>
            <a:r>
              <a:rPr lang="en-US" sz="1599" dirty="0" err="1">
                <a:solidFill>
                  <a:srgbClr val="000000"/>
                </a:solidFill>
                <a:latin typeface="Alegreya Bold Italics"/>
              </a:rPr>
              <a:t>décisive</a:t>
            </a:r>
            <a:r>
              <a:rPr lang="en-US" sz="1599" dirty="0">
                <a:solidFill>
                  <a:srgbClr val="000000"/>
                </a:solidFill>
                <a:latin typeface="Alegreya Bold Italic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legreya Bold Italics"/>
              </a:rPr>
              <a:t>d’Adidas</a:t>
            </a:r>
            <a:r>
              <a:rPr lang="en-US" sz="1599" dirty="0">
                <a:solidFill>
                  <a:srgbClr val="000000"/>
                </a:solidFill>
                <a:latin typeface="Alegreya Bold Italics"/>
              </a:rPr>
              <a:t> pour </a:t>
            </a:r>
            <a:r>
              <a:rPr lang="en-US" sz="1599" dirty="0" err="1">
                <a:solidFill>
                  <a:srgbClr val="000000"/>
                </a:solidFill>
                <a:latin typeface="Alegreya Bold Italics"/>
              </a:rPr>
              <a:t>l’environnement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. La </a:t>
            </a:r>
            <a:r>
              <a:rPr lang="en-US" sz="1599" dirty="0" err="1">
                <a:solidFill>
                  <a:srgbClr val="000000"/>
                </a:solidFill>
                <a:latin typeface="Alegreya Bold"/>
              </a:rPr>
              <a:t>Réclame</a:t>
            </a:r>
            <a:r>
              <a:rPr lang="en-US" sz="1599" dirty="0">
                <a:solidFill>
                  <a:srgbClr val="000000"/>
                </a:solidFill>
                <a:latin typeface="Alegreya Bold"/>
              </a:rPr>
              <a:t>: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u="sng" dirty="0">
                <a:solidFill>
                  <a:srgbClr val="000000"/>
                </a:solidFill>
                <a:latin typeface="Alegreya"/>
                <a:hlinkClick r:id="rId10" tooltip="https://lareclame.fr/adidas-infinite-play-225632"/>
              </a:rPr>
              <a:t>https://lareclame.fr/adidas-infinite-play-225632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1" y="782214"/>
            <a:ext cx="6781798" cy="6995160"/>
          </a:xfrm>
          <a:custGeom>
            <a:avLst/>
            <a:gdLst/>
            <a:ahLst/>
            <a:cxnLst/>
            <a:rect l="l" t="t" r="r" b="b"/>
            <a:pathLst>
              <a:path w="10071342" h="11317621">
                <a:moveTo>
                  <a:pt x="0" y="0"/>
                </a:moveTo>
                <a:lnTo>
                  <a:pt x="10071342" y="0"/>
                </a:lnTo>
                <a:lnTo>
                  <a:pt x="10071342" y="11317621"/>
                </a:lnTo>
                <a:lnTo>
                  <a:pt x="0" y="113176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0000"/>
            </a:blip>
            <a:stretch>
              <a:fillRect l="-57533" r="-92764" b="-61792"/>
            </a:stretch>
          </a:blipFill>
        </p:spPr>
        <p:txBody>
          <a:bodyPr/>
          <a:lstStyle/>
          <a:p>
            <a:endParaRPr lang="fr-CA" dirty="0"/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358528" y="982174"/>
            <a:ext cx="6194162" cy="399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71"/>
              </a:lnSpc>
            </a:pPr>
            <a:r>
              <a:rPr lang="en-US" sz="3428" dirty="0">
                <a:solidFill>
                  <a:srgbClr val="000000"/>
                </a:solidFill>
                <a:latin typeface="Oswald"/>
              </a:rPr>
              <a:t>Animal </a:t>
            </a:r>
            <a:r>
              <a:rPr lang="en-US" sz="3428" dirty="0" err="1">
                <a:solidFill>
                  <a:srgbClr val="000000"/>
                </a:solidFill>
                <a:latin typeface="Oswald"/>
              </a:rPr>
              <a:t>en</a:t>
            </a:r>
            <a:r>
              <a:rPr lang="en-US" sz="3428" dirty="0">
                <a:solidFill>
                  <a:srgbClr val="000000"/>
                </a:solidFill>
                <a:latin typeface="Oswald"/>
              </a:rPr>
              <a:t> relation                                  </a:t>
            </a:r>
          </a:p>
          <a:p>
            <a:pPr>
              <a:lnSpc>
                <a:spcPts val="7885"/>
              </a:lnSpc>
            </a:pPr>
            <a:r>
              <a:rPr lang="en-US" sz="3428" dirty="0">
                <a:solidFill>
                  <a:srgbClr val="000000"/>
                </a:solidFill>
                <a:latin typeface="Oswald"/>
              </a:rPr>
              <a:t>Les </a:t>
            </a:r>
            <a:r>
              <a:rPr lang="en-US" sz="3428" dirty="0" err="1">
                <a:solidFill>
                  <a:srgbClr val="000000"/>
                </a:solidFill>
                <a:latin typeface="Oswald"/>
              </a:rPr>
              <a:t>bonnes</a:t>
            </a:r>
            <a:r>
              <a:rPr lang="en-US" sz="3428" dirty="0">
                <a:solidFill>
                  <a:srgbClr val="000000"/>
                </a:solidFill>
                <a:latin typeface="Oswald"/>
              </a:rPr>
              <a:t> pratiques</a:t>
            </a:r>
          </a:p>
          <a:p>
            <a:pPr>
              <a:lnSpc>
                <a:spcPts val="7885"/>
              </a:lnSpc>
            </a:pPr>
            <a:r>
              <a:rPr lang="en-US" sz="3428" dirty="0" err="1">
                <a:solidFill>
                  <a:srgbClr val="000000"/>
                </a:solidFill>
                <a:latin typeface="Oswald"/>
              </a:rPr>
              <a:t>L’éveil</a:t>
            </a:r>
            <a:r>
              <a:rPr lang="en-US" sz="3428" dirty="0">
                <a:solidFill>
                  <a:srgbClr val="000000"/>
                </a:solidFill>
                <a:latin typeface="Oswald"/>
              </a:rPr>
              <a:t> des </a:t>
            </a:r>
            <a:r>
              <a:rPr lang="en-US" sz="3428" dirty="0" err="1">
                <a:solidFill>
                  <a:srgbClr val="000000"/>
                </a:solidFill>
                <a:latin typeface="Oswald"/>
              </a:rPr>
              <a:t>éléments</a:t>
            </a:r>
            <a:endParaRPr lang="en-US" sz="3428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7885"/>
              </a:lnSpc>
            </a:pPr>
            <a:endParaRPr lang="en-US" sz="3428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>
            <p:custDataLst>
              <p:tags r:id="rId3"/>
            </p:custDataLst>
          </p:nvPr>
        </p:nvGrpSpPr>
        <p:grpSpPr>
          <a:xfrm>
            <a:off x="-685" y="0"/>
            <a:ext cx="10204285" cy="777240"/>
            <a:chOff x="0" y="0"/>
            <a:chExt cx="5907441" cy="443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07441" cy="443674"/>
            </a:xfrm>
            <a:custGeom>
              <a:avLst/>
              <a:gdLst/>
              <a:ahLst/>
              <a:cxnLst/>
              <a:rect l="l" t="t" r="r" b="b"/>
              <a:pathLst>
                <a:path w="5907441" h="443674">
                  <a:moveTo>
                    <a:pt x="0" y="0"/>
                  </a:moveTo>
                  <a:lnTo>
                    <a:pt x="5907441" y="0"/>
                  </a:lnTo>
                  <a:lnTo>
                    <a:pt x="5907441" y="443674"/>
                  </a:lnTo>
                  <a:lnTo>
                    <a:pt x="0" y="443674"/>
                  </a:lnTo>
                  <a:close/>
                </a:path>
              </a:pathLst>
            </a:custGeom>
            <a:solidFill>
              <a:srgbClr val="86657E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" name="Group 6"/>
          <p:cNvGrpSpPr/>
          <p:nvPr>
            <p:custDataLst>
              <p:tags r:id="rId4"/>
            </p:custDataLst>
          </p:nvPr>
        </p:nvGrpSpPr>
        <p:grpSpPr>
          <a:xfrm>
            <a:off x="6599396" y="0"/>
            <a:ext cx="3670984" cy="7772400"/>
            <a:chOff x="0" y="0"/>
            <a:chExt cx="2095520" cy="44367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5520" cy="4436745"/>
            </a:xfrm>
            <a:custGeom>
              <a:avLst/>
              <a:gdLst/>
              <a:ahLst/>
              <a:cxnLst/>
              <a:rect l="l" t="t" r="r" b="b"/>
              <a:pathLst>
                <a:path w="2095520" h="4436745">
                  <a:moveTo>
                    <a:pt x="0" y="0"/>
                  </a:moveTo>
                  <a:lnTo>
                    <a:pt x="2095520" y="0"/>
                  </a:lnTo>
                  <a:lnTo>
                    <a:pt x="2095520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4D3948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>
            <a:off x="178922" y="914400"/>
            <a:ext cx="5442538" cy="0"/>
          </a:xfrm>
          <a:prstGeom prst="line">
            <a:avLst/>
          </a:prstGeom>
          <a:ln w="47625" cap="rnd">
            <a:solidFill>
              <a:srgbClr val="8665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6386066" y="7758566"/>
            <a:ext cx="510034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EFEDED"/>
                </a:solidFill>
                <a:latin typeface="Alegreya"/>
              </a:rPr>
              <a:t>Image 1 </a:t>
            </a:r>
          </a:p>
        </p:txBody>
      </p:sp>
      <p:sp>
        <p:nvSpPr>
          <p:cNvPr id="10" name="TextBox 10"/>
          <p:cNvSpPr txBox="1"/>
          <p:nvPr>
            <p:custDataLst>
              <p:tags r:id="rId7"/>
            </p:custDataLst>
          </p:nvPr>
        </p:nvSpPr>
        <p:spPr>
          <a:xfrm>
            <a:off x="-1" y="217287"/>
            <a:ext cx="6532617" cy="51296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182563">
              <a:lnSpc>
                <a:spcPts val="3987"/>
              </a:lnSpc>
            </a:pPr>
            <a:r>
              <a:rPr lang="en-US" sz="3600" spc="153" dirty="0">
                <a:solidFill>
                  <a:srgbClr val="F1ACAC"/>
                </a:solidFill>
                <a:latin typeface="Oswald"/>
              </a:rPr>
              <a:t>PROJETS À EXPLORER</a:t>
            </a:r>
          </a:p>
        </p:txBody>
      </p:sp>
      <p:sp>
        <p:nvSpPr>
          <p:cNvPr id="11" name="AutoShape 11"/>
          <p:cNvSpPr/>
          <p:nvPr>
            <p:custDataLst>
              <p:tags r:id="rId8"/>
            </p:custDataLst>
          </p:nvPr>
        </p:nvSpPr>
        <p:spPr>
          <a:xfrm>
            <a:off x="-684" y="6399819"/>
            <a:ext cx="8377773" cy="96621"/>
          </a:xfrm>
          <a:prstGeom prst="rect">
            <a:avLst/>
          </a:prstGeom>
          <a:solidFill>
            <a:srgbClr val="E14E57"/>
          </a:solidFill>
        </p:spPr>
        <p:txBody>
          <a:bodyPr/>
          <a:lstStyle/>
          <a:p>
            <a:endParaRPr lang="fr-CA"/>
          </a:p>
        </p:txBody>
      </p:sp>
      <p:sp>
        <p:nvSpPr>
          <p:cNvPr id="12" name="AutoShape 12"/>
          <p:cNvSpPr/>
          <p:nvPr>
            <p:custDataLst>
              <p:tags r:id="rId9"/>
            </p:custDataLst>
          </p:nvPr>
        </p:nvSpPr>
        <p:spPr>
          <a:xfrm>
            <a:off x="1680627" y="6474709"/>
            <a:ext cx="8377773" cy="96621"/>
          </a:xfrm>
          <a:prstGeom prst="rect">
            <a:avLst/>
          </a:prstGeom>
          <a:solidFill>
            <a:srgbClr val="AF31A2"/>
          </a:solidFill>
        </p:spPr>
        <p:txBody>
          <a:bodyPr/>
          <a:lstStyle/>
          <a:p>
            <a:endParaRPr lang="fr-CA"/>
          </a:p>
        </p:txBody>
      </p:sp>
      <p:sp>
        <p:nvSpPr>
          <p:cNvPr id="13" name="AutoShape 13"/>
          <p:cNvSpPr/>
          <p:nvPr>
            <p:custDataLst>
              <p:tags r:id="rId10"/>
            </p:custDataLst>
          </p:nvPr>
        </p:nvSpPr>
        <p:spPr>
          <a:xfrm>
            <a:off x="4376430" y="6995160"/>
            <a:ext cx="5681970" cy="23812"/>
          </a:xfrm>
          <a:prstGeom prst="line">
            <a:avLst/>
          </a:prstGeom>
          <a:ln w="47625" cap="rnd">
            <a:solidFill>
              <a:srgbClr val="86657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4" name="TextBox 14"/>
          <p:cNvSpPr txBox="1"/>
          <p:nvPr>
            <p:custDataLst>
              <p:tags r:id="rId11"/>
            </p:custDataLst>
          </p:nvPr>
        </p:nvSpPr>
        <p:spPr>
          <a:xfrm>
            <a:off x="114152" y="1320393"/>
            <a:ext cx="129540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9231AF"/>
                </a:solidFill>
                <a:latin typeface="Alegreya"/>
              </a:rPr>
              <a:t>•</a:t>
            </a:r>
          </a:p>
        </p:txBody>
      </p:sp>
      <p:sp>
        <p:nvSpPr>
          <p:cNvPr id="15" name="TextBox 15"/>
          <p:cNvSpPr txBox="1"/>
          <p:nvPr>
            <p:custDataLst>
              <p:tags r:id="rId12"/>
            </p:custDataLst>
          </p:nvPr>
        </p:nvSpPr>
        <p:spPr>
          <a:xfrm>
            <a:off x="114152" y="2358619"/>
            <a:ext cx="244376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9231AF"/>
                </a:solidFill>
                <a:latin typeface="Alegreya"/>
              </a:rPr>
              <a:t>•</a:t>
            </a:r>
          </a:p>
        </p:txBody>
      </p:sp>
      <p:sp>
        <p:nvSpPr>
          <p:cNvPr id="18" name="TextBox 18"/>
          <p:cNvSpPr txBox="1"/>
          <p:nvPr>
            <p:custDataLst>
              <p:tags r:id="rId13"/>
            </p:custDataLst>
          </p:nvPr>
        </p:nvSpPr>
        <p:spPr>
          <a:xfrm>
            <a:off x="6667579" y="1137793"/>
            <a:ext cx="3178493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5"/>
              </a:lnSpc>
            </a:pPr>
            <a:r>
              <a:rPr lang="en-US" sz="3429" dirty="0" err="1">
                <a:solidFill>
                  <a:srgbClr val="DBA5A8"/>
                </a:solidFill>
                <a:latin typeface="Oswald"/>
              </a:rPr>
              <a:t>Sculpt﻿ure</a:t>
            </a:r>
            <a:r>
              <a:rPr lang="en-US" sz="3429" dirty="0">
                <a:solidFill>
                  <a:srgbClr val="DBA5A8"/>
                </a:solidFill>
                <a:latin typeface="Oswald"/>
              </a:rPr>
              <a:t> </a:t>
            </a:r>
            <a:r>
              <a:rPr lang="en-US" sz="3429" dirty="0" err="1">
                <a:solidFill>
                  <a:srgbClr val="DBA5A8"/>
                </a:solidFill>
                <a:latin typeface="Oswald"/>
              </a:rPr>
              <a:t>organique</a:t>
            </a:r>
            <a:endParaRPr lang="en-US" sz="3429" dirty="0">
              <a:solidFill>
                <a:srgbClr val="DBA5A8"/>
              </a:solidFill>
              <a:latin typeface="Oswald"/>
            </a:endParaRPr>
          </a:p>
          <a:p>
            <a:pPr algn="ctr">
              <a:lnSpc>
                <a:spcPts val="4115"/>
              </a:lnSpc>
            </a:pPr>
            <a:endParaRPr lang="en-US" sz="3429" dirty="0">
              <a:solidFill>
                <a:srgbClr val="DBA5A8"/>
              </a:solidFill>
              <a:latin typeface="Oswald"/>
            </a:endParaRPr>
          </a:p>
          <a:p>
            <a:pPr>
              <a:lnSpc>
                <a:spcPts val="4115"/>
              </a:lnSpc>
            </a:pPr>
            <a:r>
              <a:rPr lang="en-US" sz="3429" dirty="0">
                <a:solidFill>
                  <a:srgbClr val="DBA5A8"/>
                </a:solidFill>
                <a:latin typeface="Oswald"/>
              </a:rPr>
              <a:t>Affiche numérique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C5A25-7395-3F44-1008-4A16FA7772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09609" y="3328843"/>
            <a:ext cx="244376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9231AF"/>
                </a:solidFill>
                <a:latin typeface="Alegreya"/>
              </a:rPr>
              <a:t>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-58567" y="1206770"/>
            <a:ext cx="6705600" cy="20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</a:pPr>
            <a:r>
              <a:rPr lang="en-US" sz="4179" spc="8" dirty="0">
                <a:solidFill>
                  <a:srgbClr val="000000"/>
                </a:solidFill>
                <a:latin typeface="Glacial Indifference"/>
              </a:rPr>
              <a:t>Animal en relation</a:t>
            </a:r>
          </a:p>
          <a:p>
            <a:pPr algn="ctr">
              <a:lnSpc>
                <a:spcPts val="4913"/>
              </a:lnSpc>
            </a:pPr>
            <a:endParaRPr lang="en-US" sz="4179" spc="8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3441"/>
              </a:lnSpc>
            </a:pPr>
            <a:r>
              <a:rPr lang="en-US" sz="2647" dirty="0">
                <a:solidFill>
                  <a:srgbClr val="000000"/>
                </a:solidFill>
                <a:latin typeface="Alegreya"/>
              </a:rPr>
              <a:t>ARTISTE</a:t>
            </a:r>
          </a:p>
          <a:p>
            <a:pPr algn="ctr">
              <a:lnSpc>
                <a:spcPts val="3351"/>
              </a:lnSpc>
            </a:pPr>
            <a:r>
              <a:rPr lang="en-US" sz="2747" dirty="0" err="1">
                <a:solidFill>
                  <a:srgbClr val="476876"/>
                </a:solidFill>
                <a:latin typeface="Alegreya Bold"/>
              </a:rPr>
              <a:t>Paryse</a:t>
            </a:r>
            <a:r>
              <a:rPr lang="en-US" sz="2747" dirty="0">
                <a:solidFill>
                  <a:srgbClr val="476876"/>
                </a:solidFill>
                <a:latin typeface="Alegreya Bold"/>
              </a:rPr>
              <a:t> Martin</a:t>
            </a:r>
            <a:r>
              <a:rPr lang="en-US" sz="2747" dirty="0">
                <a:solidFill>
                  <a:srgbClr val="596952"/>
                </a:solidFill>
                <a:latin typeface="Alegreya Bold Italics"/>
              </a:rPr>
              <a:t> </a:t>
            </a: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" y="4025616"/>
            <a:ext cx="6705600" cy="3746784"/>
          </a:xfrm>
          <a:custGeom>
            <a:avLst/>
            <a:gdLst/>
            <a:ahLst/>
            <a:cxnLst/>
            <a:rect l="l" t="t" r="r" b="b"/>
            <a:pathLst>
              <a:path w="7012427" h="3746784">
                <a:moveTo>
                  <a:pt x="0" y="0"/>
                </a:moveTo>
                <a:lnTo>
                  <a:pt x="7012428" y="0"/>
                </a:lnTo>
                <a:lnTo>
                  <a:pt x="7012428" y="3746784"/>
                </a:lnTo>
                <a:lnTo>
                  <a:pt x="0" y="3746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288" t="-7139" r="-2288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/>
          <p:nvPr>
            <p:custDataLst>
              <p:tags r:id="rId3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96A88E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Freeform 6"/>
          <p:cNvSpPr/>
          <p:nvPr>
            <p:custDataLst>
              <p:tags r:id="rId4"/>
            </p:custDataLst>
          </p:nvPr>
        </p:nvSpPr>
        <p:spPr>
          <a:xfrm>
            <a:off x="6705600" y="0"/>
            <a:ext cx="3352800" cy="3630224"/>
          </a:xfrm>
          <a:custGeom>
            <a:avLst/>
            <a:gdLst/>
            <a:ahLst/>
            <a:cxnLst/>
            <a:rect l="l" t="t" r="r" b="b"/>
            <a:pathLst>
              <a:path w="3352800" h="3630224">
                <a:moveTo>
                  <a:pt x="0" y="0"/>
                </a:moveTo>
                <a:lnTo>
                  <a:pt x="3352800" y="0"/>
                </a:lnTo>
                <a:lnTo>
                  <a:pt x="3352800" y="3630224"/>
                </a:lnTo>
                <a:lnTo>
                  <a:pt x="0" y="36302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5757" b="-436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6782400" y="3592124"/>
            <a:ext cx="3179083" cy="386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8"/>
              </a:lnSpc>
            </a:pPr>
            <a:endParaRPr dirty="0"/>
          </a:p>
          <a:p>
            <a:pPr algn="ctr">
              <a:lnSpc>
                <a:spcPts val="3058"/>
              </a:lnSpc>
            </a:pPr>
            <a:r>
              <a:rPr lang="en-US" sz="2548" dirty="0">
                <a:solidFill>
                  <a:srgbClr val="FFFFFF"/>
                </a:solidFill>
                <a:latin typeface="Alegreya Bold"/>
              </a:rPr>
              <a:t>QUESTION MOBILISATRICE </a:t>
            </a:r>
          </a:p>
          <a:p>
            <a:pPr algn="ctr">
              <a:lnSpc>
                <a:spcPts val="3359"/>
              </a:lnSpc>
            </a:pPr>
            <a:r>
              <a:rPr lang="en-US" sz="1599" dirty="0">
                <a:solidFill>
                  <a:srgbClr val="FFFFFF"/>
                </a:solidFill>
                <a:latin typeface="Alegreya Bold"/>
              </a:rPr>
              <a:t> </a:t>
            </a:r>
          </a:p>
          <a:p>
            <a:pPr algn="ctr">
              <a:lnSpc>
                <a:spcPts val="2639"/>
              </a:lnSpc>
            </a:pPr>
            <a:r>
              <a:rPr lang="en-US" sz="2199" dirty="0">
                <a:solidFill>
                  <a:srgbClr val="040302"/>
                </a:solidFill>
                <a:latin typeface="Alegreya Bold"/>
              </a:rPr>
              <a:t>Comment prendre et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rendre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compte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de la relation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qu'une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espèce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animale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entretient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avec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l'environnement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où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elle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 </a:t>
            </a:r>
            <a:r>
              <a:rPr lang="en-US" sz="2199" dirty="0" err="1">
                <a:solidFill>
                  <a:srgbClr val="040302"/>
                </a:solidFill>
                <a:latin typeface="Alegreya Bold"/>
              </a:rPr>
              <a:t>habite</a:t>
            </a:r>
            <a:r>
              <a:rPr lang="en-US" sz="2199" dirty="0">
                <a:solidFill>
                  <a:srgbClr val="040302"/>
                </a:solidFill>
                <a:latin typeface="Alegreya Bold"/>
              </a:rPr>
              <a:t>?</a:t>
            </a:r>
          </a:p>
          <a:p>
            <a:pPr algn="ctr">
              <a:lnSpc>
                <a:spcPts val="2639"/>
              </a:lnSpc>
            </a:pPr>
            <a:endParaRPr lang="en-US" sz="2199" dirty="0">
              <a:solidFill>
                <a:srgbClr val="040302"/>
              </a:solidFill>
              <a:latin typeface="Alegreya Bold"/>
            </a:endParaRPr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6705599" y="3455875"/>
            <a:ext cx="3276000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Alegreya"/>
              </a:rPr>
              <a:t>Image 2: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FFFFFF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FFFFFF"/>
                </a:solidFill>
                <a:latin typeface="Alegreya"/>
              </a:rPr>
              <a:t> </a:t>
            </a:r>
            <a:r>
              <a:rPr lang="en-US" sz="1200" dirty="0">
                <a:solidFill>
                  <a:srgbClr val="EFEDED"/>
                </a:solidFill>
                <a:latin typeface="Alegreya"/>
              </a:rPr>
              <a:t> </a:t>
            </a:r>
          </a:p>
        </p:txBody>
      </p:sp>
      <p:grpSp>
        <p:nvGrpSpPr>
          <p:cNvPr id="10" name="Group 10"/>
          <p:cNvGrpSpPr/>
          <p:nvPr>
            <p:custDataLst>
              <p:tags r:id="rId7"/>
            </p:custDataLst>
          </p:nvPr>
        </p:nvGrpSpPr>
        <p:grpSpPr>
          <a:xfrm>
            <a:off x="0" y="0"/>
            <a:ext cx="1981200" cy="436499"/>
            <a:chOff x="0" y="0"/>
            <a:chExt cx="734224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4224" cy="152400"/>
            </a:xfrm>
            <a:custGeom>
              <a:avLst/>
              <a:gdLst/>
              <a:ahLst/>
              <a:cxnLst/>
              <a:rect l="l" t="t" r="r" b="b"/>
              <a:pathLst>
                <a:path w="1278451" h="152400">
                  <a:moveTo>
                    <a:pt x="0" y="0"/>
                  </a:moveTo>
                  <a:lnTo>
                    <a:pt x="1278451" y="0"/>
                  </a:lnTo>
                  <a:lnTo>
                    <a:pt x="127845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CFD5DB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2" name="TextBox 12"/>
          <p:cNvSpPr txBox="1"/>
          <p:nvPr>
            <p:custDataLst>
              <p:tags r:id="rId8"/>
            </p:custDataLst>
          </p:nvPr>
        </p:nvSpPr>
        <p:spPr>
          <a:xfrm>
            <a:off x="96918" y="-52162"/>
            <a:ext cx="3352800" cy="495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85725">
              <a:lnSpc>
                <a:spcPts val="4040"/>
              </a:lnSpc>
            </a:pPr>
            <a:r>
              <a:rPr lang="en-US" sz="2886" spc="109" dirty="0">
                <a:solidFill>
                  <a:srgbClr val="AF31A2"/>
                </a:solidFill>
                <a:latin typeface="Alegreya Bold"/>
              </a:rPr>
              <a:t>Sculpture</a:t>
            </a:r>
          </a:p>
        </p:txBody>
      </p:sp>
      <p:sp>
        <p:nvSpPr>
          <p:cNvPr id="13" name="AutoShape 13"/>
          <p:cNvSpPr/>
          <p:nvPr>
            <p:custDataLst>
              <p:tags r:id="rId9"/>
            </p:custDataLst>
          </p:nvPr>
        </p:nvSpPr>
        <p:spPr>
          <a:xfrm>
            <a:off x="6782400" y="4876800"/>
            <a:ext cx="3276000" cy="23812"/>
          </a:xfrm>
          <a:prstGeom prst="line">
            <a:avLst/>
          </a:prstGeom>
          <a:ln w="47625" cap="rnd">
            <a:solidFill>
              <a:srgbClr val="C25D4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70A0A5C-62EC-98E6-1D24-21B13851E48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352801" y="7540195"/>
            <a:ext cx="3276000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>
                <a:solidFill>
                  <a:srgbClr val="476876"/>
                </a:solidFill>
                <a:latin typeface="Alegreya"/>
              </a:rPr>
              <a:t>Image 1: </a:t>
            </a:r>
            <a:r>
              <a:rPr lang="en-US" sz="1200" dirty="0" err="1">
                <a:solidFill>
                  <a:srgbClr val="476876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476876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476876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476876"/>
                </a:solidFill>
                <a:latin typeface="Alegreya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0058400" cy="505322"/>
            <a:chOff x="0" y="0"/>
            <a:chExt cx="5907441" cy="288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96A88E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152400" y="601448"/>
            <a:ext cx="6400800" cy="672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28"/>
              </a:lnSpc>
            </a:pPr>
            <a:r>
              <a:rPr lang="en-US" sz="1600" dirty="0" err="1">
                <a:solidFill>
                  <a:srgbClr val="000000"/>
                </a:solidFill>
                <a:latin typeface="Alegreya"/>
              </a:rPr>
              <a:t>Cette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activité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s'inspire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du travail de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l'artiste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québécoise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Paryse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Martin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afin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sensibiliser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d'informer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sur les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processus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d'adaptation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de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symbiose,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transformation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que les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animaux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développent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en relation avec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environnement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afin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d'y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vivre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harmonieusement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algn="just">
              <a:lnSpc>
                <a:spcPts val="3128"/>
              </a:lnSpc>
            </a:pPr>
            <a:r>
              <a:rPr lang="en-US" sz="1600" dirty="0">
                <a:solidFill>
                  <a:srgbClr val="000000"/>
                </a:solidFill>
                <a:latin typeface="Alegreya"/>
              </a:rPr>
              <a:t>Pour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faire,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l’élève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est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invité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réaliser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recherche sur un animal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son choix, vivant sur le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territoire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canadien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et sur son 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milieu de vie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 En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complément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d'information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il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est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possible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d'amener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faire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activité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d'observation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l'extérieur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et/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les inviter à le faire avec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famille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ami∙e∙s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L'élève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représente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ensuite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cette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relation entre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l'animal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et son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environnemen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qu'il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découvert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par la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création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d'une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œuvre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singulière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en 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trois dimensions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vraisemblable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alliant 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figuration 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et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imagination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 Un croquis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est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d'abord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réalisé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et la sculpture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peut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ensuite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créée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par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différentes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techniques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laissant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place à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liberté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créatrice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: assemblage 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des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matériaux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recyclés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éléments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 de la nature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papier mâché,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argile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application de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peinture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pour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subtilités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couleurs,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réelles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 Bold"/>
              </a:rPr>
              <a:t>surnaturelles</a:t>
            </a:r>
            <a:r>
              <a:rPr lang="en-US" sz="1600" dirty="0">
                <a:solidFill>
                  <a:srgbClr val="000000"/>
                </a:solidFill>
                <a:latin typeface="Alegreya Bold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Au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terme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processus de recherche et de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création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, les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présentent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le fruit et en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discutent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ensemble.</a:t>
            </a:r>
          </a:p>
        </p:txBody>
      </p:sp>
      <p:sp>
        <p:nvSpPr>
          <p:cNvPr id="7" name="Freeform 7"/>
          <p:cNvSpPr/>
          <p:nvPr>
            <p:custDataLst>
              <p:tags r:id="rId4"/>
            </p:custDataLst>
          </p:nvPr>
        </p:nvSpPr>
        <p:spPr>
          <a:xfrm>
            <a:off x="6705600" y="4218090"/>
            <a:ext cx="3352800" cy="3554310"/>
          </a:xfrm>
          <a:custGeom>
            <a:avLst/>
            <a:gdLst/>
            <a:ahLst/>
            <a:cxnLst/>
            <a:rect l="l" t="t" r="r" b="b"/>
            <a:pathLst>
              <a:path w="3352800" h="3554310">
                <a:moveTo>
                  <a:pt x="0" y="0"/>
                </a:moveTo>
                <a:lnTo>
                  <a:pt x="3352800" y="0"/>
                </a:lnTo>
                <a:lnTo>
                  <a:pt x="3352800" y="3554310"/>
                </a:lnTo>
                <a:lnTo>
                  <a:pt x="0" y="35543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8752" r="-2875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7144733" y="371482"/>
            <a:ext cx="2474533" cy="359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1860" dirty="0">
                <a:solidFill>
                  <a:srgbClr val="AF31A2"/>
                </a:solidFill>
                <a:latin typeface="Alegreya Bold"/>
              </a:rPr>
              <a:t>M﻿OTS ÉVOCATEURS</a:t>
            </a:r>
          </a:p>
          <a:p>
            <a:pPr>
              <a:lnSpc>
                <a:spcPts val="2137"/>
              </a:lnSpc>
            </a:pPr>
            <a:endParaRPr lang="en-US" sz="1860" dirty="0">
              <a:solidFill>
                <a:srgbClr val="AF31A2"/>
              </a:solidFill>
              <a:latin typeface="Alegreya Bold"/>
            </a:endParaRPr>
          </a:p>
          <a:p>
            <a:pPr algn="ctr">
              <a:lnSpc>
                <a:spcPts val="2604"/>
              </a:lnSpc>
            </a:pPr>
            <a:r>
              <a:rPr lang="en-US" sz="1860" dirty="0">
                <a:solidFill>
                  <a:srgbClr val="000000"/>
                </a:solidFill>
                <a:latin typeface="Alegreya"/>
              </a:rPr>
              <a:t> ·  animal  ·  </a:t>
            </a:r>
            <a:r>
              <a:rPr lang="en-US" sz="1860" dirty="0">
                <a:solidFill>
                  <a:srgbClr val="F8D2D4"/>
                </a:solidFill>
                <a:latin typeface="Alegreya Bold"/>
              </a:rPr>
              <a:t>symbiose,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sculpture · </a:t>
            </a:r>
            <a:r>
              <a:rPr lang="en-US" sz="1860" dirty="0" err="1">
                <a:solidFill>
                  <a:srgbClr val="000000"/>
                </a:solidFill>
                <a:latin typeface="Alegreya"/>
              </a:rPr>
              <a:t>hybridité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·</a:t>
            </a:r>
            <a:r>
              <a:rPr lang="en-US" sz="1860" dirty="0">
                <a:solidFill>
                  <a:srgbClr val="86657E"/>
                </a:solidFill>
                <a:latin typeface="Alegreya"/>
              </a:rPr>
              <a:t> </a:t>
            </a:r>
            <a:r>
              <a:rPr lang="en-US" sz="1860" dirty="0">
                <a:solidFill>
                  <a:srgbClr val="86657E"/>
                </a:solidFill>
                <a:latin typeface="Alegreya Bold"/>
              </a:rPr>
              <a:t>coexistence</a:t>
            </a:r>
            <a:r>
              <a:rPr lang="en-US" sz="1860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· </a:t>
            </a:r>
            <a:r>
              <a:rPr lang="en-US" sz="1860" dirty="0" err="1">
                <a:solidFill>
                  <a:srgbClr val="000000"/>
                </a:solidFill>
                <a:latin typeface="Alegreya"/>
              </a:rPr>
              <a:t>surnaturel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· </a:t>
            </a:r>
            <a:r>
              <a:rPr lang="en-US" sz="1860" dirty="0" err="1">
                <a:solidFill>
                  <a:srgbClr val="000000"/>
                </a:solidFill>
                <a:latin typeface="Alegreya"/>
              </a:rPr>
              <a:t>créature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·  camouflage · </a:t>
            </a:r>
            <a:r>
              <a:rPr lang="en-US" sz="1860" dirty="0">
                <a:solidFill>
                  <a:srgbClr val="E14E57"/>
                </a:solidFill>
                <a:latin typeface="Alegreya Bold"/>
              </a:rPr>
              <a:t>a</a:t>
            </a:r>
            <a:r>
              <a:rPr lang="en-US" sz="1860" dirty="0">
                <a:solidFill>
                  <a:srgbClr val="D61823"/>
                </a:solidFill>
                <a:latin typeface="Alegreya Bold"/>
              </a:rPr>
              <a:t>daptation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· </a:t>
            </a:r>
            <a:r>
              <a:rPr lang="en-US" sz="1860" dirty="0">
                <a:solidFill>
                  <a:srgbClr val="476876"/>
                </a:solidFill>
                <a:latin typeface="Alegreya Bold"/>
              </a:rPr>
              <a:t>milieu de vi</a:t>
            </a:r>
            <a:r>
              <a:rPr lang="en-US" sz="1860" dirty="0">
                <a:solidFill>
                  <a:srgbClr val="577BAB"/>
                </a:solidFill>
                <a:latin typeface="Alegreya Bold"/>
              </a:rPr>
              <a:t>e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·  </a:t>
            </a:r>
            <a:r>
              <a:rPr lang="en-US" sz="1860" dirty="0" err="1">
                <a:solidFill>
                  <a:srgbClr val="C3D8E2"/>
                </a:solidFill>
                <a:latin typeface="Alegreya"/>
              </a:rPr>
              <a:t>v</a:t>
            </a:r>
            <a:r>
              <a:rPr lang="en-US" sz="1860" dirty="0" err="1">
                <a:solidFill>
                  <a:srgbClr val="C3D8E2"/>
                </a:solidFill>
                <a:latin typeface="Alegreya Bold"/>
              </a:rPr>
              <a:t>raisemblable</a:t>
            </a:r>
            <a:r>
              <a:rPr lang="en-US" sz="1860" dirty="0">
                <a:solidFill>
                  <a:srgbClr val="C3D8E2"/>
                </a:solidFill>
                <a:latin typeface="Alegreya"/>
              </a:rPr>
              <a:t> 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· figuration  · </a:t>
            </a:r>
            <a:r>
              <a:rPr lang="en-US" sz="1860" dirty="0" err="1">
                <a:solidFill>
                  <a:srgbClr val="000000"/>
                </a:solidFill>
                <a:latin typeface="Alegreya"/>
              </a:rPr>
              <a:t>peinture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  · </a:t>
            </a:r>
            <a:r>
              <a:rPr lang="en-US" sz="1860" dirty="0">
                <a:solidFill>
                  <a:srgbClr val="594969"/>
                </a:solidFill>
                <a:latin typeface="Alegreya Bold"/>
              </a:rPr>
              <a:t>observation</a:t>
            </a:r>
            <a:r>
              <a:rPr lang="en-US" sz="1860" dirty="0">
                <a:solidFill>
                  <a:srgbClr val="594969"/>
                </a:solidFill>
                <a:latin typeface="Alegreya"/>
              </a:rPr>
              <a:t> </a:t>
            </a:r>
            <a:r>
              <a:rPr lang="en-US" sz="1860" dirty="0">
                <a:solidFill>
                  <a:srgbClr val="000000"/>
                </a:solidFill>
                <a:latin typeface="Alegreya"/>
              </a:rPr>
              <a:t>transformation</a:t>
            </a:r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152400" y="28506"/>
            <a:ext cx="5217427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98" dirty="0">
                <a:solidFill>
                  <a:srgbClr val="476876"/>
                </a:solidFill>
                <a:latin typeface="Alegreya Bold"/>
              </a:rPr>
              <a:t>PROPOSITION DE CRÉATION</a:t>
            </a:r>
            <a:r>
              <a:rPr lang="en-US" sz="2600" spc="98" dirty="0">
                <a:solidFill>
                  <a:srgbClr val="476876"/>
                </a:solidFill>
                <a:latin typeface="Alegreya"/>
              </a:rPr>
              <a:t>  </a:t>
            </a:r>
          </a:p>
        </p:txBody>
      </p:sp>
      <p:sp>
        <p:nvSpPr>
          <p:cNvPr id="10" name="TextBox 10"/>
          <p:cNvSpPr txBox="1"/>
          <p:nvPr>
            <p:custDataLst>
              <p:tags r:id="rId7"/>
            </p:custDataLst>
          </p:nvPr>
        </p:nvSpPr>
        <p:spPr>
          <a:xfrm>
            <a:off x="6696635" y="4229879"/>
            <a:ext cx="3341852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Alegreya"/>
              </a:rPr>
              <a:t>Image 3: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FFFFFF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EFEDED"/>
                </a:solidFill>
                <a:latin typeface="Alegreya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19B5048A-32D9-1467-3409-753DFD7D9EE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0058400" cy="505322"/>
            <a:chOff x="0" y="0"/>
            <a:chExt cx="10058400" cy="505322"/>
          </a:xfrm>
        </p:grpSpPr>
        <p:grpSp>
          <p:nvGrpSpPr>
            <p:cNvPr id="2" name="Group 2"/>
            <p:cNvGrpSpPr/>
            <p:nvPr>
              <p:custDataLst>
                <p:tags r:id="rId12"/>
              </p:custDataLst>
            </p:nvPr>
          </p:nvGrpSpPr>
          <p:grpSpPr>
            <a:xfrm>
              <a:off x="0" y="0"/>
              <a:ext cx="10058400" cy="505322"/>
              <a:chOff x="0" y="0"/>
              <a:chExt cx="5907441" cy="28845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907441" cy="288455"/>
              </a:xfrm>
              <a:custGeom>
                <a:avLst/>
                <a:gdLst/>
                <a:ahLst/>
                <a:cxnLst/>
                <a:rect l="l" t="t" r="r" b="b"/>
                <a:pathLst>
                  <a:path w="5907441" h="288455">
                    <a:moveTo>
                      <a:pt x="0" y="0"/>
                    </a:moveTo>
                    <a:lnTo>
                      <a:pt x="5907441" y="0"/>
                    </a:lnTo>
                    <a:lnTo>
                      <a:pt x="5907441" y="288455"/>
                    </a:lnTo>
                    <a:lnTo>
                      <a:pt x="0" y="288455"/>
                    </a:lnTo>
                    <a:close/>
                  </a:path>
                </a:pathLst>
              </a:custGeom>
              <a:solidFill>
                <a:srgbClr val="CCD8C7"/>
              </a:solidFill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" name="TextBox 4"/>
            <p:cNvSpPr txBox="1"/>
            <p:nvPr>
              <p:custDataLst>
                <p:tags r:id="rId13"/>
              </p:custDataLst>
            </p:nvPr>
          </p:nvSpPr>
          <p:spPr>
            <a:xfrm>
              <a:off x="171541" y="28506"/>
              <a:ext cx="5933089" cy="44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98" dirty="0">
                  <a:solidFill>
                    <a:srgbClr val="476876"/>
                  </a:solidFill>
                  <a:latin typeface="Alegreya Bold"/>
                </a:rPr>
                <a:t>CONTENU DISCIPLINAIRE</a:t>
              </a:r>
            </a:p>
          </p:txBody>
        </p:sp>
      </p:grpSp>
      <p:sp>
        <p:nvSpPr>
          <p:cNvPr id="5" name="TextBox 5"/>
          <p:cNvSpPr txBox="1"/>
          <p:nvPr>
            <p:custDataLst>
              <p:tags r:id="rId2"/>
            </p:custDataLst>
          </p:nvPr>
        </p:nvSpPr>
        <p:spPr>
          <a:xfrm>
            <a:off x="173334" y="629988"/>
            <a:ext cx="9520897" cy="419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3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DURÉE :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8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périodes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APPRENTISSAGES :</a:t>
            </a: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Domaine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général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de formation :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Environnement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 et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consommation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Compétence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disciplinaire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: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Créer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des images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personnelles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</a:p>
          <a:p>
            <a:pPr marL="334645" lvl="1" indent="-167322" algn="just">
              <a:lnSpc>
                <a:spcPts val="2170"/>
              </a:lnSpc>
              <a:buFont typeface="Arial"/>
              <a:buChar char="•"/>
            </a:pP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Compétences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 panose="020B0604020202020204" charset="0"/>
              </a:rPr>
              <a:t>transversales</a:t>
            </a:r>
            <a:r>
              <a:rPr lang="en-US" sz="1550" dirty="0">
                <a:solidFill>
                  <a:srgbClr val="000000"/>
                </a:solidFill>
                <a:latin typeface="Alegreya" panose="020B0604020202020204" charset="0"/>
              </a:rPr>
              <a:t> 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: Exploiter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l’information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mettre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œuvre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sa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pensée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créatrice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communiquer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façon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appropriée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AUTRE(S) DISCIPLINE(S) INTERPELLÉE(S)                   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Sciences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naturelles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Français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algn="just"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CYCLE ET ANNÉE SCOLAIRE                                                    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 2e cycle  du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secondaire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VOCABULAIRE ET LANGAGE PLASTIQUE :</a:t>
            </a:r>
          </a:p>
          <a:p>
            <a:pPr algn="just"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Textures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réelles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représentées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motifs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variés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volume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réel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juxtaposition,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répétition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équilibre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appliquer un pigment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coloré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coller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formes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aplat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en relief. </a:t>
            </a:r>
          </a:p>
        </p:txBody>
      </p: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173335" y="5201849"/>
            <a:ext cx="1426866" cy="2246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TECHNIQUES 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Recherche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Assemblage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Façonnage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Modelage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Collage 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Dessin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Peinture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3501259" y="5232162"/>
            <a:ext cx="3205237" cy="168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MATÉRIAUX 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Papier mâché et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argile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Peinture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acrylique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gouache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Matériaux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recyclés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. 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Éléments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 de la nature (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branche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roche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550" dirty="0" err="1">
                <a:solidFill>
                  <a:srgbClr val="000000"/>
                </a:solidFill>
                <a:latin typeface="Alegreya"/>
              </a:rPr>
              <a:t>feuille</a:t>
            </a:r>
            <a:r>
              <a:rPr lang="en-US" sz="1550" dirty="0">
                <a:solidFill>
                  <a:srgbClr val="000000"/>
                </a:solidFill>
                <a:latin typeface="Alegreya"/>
              </a:rPr>
              <a:t>, etc.) </a:t>
            </a:r>
          </a:p>
        </p:txBody>
      </p:sp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 rot="5400000">
            <a:off x="3982315" y="3337041"/>
            <a:ext cx="775676" cy="0"/>
          </a:xfrm>
          <a:prstGeom prst="line">
            <a:avLst/>
          </a:prstGeom>
          <a:ln w="19050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9" name="AutoShape 9"/>
          <p:cNvSpPr/>
          <p:nvPr>
            <p:custDataLst>
              <p:tags r:id="rId6"/>
            </p:custDataLst>
          </p:nvPr>
        </p:nvSpPr>
        <p:spPr>
          <a:xfrm rot="5400000">
            <a:off x="764270" y="6169931"/>
            <a:ext cx="1671861" cy="0"/>
          </a:xfrm>
          <a:prstGeom prst="line">
            <a:avLst/>
          </a:prstGeom>
          <a:ln w="19050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0" name="Freeform 10"/>
          <p:cNvSpPr/>
          <p:nvPr>
            <p:custDataLst>
              <p:tags r:id="rId7"/>
            </p:custDataLst>
          </p:nvPr>
        </p:nvSpPr>
        <p:spPr>
          <a:xfrm>
            <a:off x="6705600" y="5070163"/>
            <a:ext cx="3352800" cy="2700122"/>
          </a:xfrm>
          <a:custGeom>
            <a:avLst/>
            <a:gdLst/>
            <a:ahLst/>
            <a:cxnLst/>
            <a:rect l="l" t="t" r="r" b="b"/>
            <a:pathLst>
              <a:path w="3352800" h="2700122">
                <a:moveTo>
                  <a:pt x="0" y="0"/>
                </a:moveTo>
                <a:lnTo>
                  <a:pt x="3352800" y="0"/>
                </a:lnTo>
                <a:lnTo>
                  <a:pt x="3352800" y="2700121"/>
                </a:lnTo>
                <a:lnTo>
                  <a:pt x="0" y="270012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E52300EB-5071-3CFA-6642-92130581A85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>
            <a:off x="2516870" y="6112963"/>
            <a:ext cx="1671861" cy="0"/>
          </a:xfrm>
          <a:prstGeom prst="line">
            <a:avLst/>
          </a:prstGeom>
          <a:ln w="19050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7AFEE30-D979-C2DA-2AEB-FC601BB22B1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68986" y="5207754"/>
            <a:ext cx="1015029" cy="2246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 Bold"/>
              </a:rPr>
              <a:t>GESTES 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S’informer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Observer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Dessiner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Façonner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Modeler</a:t>
            </a:r>
          </a:p>
          <a:p>
            <a:pPr>
              <a:lnSpc>
                <a:spcPts val="2170"/>
              </a:lnSpc>
            </a:pPr>
            <a:r>
              <a:rPr lang="en-US" sz="1550" dirty="0">
                <a:solidFill>
                  <a:srgbClr val="000000"/>
                </a:solidFill>
                <a:latin typeface="Alegreya"/>
              </a:rPr>
              <a:t>Assembler</a:t>
            </a:r>
          </a:p>
          <a:p>
            <a:pPr>
              <a:lnSpc>
                <a:spcPts val="2170"/>
              </a:lnSpc>
            </a:pPr>
            <a:r>
              <a:rPr lang="en-US" sz="1550" dirty="0" err="1">
                <a:solidFill>
                  <a:srgbClr val="000000"/>
                </a:solidFill>
                <a:latin typeface="Alegreya"/>
              </a:rPr>
              <a:t>Peindre</a:t>
            </a:r>
            <a:endParaRPr lang="en-US" sz="1550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7F41DFAE-C630-E3BE-4FBD-CB8DD667B21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5071395"/>
            <a:ext cx="6856682" cy="97912"/>
          </a:xfrm>
          <a:prstGeom prst="rect">
            <a:avLst/>
          </a:prstGeom>
          <a:solidFill>
            <a:srgbClr val="476876"/>
          </a:solidFill>
        </p:spPr>
        <p:txBody>
          <a:bodyPr/>
          <a:lstStyle/>
          <a:p>
            <a:endParaRPr lang="fr-CA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F1A8F2D0-8280-3B6C-36A1-53DE399D310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520756" y="5022489"/>
            <a:ext cx="2168859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476876"/>
                </a:solidFill>
                <a:latin typeface="Alegreya"/>
              </a:rPr>
              <a:t>Image 4: </a:t>
            </a:r>
            <a:r>
              <a:rPr lang="en-US" sz="1200" dirty="0" err="1">
                <a:solidFill>
                  <a:srgbClr val="476876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476876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476876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476876"/>
                </a:solidFill>
                <a:latin typeface="Alegreya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6705600" y="0"/>
            <a:ext cx="3352800" cy="7772400"/>
            <a:chOff x="0" y="0"/>
            <a:chExt cx="2034896" cy="4436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4896" cy="4436745"/>
            </a:xfrm>
            <a:custGeom>
              <a:avLst/>
              <a:gdLst/>
              <a:ahLst/>
              <a:cxnLst/>
              <a:rect l="l" t="t" r="r" b="b"/>
              <a:pathLst>
                <a:path w="2034896" h="4436745">
                  <a:moveTo>
                    <a:pt x="0" y="0"/>
                  </a:moveTo>
                  <a:lnTo>
                    <a:pt x="2034896" y="0"/>
                  </a:lnTo>
                  <a:lnTo>
                    <a:pt x="2034896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0" y="152400"/>
            <a:ext cx="3564780" cy="7620000"/>
            <a:chOff x="0" y="0"/>
            <a:chExt cx="2034896" cy="44667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4896" cy="4466746"/>
            </a:xfrm>
            <a:custGeom>
              <a:avLst/>
              <a:gdLst/>
              <a:ahLst/>
              <a:cxnLst/>
              <a:rect l="l" t="t" r="r" b="b"/>
              <a:pathLst>
                <a:path w="2034896" h="4466746">
                  <a:moveTo>
                    <a:pt x="0" y="0"/>
                  </a:moveTo>
                  <a:lnTo>
                    <a:pt x="2034896" y="0"/>
                  </a:lnTo>
                  <a:lnTo>
                    <a:pt x="2034896" y="4466746"/>
                  </a:lnTo>
                  <a:lnTo>
                    <a:pt x="0" y="4466746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" name="Group 6"/>
          <p:cNvGrpSpPr/>
          <p:nvPr>
            <p:custDataLst>
              <p:tags r:id="rId3"/>
            </p:custDataLst>
          </p:nvPr>
        </p:nvGrpSpPr>
        <p:grpSpPr>
          <a:xfrm>
            <a:off x="3352800" y="0"/>
            <a:ext cx="3352800" cy="7772400"/>
            <a:chOff x="0" y="0"/>
            <a:chExt cx="1913890" cy="44367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4436745"/>
            </a:xfrm>
            <a:custGeom>
              <a:avLst/>
              <a:gdLst/>
              <a:ahLst/>
              <a:cxnLst/>
              <a:rect l="l" t="t" r="r" b="b"/>
              <a:pathLst>
                <a:path w="1913890" h="4436745">
                  <a:moveTo>
                    <a:pt x="0" y="0"/>
                  </a:moveTo>
                  <a:lnTo>
                    <a:pt x="1913890" y="0"/>
                  </a:lnTo>
                  <a:lnTo>
                    <a:pt x="1913890" y="4436745"/>
                  </a:lnTo>
                  <a:lnTo>
                    <a:pt x="0" y="4436745"/>
                  </a:lnTo>
                  <a:close/>
                </a:path>
              </a:pathLst>
            </a:custGeom>
            <a:solidFill>
              <a:srgbClr val="EFEDED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8" name="Group 8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6705600" cy="1524000"/>
            <a:chOff x="0" y="0"/>
            <a:chExt cx="3827780" cy="13989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27780" cy="1398972"/>
            </a:xfrm>
            <a:custGeom>
              <a:avLst/>
              <a:gdLst/>
              <a:ahLst/>
              <a:cxnLst/>
              <a:rect l="l" t="t" r="r" b="b"/>
              <a:pathLst>
                <a:path w="3827780" h="1398972">
                  <a:moveTo>
                    <a:pt x="0" y="0"/>
                  </a:moveTo>
                  <a:lnTo>
                    <a:pt x="3827780" y="0"/>
                  </a:lnTo>
                  <a:lnTo>
                    <a:pt x="3827780" y="1398972"/>
                  </a:lnTo>
                  <a:lnTo>
                    <a:pt x="0" y="13989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0" name="TextBox 10"/>
          <p:cNvSpPr txBox="1"/>
          <p:nvPr>
            <p:custDataLst>
              <p:tags r:id="rId5"/>
            </p:custDataLst>
          </p:nvPr>
        </p:nvSpPr>
        <p:spPr>
          <a:xfrm>
            <a:off x="113257" y="675850"/>
            <a:ext cx="6495490" cy="8317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2"/>
              </a:lnSpc>
            </a:pPr>
            <a:r>
              <a:rPr lang="en-US" sz="2079" dirty="0">
                <a:solidFill>
                  <a:srgbClr val="223440"/>
                </a:solidFill>
                <a:latin typeface="Alegreya Bold"/>
              </a:rPr>
              <a:t>Attention </a:t>
            </a:r>
          </a:p>
          <a:p>
            <a:pPr algn="just">
              <a:lnSpc>
                <a:spcPts val="2088"/>
              </a:lnSpc>
            </a:pPr>
            <a:r>
              <a:rPr lang="en-US" sz="1770" dirty="0" err="1">
                <a:solidFill>
                  <a:srgbClr val="223440"/>
                </a:solidFill>
                <a:latin typeface="Alegreya"/>
              </a:rPr>
              <a:t>Intéresser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élèves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à : la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faune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et à la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flore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d'ici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, à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leur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milieu de vie, à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leurs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enjeux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 cohabitation;  au travail de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l'artiste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Paryse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Martin.</a:t>
            </a:r>
          </a:p>
          <a:p>
            <a:pPr algn="just">
              <a:lnSpc>
                <a:spcPts val="2088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 algn="just">
              <a:lnSpc>
                <a:spcPts val="2454"/>
              </a:lnSpc>
            </a:pPr>
            <a:r>
              <a:rPr lang="en-US" sz="2079" dirty="0" err="1">
                <a:solidFill>
                  <a:srgbClr val="223440"/>
                </a:solidFill>
                <a:latin typeface="Alegreya Bold"/>
              </a:rPr>
              <a:t>Sensibilisation</a:t>
            </a:r>
            <a:r>
              <a:rPr lang="en-US" sz="2079" dirty="0">
                <a:solidFill>
                  <a:srgbClr val="223440"/>
                </a:solidFill>
                <a:latin typeface="Alegreya Bold"/>
              </a:rPr>
              <a:t> </a:t>
            </a:r>
          </a:p>
          <a:p>
            <a:pPr algn="just">
              <a:lnSpc>
                <a:spcPts val="2088"/>
              </a:lnSpc>
            </a:pPr>
            <a:r>
              <a:rPr lang="en-US" sz="1770" dirty="0" err="1">
                <a:solidFill>
                  <a:srgbClr val="223440"/>
                </a:solidFill>
                <a:latin typeface="Alegreya"/>
              </a:rPr>
              <a:t>Sensibiliser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élèves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: à la relation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étroite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qu'entretiennent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règnes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animal et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végétal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; au milieu de vie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qu'ils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partagent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et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négocient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; à prendre conscience de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l'importance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protéger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habitats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naturels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et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animaux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qui y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vivent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; à observer et à respecter la nature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lors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leurs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déplacements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.</a:t>
            </a:r>
          </a:p>
          <a:p>
            <a:pPr algn="just">
              <a:lnSpc>
                <a:spcPts val="1829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 algn="just">
              <a:lnSpc>
                <a:spcPts val="2454"/>
              </a:lnSpc>
            </a:pPr>
            <a:r>
              <a:rPr lang="en-US" sz="2079" dirty="0" err="1">
                <a:solidFill>
                  <a:srgbClr val="223440"/>
                </a:solidFill>
                <a:latin typeface="Alegreya Bold"/>
              </a:rPr>
              <a:t>Création</a:t>
            </a:r>
            <a:r>
              <a:rPr lang="en-US" sz="2079" dirty="0">
                <a:solidFill>
                  <a:srgbClr val="223440"/>
                </a:solidFill>
                <a:latin typeface="Alegreya Bold"/>
              </a:rPr>
              <a:t> </a:t>
            </a:r>
          </a:p>
          <a:p>
            <a:pPr algn="just">
              <a:lnSpc>
                <a:spcPts val="2088"/>
              </a:lnSpc>
            </a:pPr>
            <a:r>
              <a:rPr lang="en-US" sz="1770" dirty="0" err="1">
                <a:solidFill>
                  <a:srgbClr val="223440"/>
                </a:solidFill>
                <a:latin typeface="Alegreya"/>
              </a:rPr>
              <a:t>Amener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élèves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à :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réaliser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une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sculpture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personnelle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d'un animal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choisi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, à travers la recherche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effectuée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à son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sujet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et sur son milieu, par observation </a:t>
            </a:r>
            <a:r>
              <a:rPr lang="en-US" sz="1770" i="1" dirty="0">
                <a:solidFill>
                  <a:srgbClr val="223440"/>
                </a:solidFill>
                <a:latin typeface="Alegreya"/>
              </a:rPr>
              <a:t>in situ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, et reproduction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créative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formes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, textures et motifs;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acquérir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habiletés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techniques en dessin,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modelage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(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argile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et papier mâché), assemblage,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peinture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. </a:t>
            </a:r>
          </a:p>
          <a:p>
            <a:pPr algn="just">
              <a:lnSpc>
                <a:spcPts val="1829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 algn="just">
              <a:lnSpc>
                <a:spcPts val="2454"/>
              </a:lnSpc>
            </a:pPr>
            <a:r>
              <a:rPr lang="en-US" sz="2079" dirty="0" err="1">
                <a:solidFill>
                  <a:srgbClr val="223440"/>
                </a:solidFill>
                <a:latin typeface="Alegreya Bold"/>
              </a:rPr>
              <a:t>Appréciation</a:t>
            </a:r>
            <a:endParaRPr lang="en-US" sz="2079" dirty="0">
              <a:solidFill>
                <a:srgbClr val="223440"/>
              </a:solidFill>
              <a:latin typeface="Alegreya Bold"/>
            </a:endParaRPr>
          </a:p>
          <a:p>
            <a:pPr algn="just">
              <a:lnSpc>
                <a:spcPts val="2088"/>
              </a:lnSpc>
            </a:pPr>
            <a:r>
              <a:rPr lang="en-US" sz="1770" dirty="0">
                <a:solidFill>
                  <a:srgbClr val="223440"/>
                </a:solidFill>
                <a:latin typeface="Alegreya"/>
              </a:rPr>
              <a:t>À travers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œuvres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réalisées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,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amener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élèves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à :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mieux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saisir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défis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que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rencontrent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divers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animaux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vivant sur le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territoire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d'ici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;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créer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des liens avec et entre les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règnes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animal et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environnement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naturel; 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s’exprimer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oralement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sur la relation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qu'entretient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un animal  et son habitat,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comprendre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et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décrire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 son mode de vie,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habitudes (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diurne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ou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nocturne), son alimentation,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enjeux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de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survie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, etc.). Se reporter au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modèle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formel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dans le tableau des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synthèses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 </a:t>
            </a:r>
            <a:r>
              <a:rPr lang="en-US" sz="1770" dirty="0" err="1">
                <a:solidFill>
                  <a:srgbClr val="223440"/>
                </a:solidFill>
                <a:latin typeface="Alegreya"/>
              </a:rPr>
              <a:t>d'appréciation</a:t>
            </a:r>
            <a:r>
              <a:rPr lang="en-US" sz="1770" dirty="0">
                <a:solidFill>
                  <a:srgbClr val="223440"/>
                </a:solidFill>
                <a:latin typeface="Alegreya"/>
              </a:rPr>
              <a:t>.</a:t>
            </a:r>
          </a:p>
          <a:p>
            <a:pPr algn="just">
              <a:lnSpc>
                <a:spcPts val="1828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>
              <a:lnSpc>
                <a:spcPts val="1193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>
              <a:lnSpc>
                <a:spcPts val="1193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>
              <a:lnSpc>
                <a:spcPts val="2091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 algn="just">
              <a:lnSpc>
                <a:spcPts val="2091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  <a:p>
            <a:pPr algn="just">
              <a:lnSpc>
                <a:spcPts val="1885"/>
              </a:lnSpc>
            </a:pPr>
            <a:endParaRPr lang="en-US" sz="1770" dirty="0">
              <a:solidFill>
                <a:srgbClr val="223440"/>
              </a:solidFill>
              <a:latin typeface="Alegreya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A7F31C7D-0EB4-875A-550C-8760A59DAF2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0" y="-12353"/>
            <a:ext cx="10058400" cy="505322"/>
            <a:chOff x="0" y="0"/>
            <a:chExt cx="5907441" cy="28845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81DCA93B-025E-2BC8-7CD2-964BDEC5B6CE}"/>
                </a:ext>
              </a:extLst>
            </p:cNvPr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 anchor="ctr"/>
            <a:lstStyle/>
            <a:p>
              <a:pPr marL="85725"/>
              <a:r>
                <a:rPr lang="en-US" sz="2600" spc="98" dirty="0">
                  <a:solidFill>
                    <a:srgbClr val="476876"/>
                  </a:solidFill>
                  <a:latin typeface="Alegreya Bold"/>
                </a:rPr>
                <a:t>Progression de </a:t>
              </a:r>
              <a:r>
                <a:rPr lang="en-US" sz="2600" spc="98" dirty="0" err="1">
                  <a:solidFill>
                    <a:srgbClr val="476876"/>
                  </a:solidFill>
                  <a:latin typeface="Alegreya Bold"/>
                </a:rPr>
                <a:t>l’intention</a:t>
              </a:r>
              <a:r>
                <a:rPr lang="en-US" sz="2600" spc="98" dirty="0">
                  <a:solidFill>
                    <a:srgbClr val="476876"/>
                  </a:solidFill>
                  <a:latin typeface="Alegreya Bold"/>
                </a:rPr>
                <a:t> </a:t>
              </a:r>
              <a:r>
                <a:rPr lang="en-US" sz="2600" spc="98" dirty="0" err="1">
                  <a:solidFill>
                    <a:srgbClr val="476876"/>
                  </a:solidFill>
                  <a:latin typeface="Alegreya Bold"/>
                </a:rPr>
                <a:t>pédagogique</a:t>
              </a:r>
              <a:endParaRPr lang="en-US" sz="2600" spc="98" dirty="0">
                <a:solidFill>
                  <a:srgbClr val="476876"/>
                </a:solidFill>
                <a:latin typeface="Alegreya Bold"/>
              </a:endParaRPr>
            </a:p>
          </p:txBody>
        </p:sp>
      </p:grpSp>
      <p:sp>
        <p:nvSpPr>
          <p:cNvPr id="11" name="Freeform 11"/>
          <p:cNvSpPr/>
          <p:nvPr>
            <p:custDataLst>
              <p:tags r:id="rId7"/>
            </p:custDataLst>
          </p:nvPr>
        </p:nvSpPr>
        <p:spPr>
          <a:xfrm>
            <a:off x="6705600" y="-52557"/>
            <a:ext cx="3352800" cy="2601172"/>
          </a:xfrm>
          <a:custGeom>
            <a:avLst/>
            <a:gdLst/>
            <a:ahLst/>
            <a:cxnLst/>
            <a:rect l="l" t="t" r="r" b="b"/>
            <a:pathLst>
              <a:path w="3352800" h="2601172">
                <a:moveTo>
                  <a:pt x="0" y="0"/>
                </a:moveTo>
                <a:lnTo>
                  <a:pt x="3352800" y="0"/>
                </a:lnTo>
                <a:lnTo>
                  <a:pt x="3352800" y="2601172"/>
                </a:lnTo>
                <a:lnTo>
                  <a:pt x="0" y="26011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51" t="-35284" b="-23338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3" name="AutoShape 13"/>
          <p:cNvSpPr/>
          <p:nvPr>
            <p:custDataLst>
              <p:tags r:id="rId8"/>
            </p:custDataLst>
          </p:nvPr>
        </p:nvSpPr>
        <p:spPr>
          <a:xfrm>
            <a:off x="76199" y="492969"/>
            <a:ext cx="5616000" cy="0"/>
          </a:xfrm>
          <a:prstGeom prst="line">
            <a:avLst/>
          </a:prstGeom>
          <a:ln w="47625" cap="rnd">
            <a:solidFill>
              <a:srgbClr val="AF31A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4" name="TextBox 14"/>
          <p:cNvSpPr txBox="1"/>
          <p:nvPr>
            <p:custDataLst>
              <p:tags r:id="rId9"/>
            </p:custDataLst>
          </p:nvPr>
        </p:nvSpPr>
        <p:spPr>
          <a:xfrm>
            <a:off x="6909025" y="2640250"/>
            <a:ext cx="2945949" cy="4330288"/>
          </a:xfrm>
          <a:prstGeom prst="rect">
            <a:avLst/>
          </a:prstGeom>
          <a:ln>
            <a:solidFill>
              <a:srgbClr val="476876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7"/>
              </a:lnSpc>
            </a:pPr>
            <a:r>
              <a:rPr lang="en-US" sz="2365" dirty="0">
                <a:solidFill>
                  <a:srgbClr val="476876"/>
                </a:solidFill>
                <a:latin typeface="Alegreya Bold"/>
              </a:rPr>
              <a:t>Intention </a:t>
            </a:r>
            <a:r>
              <a:rPr lang="en-US" sz="2365" dirty="0" err="1">
                <a:solidFill>
                  <a:srgbClr val="476876"/>
                </a:solidFill>
                <a:latin typeface="Alegreya Bold"/>
              </a:rPr>
              <a:t>pédagogique</a:t>
            </a:r>
            <a:r>
              <a:rPr lang="en-US" sz="2365" dirty="0">
                <a:solidFill>
                  <a:srgbClr val="000000"/>
                </a:solidFill>
                <a:latin typeface="Alegreya Bold"/>
              </a:rPr>
              <a:t> </a:t>
            </a:r>
          </a:p>
          <a:p>
            <a:pPr algn="ctr">
              <a:lnSpc>
                <a:spcPts val="2019"/>
              </a:lnSpc>
            </a:pPr>
            <a:r>
              <a:rPr lang="en-US" sz="1577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algn="ctr">
              <a:lnSpc>
                <a:spcPts val="2524"/>
              </a:lnSpc>
            </a:pPr>
            <a:r>
              <a:rPr lang="en-US" sz="1972" dirty="0" err="1">
                <a:solidFill>
                  <a:srgbClr val="000000"/>
                </a:solidFill>
                <a:latin typeface="Alegreya"/>
              </a:rPr>
              <a:t>Sensibiliser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élèves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 à la relation adaptative que des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animaux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d'ici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développent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avec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habitat</a:t>
            </a:r>
          </a:p>
          <a:p>
            <a:pPr algn="ctr">
              <a:lnSpc>
                <a:spcPts val="3786"/>
              </a:lnSpc>
            </a:pPr>
            <a:r>
              <a:rPr lang="en-US" sz="2958" dirty="0">
                <a:solidFill>
                  <a:srgbClr val="476876"/>
                </a:solidFill>
                <a:latin typeface="Alegreya"/>
              </a:rPr>
              <a:t>•</a:t>
            </a:r>
            <a:r>
              <a:rPr lang="en-US" sz="2958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 algn="ctr">
              <a:lnSpc>
                <a:spcPts val="2524"/>
              </a:lnSpc>
            </a:pPr>
            <a:r>
              <a:rPr lang="en-US" sz="1972" dirty="0" err="1">
                <a:solidFill>
                  <a:srgbClr val="000000"/>
                </a:solidFill>
                <a:latin typeface="Alegreya"/>
              </a:rPr>
              <a:t>Déployer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démarche de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création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d'appréciation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formaliste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, par la recherche et la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réalisation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d'une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scuplture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personnelle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liée</a:t>
            </a:r>
            <a:r>
              <a:rPr lang="en-US" sz="1972" dirty="0">
                <a:solidFill>
                  <a:srgbClr val="000000"/>
                </a:solidFill>
                <a:latin typeface="Alegreya"/>
              </a:rPr>
              <a:t> à un animal </a:t>
            </a:r>
            <a:r>
              <a:rPr lang="en-US" sz="1972" dirty="0" err="1">
                <a:solidFill>
                  <a:srgbClr val="000000"/>
                </a:solidFill>
                <a:latin typeface="Alegreya"/>
              </a:rPr>
              <a:t>choisi</a:t>
            </a:r>
            <a:endParaRPr lang="en-US" sz="1972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15" name="AutoShape 15"/>
          <p:cNvSpPr/>
          <p:nvPr>
            <p:custDataLst>
              <p:tags r:id="rId10"/>
            </p:custDataLst>
          </p:nvPr>
        </p:nvSpPr>
        <p:spPr>
          <a:xfrm flipV="1">
            <a:off x="6812173" y="3036395"/>
            <a:ext cx="3246116" cy="15181"/>
          </a:xfrm>
          <a:prstGeom prst="line">
            <a:avLst/>
          </a:prstGeom>
          <a:ln w="47625" cap="rnd">
            <a:solidFill>
              <a:srgbClr val="AF31A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16" name="AutoShape 16"/>
          <p:cNvSpPr/>
          <p:nvPr>
            <p:custDataLst>
              <p:tags r:id="rId11"/>
            </p:custDataLst>
          </p:nvPr>
        </p:nvSpPr>
        <p:spPr>
          <a:xfrm>
            <a:off x="3201718" y="7674488"/>
            <a:ext cx="6856682" cy="97912"/>
          </a:xfrm>
          <a:prstGeom prst="rect">
            <a:avLst/>
          </a:prstGeom>
          <a:solidFill>
            <a:srgbClr val="476876"/>
          </a:solidFill>
        </p:spPr>
        <p:txBody>
          <a:bodyPr/>
          <a:lstStyle/>
          <a:p>
            <a:endParaRPr lang="fr-CA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FE7F8DF2-DC51-1F9D-BDB7-40B04010069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774173" y="2351295"/>
            <a:ext cx="3276000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>
                <a:solidFill>
                  <a:srgbClr val="476876"/>
                </a:solidFill>
                <a:latin typeface="Alegreya"/>
              </a:rPr>
              <a:t>Image 5: </a:t>
            </a:r>
            <a:r>
              <a:rPr lang="en-US" sz="1200" dirty="0" err="1">
                <a:solidFill>
                  <a:srgbClr val="476876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476876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476876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476876"/>
                </a:solidFill>
                <a:latin typeface="Alegreya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0058400" cy="505322"/>
            <a:chOff x="0" y="0"/>
            <a:chExt cx="5907441" cy="288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8" name="TextBox 8"/>
          <p:cNvSpPr txBox="1"/>
          <p:nvPr>
            <p:custDataLst>
              <p:tags r:id="rId2"/>
            </p:custDataLst>
          </p:nvPr>
        </p:nvSpPr>
        <p:spPr>
          <a:xfrm>
            <a:off x="153009" y="521428"/>
            <a:ext cx="9617503" cy="132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 dirty="0">
                <a:solidFill>
                  <a:srgbClr val="AF31A2"/>
                </a:solidFill>
                <a:latin typeface="Alegreya Bold"/>
              </a:rPr>
              <a:t>Inspiration      </a:t>
            </a:r>
            <a:r>
              <a:rPr lang="en-US" sz="2049" dirty="0">
                <a:solidFill>
                  <a:srgbClr val="000000"/>
                </a:solidFill>
                <a:latin typeface="Alegreya Bold"/>
              </a:rPr>
              <a:t>         </a:t>
            </a:r>
          </a:p>
          <a:p>
            <a:pPr algn="just">
              <a:lnSpc>
                <a:spcPts val="2464"/>
              </a:lnSpc>
            </a:pPr>
            <a:r>
              <a:rPr lang="en-US" sz="1760" dirty="0">
                <a:solidFill>
                  <a:srgbClr val="000000"/>
                </a:solidFill>
                <a:latin typeface="Alegreya"/>
              </a:rPr>
              <a:t>Explication du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projet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· 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du travail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l’artiste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Paryse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Martin  · 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d'animaux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du Canada et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leur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milieu ·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Démonstration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la technique de moulage avec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argile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et papier mâché et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celle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d'assemblage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ainsi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que des techniques de base en dessin de croquis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peinture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.</a:t>
            </a:r>
          </a:p>
        </p:txBody>
      </p:sp>
      <p:sp>
        <p:nvSpPr>
          <p:cNvPr id="9" name="TextBox 9"/>
          <p:cNvSpPr txBox="1"/>
          <p:nvPr>
            <p:custDataLst>
              <p:tags r:id="rId3"/>
            </p:custDataLst>
          </p:nvPr>
        </p:nvSpPr>
        <p:spPr>
          <a:xfrm>
            <a:off x="120100" y="2629653"/>
            <a:ext cx="9617503" cy="228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 dirty="0" err="1">
                <a:solidFill>
                  <a:srgbClr val="AF31A2"/>
                </a:solidFill>
                <a:latin typeface="Alegreya Bold"/>
              </a:rPr>
              <a:t>Élaboration</a:t>
            </a:r>
            <a:r>
              <a:rPr lang="en-US" sz="2049" dirty="0">
                <a:solidFill>
                  <a:srgbClr val="AF31A2"/>
                </a:solidFill>
                <a:latin typeface="Alegreya Bold"/>
              </a:rPr>
              <a:t>                                                                                                                   </a:t>
            </a:r>
          </a:p>
          <a:p>
            <a:pPr algn="just">
              <a:lnSpc>
                <a:spcPts val="2464"/>
              </a:lnSpc>
            </a:pPr>
            <a:r>
              <a:rPr lang="en-US" sz="1760" dirty="0">
                <a:solidFill>
                  <a:srgbClr val="000000"/>
                </a:solidFill>
                <a:latin typeface="Alegreya"/>
              </a:rPr>
              <a:t>Choix d'un animal vivant sur le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territoire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canadien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et recherche sur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celui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-ci et sur son milieu ·  Production d'un document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textuel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synthétisant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la recherche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l'élève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· Croquis du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projet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sculpture que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l'élève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veut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réaliser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à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être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approuvé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par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l’enseignant∙e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· Cueillette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sélection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matériaux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recyclés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pouvant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participer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à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l’assemblage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l'animal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· Mise en pratique des techniques de moulage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d'assemblage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démontrées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pour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réaliser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la structure de la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créature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soit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argile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en papier mâché,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affiner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sa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forme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par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l'ajout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matériaux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choisis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·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Création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motifs avec la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peinture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.</a:t>
            </a:r>
          </a:p>
        </p:txBody>
      </p:sp>
      <p:sp>
        <p:nvSpPr>
          <p:cNvPr id="10" name="TextBox 10"/>
          <p:cNvSpPr txBox="1"/>
          <p:nvPr>
            <p:custDataLst>
              <p:tags r:id="rId4"/>
            </p:custDataLst>
          </p:nvPr>
        </p:nvSpPr>
        <p:spPr>
          <a:xfrm>
            <a:off x="148527" y="5589470"/>
            <a:ext cx="9621985" cy="1840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 dirty="0" err="1">
                <a:solidFill>
                  <a:srgbClr val="AF31A2"/>
                </a:solidFill>
                <a:latin typeface="Alegreya Bold"/>
              </a:rPr>
              <a:t>Distanciation</a:t>
            </a:r>
            <a:r>
              <a:rPr lang="en-US" sz="2049" dirty="0">
                <a:solidFill>
                  <a:srgbClr val="AF31A2"/>
                </a:solidFill>
                <a:latin typeface="Alegreya Bold"/>
              </a:rPr>
              <a:t>  </a:t>
            </a:r>
            <a:r>
              <a:rPr lang="en-US" sz="2049" dirty="0">
                <a:solidFill>
                  <a:srgbClr val="000000"/>
                </a:solidFill>
                <a:latin typeface="Alegreya Bold"/>
              </a:rPr>
              <a:t>                                                                                     </a:t>
            </a:r>
            <a:r>
              <a:rPr lang="en-US" sz="2049" dirty="0">
                <a:solidFill>
                  <a:srgbClr val="FFAB57"/>
                </a:solidFill>
                <a:latin typeface="Alegreya Bold"/>
              </a:rPr>
              <a:t>  </a:t>
            </a:r>
          </a:p>
          <a:p>
            <a:pPr algn="just">
              <a:lnSpc>
                <a:spcPts val="2288"/>
              </a:lnSpc>
            </a:pPr>
            <a:r>
              <a:rPr lang="en-US" sz="1760" dirty="0">
                <a:solidFill>
                  <a:srgbClr val="000000"/>
                </a:solidFill>
                <a:latin typeface="Alegreya"/>
              </a:rPr>
              <a:t>En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s'inspirant</a:t>
            </a:r>
            <a:r>
              <a:rPr lang="en-US" sz="1760" dirty="0">
                <a:solidFill>
                  <a:srgbClr val="000000"/>
                </a:solidFill>
                <a:latin typeface="Alegreya Bold"/>
              </a:rPr>
              <a:t> 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du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texte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initialement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écrit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compilant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les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informations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scientifiques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recueillies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sur le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sujet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exploré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: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présentation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orale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par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l'élève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l’animal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choisi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et son milieu,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l'expérience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création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l'œuvre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du croquis à la sculpture, motivation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intérêts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ainsi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que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choix techniques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esthétiques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 · Discussion en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groupe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sur les acquis techniques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connaissances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du monde animal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végétal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perspectives de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sensibilisation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et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d'action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environnementale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y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étant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liées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, au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présent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 et au </a:t>
            </a:r>
            <a:r>
              <a:rPr lang="en-US" sz="1760" dirty="0" err="1">
                <a:solidFill>
                  <a:srgbClr val="000000"/>
                </a:solidFill>
                <a:latin typeface="Alegreya"/>
              </a:rPr>
              <a:t>futur</a:t>
            </a:r>
            <a:r>
              <a:rPr lang="en-US" sz="1760" dirty="0">
                <a:solidFill>
                  <a:srgbClr val="000000"/>
                </a:solidFill>
                <a:latin typeface="Alegreya"/>
              </a:rPr>
              <a:t>. </a:t>
            </a:r>
          </a:p>
        </p:txBody>
      </p:sp>
      <p:sp>
        <p:nvSpPr>
          <p:cNvPr id="11" name="TextBox 11"/>
          <p:cNvSpPr txBox="1"/>
          <p:nvPr>
            <p:custDataLst>
              <p:tags r:id="rId5"/>
            </p:custDataLst>
          </p:nvPr>
        </p:nvSpPr>
        <p:spPr>
          <a:xfrm>
            <a:off x="120100" y="0"/>
            <a:ext cx="5029200" cy="43281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85725">
              <a:lnSpc>
                <a:spcPts val="3499"/>
              </a:lnSpc>
              <a:spcBef>
                <a:spcPct val="0"/>
              </a:spcBef>
            </a:pPr>
            <a:r>
              <a:rPr lang="en-US" sz="2600" dirty="0">
                <a:solidFill>
                  <a:srgbClr val="476876"/>
                </a:solidFill>
                <a:latin typeface="Alegreya Bold"/>
              </a:rPr>
              <a:t>Phases du processus de </a:t>
            </a:r>
            <a:r>
              <a:rPr lang="en-US" sz="2600" dirty="0" err="1">
                <a:solidFill>
                  <a:srgbClr val="476876"/>
                </a:solidFill>
                <a:latin typeface="Alegreya Bold"/>
              </a:rPr>
              <a:t>création</a:t>
            </a:r>
            <a:endParaRPr lang="en-US" sz="2600" dirty="0">
              <a:solidFill>
                <a:srgbClr val="476876"/>
              </a:solidFill>
              <a:latin typeface="Alegreya Bold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DD60041-BBB0-5944-D81E-53CD9693D0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0" y="1983509"/>
            <a:ext cx="10058400" cy="505322"/>
            <a:chOff x="0" y="1983509"/>
            <a:chExt cx="10058400" cy="505322"/>
          </a:xfrm>
        </p:grpSpPr>
        <p:grpSp>
          <p:nvGrpSpPr>
            <p:cNvPr id="4" name="Group 4"/>
            <p:cNvGrpSpPr/>
            <p:nvPr>
              <p:custDataLst>
                <p:tags r:id="rId10"/>
              </p:custDataLst>
            </p:nvPr>
          </p:nvGrpSpPr>
          <p:grpSpPr>
            <a:xfrm>
              <a:off x="0" y="1983509"/>
              <a:ext cx="10058400" cy="505322"/>
              <a:chOff x="0" y="0"/>
              <a:chExt cx="5907441" cy="28845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907441" cy="288455"/>
              </a:xfrm>
              <a:custGeom>
                <a:avLst/>
                <a:gdLst/>
                <a:ahLst/>
                <a:cxnLst/>
                <a:rect l="l" t="t" r="r" b="b"/>
                <a:pathLst>
                  <a:path w="5907441" h="288455">
                    <a:moveTo>
                      <a:pt x="0" y="0"/>
                    </a:moveTo>
                    <a:lnTo>
                      <a:pt x="5907441" y="0"/>
                    </a:lnTo>
                    <a:lnTo>
                      <a:pt x="5907441" y="288455"/>
                    </a:lnTo>
                    <a:lnTo>
                      <a:pt x="0" y="288455"/>
                    </a:lnTo>
                    <a:close/>
                  </a:path>
                </a:pathLst>
              </a:custGeom>
              <a:solidFill>
                <a:srgbClr val="CCD8C7"/>
              </a:solidFill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6FFC33F6-96BE-0E65-E0DC-FB35F0F19D7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034" y="2234377"/>
              <a:ext cx="8430076" cy="23812"/>
            </a:xfrm>
            <a:prstGeom prst="line">
              <a:avLst/>
            </a:prstGeom>
            <a:ln w="47625" cap="rnd">
              <a:solidFill>
                <a:srgbClr val="47687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2F8C5F3-06EB-0AC4-8BAD-C4BCB4BF839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0" y="5071536"/>
            <a:ext cx="10058400" cy="505322"/>
            <a:chOff x="0" y="5071536"/>
            <a:chExt cx="10058400" cy="505322"/>
          </a:xfrm>
        </p:grpSpPr>
        <p:grpSp>
          <p:nvGrpSpPr>
            <p:cNvPr id="6" name="Group 6"/>
            <p:cNvGrpSpPr/>
            <p:nvPr>
              <p:custDataLst>
                <p:tags r:id="rId8"/>
              </p:custDataLst>
            </p:nvPr>
          </p:nvGrpSpPr>
          <p:grpSpPr>
            <a:xfrm>
              <a:off x="0" y="5071536"/>
              <a:ext cx="10058400" cy="505322"/>
              <a:chOff x="0" y="0"/>
              <a:chExt cx="5907441" cy="2884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907441" cy="288455"/>
              </a:xfrm>
              <a:custGeom>
                <a:avLst/>
                <a:gdLst/>
                <a:ahLst/>
                <a:cxnLst/>
                <a:rect l="l" t="t" r="r" b="b"/>
                <a:pathLst>
                  <a:path w="5907441" h="288455">
                    <a:moveTo>
                      <a:pt x="0" y="0"/>
                    </a:moveTo>
                    <a:lnTo>
                      <a:pt x="5907441" y="0"/>
                    </a:lnTo>
                    <a:lnTo>
                      <a:pt x="5907441" y="288455"/>
                    </a:lnTo>
                    <a:lnTo>
                      <a:pt x="0" y="288455"/>
                    </a:lnTo>
                    <a:close/>
                  </a:path>
                </a:pathLst>
              </a:custGeom>
              <a:solidFill>
                <a:srgbClr val="CCD8C7"/>
              </a:solidFill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FDE44882-B153-245F-71B6-CECA5B9734A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034" y="5300385"/>
              <a:ext cx="8430076" cy="23812"/>
            </a:xfrm>
            <a:prstGeom prst="line">
              <a:avLst/>
            </a:prstGeom>
            <a:ln w="47625" cap="rnd">
              <a:solidFill>
                <a:srgbClr val="47687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0" y="7281306"/>
            <a:ext cx="10058400" cy="505322"/>
            <a:chOff x="0" y="0"/>
            <a:chExt cx="5907441" cy="288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F5B6F477-29A6-FFC5-CF19-A2F45E2B681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058400" cy="505322"/>
            <a:chOff x="0" y="0"/>
            <a:chExt cx="5907441" cy="28845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2DE73C8-17B5-AD7D-03F3-2EF2AB809B69}"/>
                </a:ext>
              </a:extLst>
            </p:cNvPr>
            <p:cNvSpPr/>
            <p:nvPr/>
          </p:nvSpPr>
          <p:spPr>
            <a:xfrm>
              <a:off x="0" y="0"/>
              <a:ext cx="5907441" cy="288455"/>
            </a:xfrm>
            <a:custGeom>
              <a:avLst/>
              <a:gdLst/>
              <a:ahLst/>
              <a:cxnLst/>
              <a:rect l="l" t="t" r="r" b="b"/>
              <a:pathLst>
                <a:path w="5907441" h="288455">
                  <a:moveTo>
                    <a:pt x="0" y="0"/>
                  </a:moveTo>
                  <a:lnTo>
                    <a:pt x="5907441" y="0"/>
                  </a:lnTo>
                  <a:lnTo>
                    <a:pt x="5907441" y="288455"/>
                  </a:lnTo>
                  <a:lnTo>
                    <a:pt x="0" y="288455"/>
                  </a:lnTo>
                  <a:close/>
                </a:path>
              </a:pathLst>
            </a:custGeom>
            <a:solidFill>
              <a:srgbClr val="CCD8C7"/>
            </a:solidFill>
          </p:spPr>
          <p:txBody>
            <a:bodyPr anchor="ctr"/>
            <a:lstStyle/>
            <a:p>
              <a:pPr marL="85725"/>
              <a:r>
                <a:rPr lang="fr-CA" sz="2600" dirty="0">
                  <a:solidFill>
                    <a:srgbClr val="476876"/>
                  </a:solidFill>
                  <a:latin typeface="Alegreya Bold" panose="020B0604020202020204" charset="0"/>
                </a:rPr>
                <a:t>PISTES D’ENRICHISSEMENT</a:t>
              </a:r>
            </a:p>
          </p:txBody>
        </p:sp>
      </p:grp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228600" y="838200"/>
            <a:ext cx="9211452" cy="445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0" lvl="1" indent="-172720">
              <a:lnSpc>
                <a:spcPts val="224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legreya"/>
              </a:rPr>
              <a:t>Possibilité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maquette pour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développer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le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projet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marL="345440" lvl="1" indent="-172720">
              <a:lnSpc>
                <a:spcPts val="224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legreya"/>
              </a:rPr>
              <a:t>Possibilité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d’ajouter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contrainte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choisir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uniquement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animaux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en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voie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d’extinction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et/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menacés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 marL="345440" lvl="1" indent="-172720">
              <a:lnSpc>
                <a:spcPts val="224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legreya"/>
              </a:rPr>
              <a:t>Possibilité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créer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le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projet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sous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forme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 de petites équipes </a:t>
            </a:r>
            <a:r>
              <a:rPr lang="en-US" sz="1600" dirty="0" err="1">
                <a:solidFill>
                  <a:srgbClr val="000000"/>
                </a:solidFill>
                <a:latin typeface="Alegreya"/>
              </a:rPr>
              <a:t>d'élèves</a:t>
            </a:r>
            <a:r>
              <a:rPr lang="en-US" sz="1600" dirty="0">
                <a:solidFill>
                  <a:srgbClr val="000000"/>
                </a:solidFill>
                <a:latin typeface="Alegreya"/>
              </a:rPr>
              <a:t>.</a:t>
            </a:r>
          </a:p>
          <a:p>
            <a:pPr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995"/>
              </a:lnSpc>
            </a:pPr>
            <a:r>
              <a:rPr lang="en-US" sz="2600" dirty="0">
                <a:solidFill>
                  <a:srgbClr val="476876"/>
                </a:solidFill>
                <a:latin typeface="Alegreya Bold"/>
              </a:rPr>
              <a:t>LIENS INFORMATIFS SUR L'ARTISTE ET SUR L'ACTIVITÉ</a:t>
            </a:r>
          </a:p>
          <a:p>
            <a:pPr>
              <a:lnSpc>
                <a:spcPts val="2995"/>
              </a:lnSpc>
            </a:pPr>
            <a:endParaRPr lang="en-US" sz="2139" dirty="0">
              <a:solidFill>
                <a:srgbClr val="476876"/>
              </a:solidFill>
              <a:latin typeface="Alegreya Bold"/>
            </a:endParaRPr>
          </a:p>
          <a:p>
            <a:pPr>
              <a:lnSpc>
                <a:spcPts val="2197"/>
              </a:lnSpc>
            </a:pPr>
            <a:r>
              <a:rPr lang="en-US" sz="1569" dirty="0">
                <a:solidFill>
                  <a:srgbClr val="476876"/>
                </a:solidFill>
                <a:latin typeface="Alegreya Bold"/>
              </a:rPr>
              <a:t>Site Web sur </a:t>
            </a:r>
            <a:r>
              <a:rPr lang="en-US" sz="1569" dirty="0" err="1">
                <a:solidFill>
                  <a:srgbClr val="476876"/>
                </a:solidFill>
                <a:latin typeface="Alegreya Bold"/>
              </a:rPr>
              <a:t>l'artiste</a:t>
            </a:r>
            <a:r>
              <a:rPr lang="en-US" sz="1569" dirty="0">
                <a:solidFill>
                  <a:srgbClr val="476876"/>
                </a:solidFill>
                <a:latin typeface="Alegreya Bold"/>
              </a:rPr>
              <a:t> </a:t>
            </a:r>
          </a:p>
          <a:p>
            <a:pPr>
              <a:lnSpc>
                <a:spcPts val="2197"/>
              </a:lnSpc>
            </a:pPr>
            <a:r>
              <a:rPr lang="en-US" sz="1569" dirty="0" err="1">
                <a:latin typeface="Alegreya"/>
              </a:rPr>
              <a:t>P</a:t>
            </a:r>
            <a:r>
              <a:rPr lang="en-US" sz="1569" dirty="0" err="1">
                <a:latin typeface="Alegreya"/>
                <a:hlinkClick r:id="rId7" tooltip="http://www.lagalerie3.com/en/paryse_mart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aryse</a:t>
            </a:r>
            <a:r>
              <a:rPr lang="en-US" sz="1569" dirty="0">
                <a:solidFill>
                  <a:srgbClr val="0000FF"/>
                </a:solidFill>
                <a:latin typeface="Alegreya"/>
                <a:hlinkClick r:id="rId7" tooltip="http://www.lagalerie3.com/en/paryse_mart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69" dirty="0">
                <a:latin typeface="Alegreya"/>
                <a:hlinkClick r:id="rId7" tooltip="http://www.lagalerie3.com/en/paryse_mart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 - Galerie 3 (lagalerie3.com)</a:t>
            </a:r>
            <a:r>
              <a:rPr lang="en-US" sz="1569" dirty="0">
                <a:latin typeface="Alegreya"/>
              </a:rPr>
              <a:t> </a:t>
            </a:r>
          </a:p>
          <a:p>
            <a:pPr>
              <a:lnSpc>
                <a:spcPts val="2197"/>
              </a:lnSpc>
            </a:pPr>
            <a:endParaRPr lang="en-US" sz="1569" dirty="0">
              <a:solidFill>
                <a:srgbClr val="000000"/>
              </a:solidFill>
              <a:latin typeface="Alegreya"/>
            </a:endParaRPr>
          </a:p>
          <a:p>
            <a:pPr>
              <a:lnSpc>
                <a:spcPts val="2197"/>
              </a:lnSpc>
            </a:pPr>
            <a:r>
              <a:rPr lang="en-US" sz="1569" dirty="0" err="1">
                <a:solidFill>
                  <a:srgbClr val="476876"/>
                </a:solidFill>
                <a:latin typeface="Alegreya Bold"/>
              </a:rPr>
              <a:t>Ressources</a:t>
            </a:r>
            <a:r>
              <a:rPr lang="en-US" sz="1569" dirty="0">
                <a:solidFill>
                  <a:srgbClr val="476876"/>
                </a:solidFill>
                <a:latin typeface="Alegreya Bold"/>
              </a:rPr>
              <a:t> pour </a:t>
            </a:r>
            <a:r>
              <a:rPr lang="en-US" sz="1569" dirty="0" err="1">
                <a:solidFill>
                  <a:srgbClr val="476876"/>
                </a:solidFill>
                <a:latin typeface="Alegreya Bold"/>
              </a:rPr>
              <a:t>nourrir</a:t>
            </a:r>
            <a:r>
              <a:rPr lang="en-US" sz="1569" dirty="0">
                <a:solidFill>
                  <a:srgbClr val="476876"/>
                </a:solidFill>
                <a:latin typeface="Alegreya Bold"/>
              </a:rPr>
              <a:t> </a:t>
            </a:r>
            <a:r>
              <a:rPr lang="en-US" sz="1569" dirty="0" err="1">
                <a:solidFill>
                  <a:srgbClr val="476876"/>
                </a:solidFill>
                <a:latin typeface="Alegreya Bold"/>
              </a:rPr>
              <a:t>l'activité</a:t>
            </a:r>
            <a:endParaRPr lang="en-US" sz="1569" dirty="0">
              <a:solidFill>
                <a:srgbClr val="476876"/>
              </a:solidFill>
              <a:latin typeface="Alegreya Bold"/>
            </a:endParaRPr>
          </a:p>
          <a:p>
            <a:pPr>
              <a:lnSpc>
                <a:spcPts val="2197"/>
              </a:lnSpc>
            </a:pPr>
            <a:r>
              <a:rPr lang="en-US" sz="1569" dirty="0" err="1">
                <a:solidFill>
                  <a:srgbClr val="223440"/>
                </a:solidFill>
                <a:latin typeface="Alegreya"/>
              </a:rPr>
              <a:t>Powerpoint</a:t>
            </a:r>
            <a:r>
              <a:rPr lang="en-US" sz="1569" dirty="0">
                <a:solidFill>
                  <a:srgbClr val="223440"/>
                </a:solidFill>
                <a:latin typeface="Alegreya"/>
              </a:rPr>
              <a:t> -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Anim</a:t>
            </a:r>
            <a:r>
              <a:rPr lang="en-US" sz="1569" dirty="0">
                <a:solidFill>
                  <a:srgbClr val="223440"/>
                </a:solidFill>
                <a:latin typeface="Alegreya Bold"/>
              </a:rPr>
              <a:t>a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l en </a:t>
            </a:r>
            <a:r>
              <a:rPr lang="en-US" sz="1569" dirty="0" err="1">
                <a:solidFill>
                  <a:srgbClr val="000000"/>
                </a:solidFill>
                <a:latin typeface="Alegreya"/>
              </a:rPr>
              <a:t>voie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69" dirty="0" err="1">
                <a:solidFill>
                  <a:srgbClr val="000000"/>
                </a:solidFill>
                <a:latin typeface="Alegreya"/>
              </a:rPr>
              <a:t>d’extinction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69" dirty="0" err="1">
                <a:solidFill>
                  <a:srgbClr val="000000"/>
                </a:solidFill>
                <a:latin typeface="Alegreya"/>
              </a:rPr>
              <a:t>ou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69" dirty="0" err="1">
                <a:solidFill>
                  <a:srgbClr val="000000"/>
                </a:solidFill>
                <a:latin typeface="Alegreya"/>
              </a:rPr>
              <a:t>menacé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2197"/>
              </a:lnSpc>
            </a:pPr>
            <a:r>
              <a:rPr lang="en-US" sz="1569" dirty="0" err="1">
                <a:solidFill>
                  <a:srgbClr val="000000"/>
                </a:solidFill>
                <a:latin typeface="Alegreya"/>
              </a:rPr>
              <a:t>Powerpoint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- </a:t>
            </a:r>
            <a:r>
              <a:rPr lang="en-US" sz="1569" dirty="0" err="1">
                <a:solidFill>
                  <a:srgbClr val="000000"/>
                </a:solidFill>
                <a:latin typeface="Alegreya"/>
              </a:rPr>
              <a:t>Animaux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569" dirty="0" err="1">
                <a:solidFill>
                  <a:srgbClr val="000000"/>
                </a:solidFill>
                <a:latin typeface="Alegreya"/>
              </a:rPr>
              <a:t>présents</a:t>
            </a:r>
            <a:r>
              <a:rPr lang="en-US" sz="1569" dirty="0">
                <a:solidFill>
                  <a:srgbClr val="000000"/>
                </a:solidFill>
                <a:latin typeface="Alegreya"/>
              </a:rPr>
              <a:t> au Canada</a:t>
            </a:r>
          </a:p>
          <a:p>
            <a:pPr>
              <a:lnSpc>
                <a:spcPts val="2299"/>
              </a:lnSpc>
            </a:pPr>
            <a:r>
              <a:rPr lang="en-US" sz="1642" u="sng" dirty="0" err="1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Faune</a:t>
            </a:r>
            <a:r>
              <a:rPr lang="en-US" sz="1642" u="sng" dirty="0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</a:t>
            </a:r>
            <a:r>
              <a:rPr lang="en-US" sz="1642" u="sng" dirty="0" err="1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</a:t>
            </a:r>
            <a:r>
              <a:rPr lang="en-US" sz="1642" u="sng" dirty="0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du pays - </a:t>
            </a:r>
            <a:r>
              <a:rPr lang="en-US" sz="1642" u="sng" dirty="0" err="1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Espèces</a:t>
            </a:r>
            <a:r>
              <a:rPr lang="en-US" sz="1642" u="sng" dirty="0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sz="1642" u="sng" dirty="0" err="1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péril</a:t>
            </a:r>
            <a:r>
              <a:rPr lang="en-US" sz="1642" u="sng" dirty="0">
                <a:latin typeface="Alegreya"/>
                <a:hlinkClick r:id="rId8" tooltip="https://hww.ca/fr/enjeux-et-themes/especes-en-peril-au-cana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au Canada (hww.ca)</a:t>
            </a:r>
          </a:p>
          <a:p>
            <a:pPr>
              <a:lnSpc>
                <a:spcPts val="2299"/>
              </a:lnSpc>
            </a:pPr>
            <a:r>
              <a:rPr lang="en-US" sz="1642" u="sng" dirty="0" err="1">
                <a:solidFill>
                  <a:srgbClr val="000000"/>
                </a:solidFill>
                <a:latin typeface="Alegreya"/>
              </a:rPr>
              <a:t>Powerpoint</a:t>
            </a:r>
            <a:r>
              <a:rPr lang="en-US" sz="1642" u="sng" dirty="0">
                <a:solidFill>
                  <a:srgbClr val="000000"/>
                </a:solidFill>
                <a:latin typeface="Alegreya"/>
              </a:rPr>
              <a:t> - techniques à explorer</a:t>
            </a:r>
          </a:p>
        </p:txBody>
      </p:sp>
      <p:sp>
        <p:nvSpPr>
          <p:cNvPr id="5" name="Freeform 5"/>
          <p:cNvSpPr/>
          <p:nvPr>
            <p:custDataLst>
              <p:tags r:id="rId4"/>
            </p:custDataLst>
          </p:nvPr>
        </p:nvSpPr>
        <p:spPr>
          <a:xfrm>
            <a:off x="6705600" y="4052754"/>
            <a:ext cx="3352800" cy="3719646"/>
          </a:xfrm>
          <a:custGeom>
            <a:avLst/>
            <a:gdLst/>
            <a:ahLst/>
            <a:cxnLst/>
            <a:rect l="l" t="t" r="r" b="b"/>
            <a:pathLst>
              <a:path w="3352800" h="3719646">
                <a:moveTo>
                  <a:pt x="0" y="0"/>
                </a:moveTo>
                <a:lnTo>
                  <a:pt x="3352800" y="0"/>
                </a:lnTo>
                <a:lnTo>
                  <a:pt x="3352800" y="3719646"/>
                </a:lnTo>
                <a:lnTo>
                  <a:pt x="0" y="37196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92506FF-C046-03EA-6E86-7C1D8173B3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10400" y="4052754"/>
            <a:ext cx="2957992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Alegreya"/>
              </a:rPr>
              <a:t>Image 6: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gracieuseté</a:t>
            </a:r>
            <a:r>
              <a:rPr lang="en-US" sz="1200" dirty="0">
                <a:solidFill>
                  <a:srgbClr val="FFFFFF"/>
                </a:solidFill>
                <a:latin typeface="Alegreya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Alegreya"/>
              </a:rPr>
              <a:t>l’artiste</a:t>
            </a:r>
            <a:r>
              <a:rPr lang="en-US" sz="1200" dirty="0">
                <a:solidFill>
                  <a:srgbClr val="EFEDED"/>
                </a:solidFill>
                <a:latin typeface="Alegreya"/>
              </a:rPr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3067</Words>
  <Application>Microsoft Macintosh PowerPoint</Application>
  <PresentationFormat>Personnalisé</PresentationFormat>
  <Paragraphs>293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Alegreya</vt:lpstr>
      <vt:lpstr>Alegreya Bold Italics</vt:lpstr>
      <vt:lpstr>Arial</vt:lpstr>
      <vt:lpstr>Alegreya Bold</vt:lpstr>
      <vt:lpstr>Calibri</vt:lpstr>
      <vt:lpstr>Atma Medium Bold</vt:lpstr>
      <vt:lpstr>Oswald</vt:lpstr>
      <vt:lpstr>Glacial Indifference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longue durée</dc:title>
  <cp:lastModifiedBy>Anonyme</cp:lastModifiedBy>
  <cp:revision>16</cp:revision>
  <dcterms:created xsi:type="dcterms:W3CDTF">2006-08-16T00:00:00Z</dcterms:created>
  <dcterms:modified xsi:type="dcterms:W3CDTF">2023-11-15T21:08:33Z</dcterms:modified>
  <dc:identifier>DAEmRJmaUt8</dc:identifier>
</cp:coreProperties>
</file>