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1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0058400" cy="7772400"/>
  <p:notesSz cx="6858000" cy="9144000"/>
  <p:embeddedFontLst>
    <p:embeddedFont>
      <p:font typeface="Alegreya" pitchFamily="2" charset="0"/>
      <p:regular r:id="rId40"/>
    </p:embeddedFont>
    <p:embeddedFont>
      <p:font typeface="Alegreya Bold" pitchFamily="2" charset="0"/>
      <p:regular r:id="rId41"/>
      <p:bold r:id="rId42"/>
    </p:embeddedFont>
    <p:embeddedFont>
      <p:font typeface="Alegreya Bold Italics" pitchFamily="2" charset="0"/>
      <p:regular r:id="rId43"/>
      <p:bold r:id="rId44"/>
      <p:italic r:id="rId45"/>
      <p:boldItalic r:id="rId46"/>
    </p:embeddedFont>
    <p:embeddedFont>
      <p:font typeface="Alegreya Italics" pitchFamily="2" charset="0"/>
      <p:regular r:id="rId47"/>
      <p:italic r:id="rId48"/>
    </p:embeddedFont>
    <p:embeddedFont>
      <p:font typeface="Arial Narrow" panose="020B0604020202020204" pitchFamily="34" charset="0"/>
      <p:regular r:id="rId49"/>
      <p:bold r:id="rId50"/>
      <p:italic r:id="rId51"/>
      <p:boldItalic r:id="rId52"/>
    </p:embeddedFont>
    <p:embeddedFont>
      <p:font typeface="Arimo" panose="020B0604020202020204" pitchFamily="34" charset="0"/>
      <p:regular r:id="rId53"/>
    </p:embeddedFont>
    <p:embeddedFont>
      <p:font typeface="Berlin Sans FB Demi" panose="020E0602020502020306" pitchFamily="34" charset="77"/>
      <p:regular r:id="rId54"/>
      <p:bold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nva Sans" panose="020B0503030501040103" pitchFamily="34" charset="0"/>
      <p:regular r:id="rId60"/>
    </p:embeddedFont>
    <p:embeddedFont>
      <p:font typeface="Glacial Indifference" pitchFamily="2" charset="0"/>
      <p:regular r:id="rId61"/>
    </p:embeddedFont>
    <p:embeddedFont>
      <p:font typeface="Glacial Indifference Bold" pitchFamily="2" charset="0"/>
      <p:regular r:id="rId62"/>
      <p:bold r:id="rId63"/>
    </p:embeddedFont>
    <p:embeddedFont>
      <p:font typeface="Oswald" pitchFamily="2" charset="77"/>
      <p:regular r:id="rId64"/>
      <p:bold r:id="rId65"/>
    </p:embeddedFont>
    <p:embeddedFont>
      <p:font typeface="Oswald Bold" pitchFamily="2" charset="77"/>
      <p:regular r:id="rId66"/>
      <p:bold r:id="rId67"/>
    </p:embeddedFont>
    <p:embeddedFont>
      <p:font typeface="Ruda Regular Bold" panose="02000000000000000000" pitchFamily="2" charset="0"/>
      <p:regular r:id="rId68"/>
      <p:bold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6876"/>
    <a:srgbClr val="7B553F"/>
    <a:srgbClr val="EBEFF0"/>
    <a:srgbClr val="E14E57"/>
    <a:srgbClr val="C2D3FC"/>
    <a:srgbClr val="E97A81"/>
    <a:srgbClr val="E8CABA"/>
    <a:srgbClr val="D8A689"/>
    <a:srgbClr val="5B54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54" autoAdjust="0"/>
  </p:normalViewPr>
  <p:slideViewPr>
    <p:cSldViewPr>
      <p:cViewPr varScale="1">
        <p:scale>
          <a:sx n="96" d="100"/>
          <a:sy n="96" d="100"/>
        </p:scale>
        <p:origin x="1808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63" Type="http://schemas.openxmlformats.org/officeDocument/2006/relationships/font" Target="fonts/font24.fntdata"/><Relationship Id="rId68" Type="http://schemas.openxmlformats.org/officeDocument/2006/relationships/font" Target="fonts/font2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font" Target="fonts/font19.fntdata"/><Relationship Id="rId66" Type="http://schemas.openxmlformats.org/officeDocument/2006/relationships/font" Target="fonts/font27.fntdata"/><Relationship Id="rId5" Type="http://schemas.openxmlformats.org/officeDocument/2006/relationships/slide" Target="slides/slide4.xml"/><Relationship Id="rId61" Type="http://schemas.openxmlformats.org/officeDocument/2006/relationships/font" Target="fonts/font2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font" Target="fonts/font17.fntdata"/><Relationship Id="rId64" Type="http://schemas.openxmlformats.org/officeDocument/2006/relationships/font" Target="fonts/font25.fntdata"/><Relationship Id="rId69" Type="http://schemas.openxmlformats.org/officeDocument/2006/relationships/font" Target="fonts/font30.fntdata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59" Type="http://schemas.openxmlformats.org/officeDocument/2006/relationships/font" Target="fonts/font20.fntdata"/><Relationship Id="rId67" Type="http://schemas.openxmlformats.org/officeDocument/2006/relationships/font" Target="fonts/font28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62" Type="http://schemas.openxmlformats.org/officeDocument/2006/relationships/font" Target="fonts/font23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font" Target="fonts/font1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font" Target="fonts/font21.fntdata"/><Relationship Id="rId65" Type="http://schemas.openxmlformats.org/officeDocument/2006/relationships/font" Target="fonts/font26.fntdata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FD7E9F-6047-405D-9742-22382138ACD9}" type="datetimeFigureOut">
              <a:rPr lang="fr-CA" smtClean="0"/>
              <a:t>2023-11-13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431925" y="1143000"/>
            <a:ext cx="3994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39E9D-0491-4FC6-839F-A7BAD3E2A648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35689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39E9D-0491-4FC6-839F-A7BAD3E2A648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64824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image" Target="../media/image1.jpe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image" Target="../media/image3.jpeg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3" Type="http://schemas.openxmlformats.org/officeDocument/2006/relationships/tags" Target="../tags/tag80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image" Target="../media/image13.png"/><Relationship Id="rId2" Type="http://schemas.openxmlformats.org/officeDocument/2006/relationships/tags" Target="../tags/tag79.xml"/><Relationship Id="rId16" Type="http://schemas.openxmlformats.org/officeDocument/2006/relationships/image" Target="../media/image12.png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5" Type="http://schemas.openxmlformats.org/officeDocument/2006/relationships/tags" Target="../tags/tag82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87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image" Target="../media/image14.png"/><Relationship Id="rId5" Type="http://schemas.openxmlformats.org/officeDocument/2006/relationships/tags" Target="../tags/tag9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95.xml"/><Relationship Id="rId9" Type="http://schemas.openxmlformats.org/officeDocument/2006/relationships/tags" Target="../tags/tag10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8.xml"/><Relationship Id="rId13" Type="http://schemas.openxmlformats.org/officeDocument/2006/relationships/image" Target="../media/image15.png"/><Relationship Id="rId3" Type="http://schemas.openxmlformats.org/officeDocument/2006/relationships/tags" Target="../tags/tag103.xml"/><Relationship Id="rId7" Type="http://schemas.openxmlformats.org/officeDocument/2006/relationships/tags" Target="../tags/tag107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tags" Target="../tags/tag106.xml"/><Relationship Id="rId11" Type="http://schemas.openxmlformats.org/officeDocument/2006/relationships/tags" Target="../tags/tag111.xml"/><Relationship Id="rId5" Type="http://schemas.openxmlformats.org/officeDocument/2006/relationships/tags" Target="../tags/tag105.xml"/><Relationship Id="rId10" Type="http://schemas.openxmlformats.org/officeDocument/2006/relationships/tags" Target="../tags/tag110.xml"/><Relationship Id="rId4" Type="http://schemas.openxmlformats.org/officeDocument/2006/relationships/tags" Target="../tags/tag104.xml"/><Relationship Id="rId9" Type="http://schemas.openxmlformats.org/officeDocument/2006/relationships/tags" Target="../tags/tag10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11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14.xml"/><Relationship Id="rId7" Type="http://schemas.openxmlformats.org/officeDocument/2006/relationships/tags" Target="../tags/tag118.xml"/><Relationship Id="rId12" Type="http://schemas.openxmlformats.org/officeDocument/2006/relationships/tags" Target="../tags/tag123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6" Type="http://schemas.openxmlformats.org/officeDocument/2006/relationships/tags" Target="../tags/tag117.xml"/><Relationship Id="rId11" Type="http://schemas.openxmlformats.org/officeDocument/2006/relationships/tags" Target="../tags/tag122.xml"/><Relationship Id="rId5" Type="http://schemas.openxmlformats.org/officeDocument/2006/relationships/tags" Target="../tags/tag116.xml"/><Relationship Id="rId10" Type="http://schemas.openxmlformats.org/officeDocument/2006/relationships/tags" Target="../tags/tag121.xml"/><Relationship Id="rId4" Type="http://schemas.openxmlformats.org/officeDocument/2006/relationships/tags" Target="../tags/tag115.xml"/><Relationship Id="rId9" Type="http://schemas.openxmlformats.org/officeDocument/2006/relationships/tags" Target="../tags/tag120.xml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1.xml"/><Relationship Id="rId3" Type="http://schemas.openxmlformats.org/officeDocument/2006/relationships/tags" Target="../tags/tag126.xml"/><Relationship Id="rId7" Type="http://schemas.openxmlformats.org/officeDocument/2006/relationships/tags" Target="../tags/tag130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25.xml"/><Relationship Id="rId1" Type="http://schemas.openxmlformats.org/officeDocument/2006/relationships/tags" Target="../tags/tag124.xml"/><Relationship Id="rId6" Type="http://schemas.openxmlformats.org/officeDocument/2006/relationships/tags" Target="../tags/tag129.xml"/><Relationship Id="rId11" Type="http://schemas.openxmlformats.org/officeDocument/2006/relationships/tags" Target="../tags/tag134.xml"/><Relationship Id="rId5" Type="http://schemas.openxmlformats.org/officeDocument/2006/relationships/tags" Target="../tags/tag128.xml"/><Relationship Id="rId10" Type="http://schemas.openxmlformats.org/officeDocument/2006/relationships/tags" Target="../tags/tag133.xml"/><Relationship Id="rId4" Type="http://schemas.openxmlformats.org/officeDocument/2006/relationships/tags" Target="../tags/tag127.xml"/><Relationship Id="rId9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137.xml"/><Relationship Id="rId7" Type="http://schemas.openxmlformats.org/officeDocument/2006/relationships/hyperlink" Target="https://savoir.media/citoyens-du-futur/clip/biodiversite?fbclid=IwAR3lIiFqlyHvaCVHcH1wGaUQlUbzsCj7bD2hohjE2Eu829wAaFKOFHAcV4U" TargetMode="External"/><Relationship Id="rId2" Type="http://schemas.openxmlformats.org/officeDocument/2006/relationships/tags" Target="../tags/tag136.xml"/><Relationship Id="rId1" Type="http://schemas.openxmlformats.org/officeDocument/2006/relationships/tags" Target="../tags/tag135.xml"/><Relationship Id="rId6" Type="http://schemas.openxmlformats.org/officeDocument/2006/relationships/hyperlink" Target="https://www.sanstrace.ca/accueil" TargetMode="External"/><Relationship Id="rId5" Type="http://schemas.openxmlformats.org/officeDocument/2006/relationships/hyperlink" Target="https://hannahklaushunterarts.com/" TargetMode="Externa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image" Target="../media/image17.png"/><Relationship Id="rId3" Type="http://schemas.openxmlformats.org/officeDocument/2006/relationships/tags" Target="../tags/tag140.xml"/><Relationship Id="rId7" Type="http://schemas.openxmlformats.org/officeDocument/2006/relationships/tags" Target="../tags/tag144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5" Type="http://schemas.openxmlformats.org/officeDocument/2006/relationships/tags" Target="../tags/tag142.xml"/><Relationship Id="rId10" Type="http://schemas.openxmlformats.org/officeDocument/2006/relationships/tags" Target="../tags/tag147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51.xml"/><Relationship Id="rId7" Type="http://schemas.openxmlformats.org/officeDocument/2006/relationships/tags" Target="../tags/tag155.xml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image" Target="../media/image20.png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0" Type="http://schemas.openxmlformats.org/officeDocument/2006/relationships/tags" Target="../tags/tag171.xml"/><Relationship Id="rId4" Type="http://schemas.openxmlformats.org/officeDocument/2006/relationships/tags" Target="../tags/tag165.xml"/><Relationship Id="rId9" Type="http://schemas.openxmlformats.org/officeDocument/2006/relationships/tags" Target="../tags/tag17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.jpe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1.jpe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76.xml"/><Relationship Id="rId9" Type="http://schemas.openxmlformats.org/officeDocument/2006/relationships/tags" Target="../tags/tag18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5" Type="http://schemas.openxmlformats.org/officeDocument/2006/relationships/tags" Target="../tags/tag186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5.xml"/><Relationship Id="rId9" Type="http://schemas.openxmlformats.org/officeDocument/2006/relationships/tags" Target="../tags/tag19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rudit.org/fr/revues/etc/2011-n92-etc1811987/64268ac.pdf" TargetMode="External"/><Relationship Id="rId3" Type="http://schemas.openxmlformats.org/officeDocument/2006/relationships/tags" Target="../tags/tag193.xml"/><Relationship Id="rId7" Type="http://schemas.openxmlformats.org/officeDocument/2006/relationships/hyperlink" Target="https://www.erudit.org/en/journals/cv/2012-n92-cv0313/67417ac/" TargetMode="Externa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hyperlink" Target="https://www.andreasrutkauskas.com/" TargetMode="Externa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94.xml"/><Relationship Id="rId9" Type="http://schemas.openxmlformats.org/officeDocument/2006/relationships/hyperlink" Target="https://vimeo.com/133997814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support.google.com/mymaps/?hl=fr#topic=3024924" TargetMode="External"/><Relationship Id="rId3" Type="http://schemas.openxmlformats.org/officeDocument/2006/relationships/tags" Target="../tags/tag197.xml"/><Relationship Id="rId7" Type="http://schemas.openxmlformats.org/officeDocument/2006/relationships/hyperlink" Target="https://www.google.ca/intl/fr-CA/maps/about/mymaps/" TargetMode="Externa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hyperlink" Target="https://www.thecanadianencyclopedia.ca/fr/article/cartographie-histoire-de-la" TargetMode="External"/><Relationship Id="rId5" Type="http://schemas.openxmlformats.org/officeDocument/2006/relationships/hyperlink" Target="https://www.radiofrance.fr/franceculture/de-l-antiquite-a-google-maps-la-cartographie-miroir-du-pouvoir-1656920" TargetMode="External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www.andreasrutkauskas.com/virtually-there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3" Type="http://schemas.openxmlformats.org/officeDocument/2006/relationships/tags" Target="../tags/tag200.xml"/><Relationship Id="rId7" Type="http://schemas.openxmlformats.org/officeDocument/2006/relationships/tags" Target="../tags/tag204.xml"/><Relationship Id="rId2" Type="http://schemas.openxmlformats.org/officeDocument/2006/relationships/tags" Target="../tags/tag199.xml"/><Relationship Id="rId1" Type="http://schemas.openxmlformats.org/officeDocument/2006/relationships/tags" Target="../tags/tag198.xml"/><Relationship Id="rId6" Type="http://schemas.openxmlformats.org/officeDocument/2006/relationships/tags" Target="../tags/tag203.xml"/><Relationship Id="rId11" Type="http://schemas.openxmlformats.org/officeDocument/2006/relationships/image" Target="../media/image21.jpeg"/><Relationship Id="rId5" Type="http://schemas.openxmlformats.org/officeDocument/2006/relationships/tags" Target="../tags/tag20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01.xml"/><Relationship Id="rId9" Type="http://schemas.openxmlformats.org/officeDocument/2006/relationships/tags" Target="../tags/tag20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hyperlink" Target="https://www.andreasrutkauskas.com/virtually-there" TargetMode="External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11.xml"/><Relationship Id="rId4" Type="http://schemas.openxmlformats.org/officeDocument/2006/relationships/tags" Target="../tags/tag2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21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13.xml"/><Relationship Id="rId1" Type="http://schemas.openxmlformats.org/officeDocument/2006/relationships/tags" Target="../tags/tag212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2" Type="http://schemas.openxmlformats.org/officeDocument/2006/relationships/tags" Target="../tags/tag219.xml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9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22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a/maps/@51.1315,-115.7729099,3a,75y,68.37h,86.7t/data=!3m8!1e1!3m6!1sAF1QipOnKrOV9rYCwdMydjOBZQY8J2oaI6Zw3XzTT0V0!2e10!3e11!6shttps:%2F%2Flh5.googleusercontent.com%2Fp%2FAF1QipOnKrOV9rYCwdMydjOBZQY8J2oaI6Zw3XzTT0V0%3Dw203-h100-k-no-pi-0-ya115.696686-ro-0-fo100!7i8000!8i4000" TargetMode="External"/><Relationship Id="rId3" Type="http://schemas.openxmlformats.org/officeDocument/2006/relationships/tags" Target="../tags/tag234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3.xml"/><Relationship Id="rId1" Type="http://schemas.openxmlformats.org/officeDocument/2006/relationships/tags" Target="../tags/tag232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4.xml"/><Relationship Id="rId7" Type="http://schemas.openxmlformats.org/officeDocument/2006/relationships/tags" Target="../tags/tag28.xml"/><Relationship Id="rId12" Type="http://schemas.openxmlformats.org/officeDocument/2006/relationships/tags" Target="../tags/tag33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5" Type="http://schemas.openxmlformats.org/officeDocument/2006/relationships/tags" Target="../tags/tag26.xml"/><Relationship Id="rId10" Type="http://schemas.openxmlformats.org/officeDocument/2006/relationships/tags" Target="../tags/tag31.xml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3" Type="http://schemas.openxmlformats.org/officeDocument/2006/relationships/tags" Target="../tags/tag24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239.xml"/><Relationship Id="rId1" Type="http://schemas.openxmlformats.org/officeDocument/2006/relationships/tags" Target="../tags/tag238.xml"/><Relationship Id="rId6" Type="http://schemas.openxmlformats.org/officeDocument/2006/relationships/tags" Target="../tags/tag243.xml"/><Relationship Id="rId11" Type="http://schemas.openxmlformats.org/officeDocument/2006/relationships/hyperlink" Target="https://www.andreasrutkauskas.com/virtually-there" TargetMode="External"/><Relationship Id="rId5" Type="http://schemas.openxmlformats.org/officeDocument/2006/relationships/tags" Target="../tags/tag242.xml"/><Relationship Id="rId10" Type="http://schemas.openxmlformats.org/officeDocument/2006/relationships/hyperlink" Target="https://www.canva.com/design/DAFOImFYN-I/edit" TargetMode="External"/><Relationship Id="rId4" Type="http://schemas.openxmlformats.org/officeDocument/2006/relationships/tags" Target="../tags/tag241.xml"/><Relationship Id="rId9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246.xml"/><Relationship Id="rId7" Type="http://schemas.openxmlformats.org/officeDocument/2006/relationships/tags" Target="../tags/tag250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tags" Target="../tags/tag249.xml"/><Relationship Id="rId5" Type="http://schemas.openxmlformats.org/officeDocument/2006/relationships/tags" Target="../tags/tag248.xml"/><Relationship Id="rId10" Type="http://schemas.openxmlformats.org/officeDocument/2006/relationships/image" Target="../media/image24.jpeg"/><Relationship Id="rId4" Type="http://schemas.openxmlformats.org/officeDocument/2006/relationships/tags" Target="../tags/tag247.xml"/><Relationship Id="rId9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53.xml"/><Relationship Id="rId7" Type="http://schemas.openxmlformats.org/officeDocument/2006/relationships/image" Target="../media/image25.jpeg"/><Relationship Id="rId2" Type="http://schemas.openxmlformats.org/officeDocument/2006/relationships/tags" Target="../tags/tag252.xml"/><Relationship Id="rId1" Type="http://schemas.openxmlformats.org/officeDocument/2006/relationships/tags" Target="../tags/tag251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55.xml"/><Relationship Id="rId4" Type="http://schemas.openxmlformats.org/officeDocument/2006/relationships/tags" Target="../tags/tag25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63.xml"/><Relationship Id="rId13" Type="http://schemas.openxmlformats.org/officeDocument/2006/relationships/image" Target="../media/image26.jpeg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tags" Target="../tags/tag266.xml"/><Relationship Id="rId5" Type="http://schemas.openxmlformats.org/officeDocument/2006/relationships/tags" Target="../tags/tag260.xml"/><Relationship Id="rId10" Type="http://schemas.openxmlformats.org/officeDocument/2006/relationships/tags" Target="../tags/tag265.xml"/><Relationship Id="rId4" Type="http://schemas.openxmlformats.org/officeDocument/2006/relationships/tags" Target="../tags/tag259.xml"/><Relationship Id="rId9" Type="http://schemas.openxmlformats.org/officeDocument/2006/relationships/tags" Target="../tags/tag26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274.xml"/><Relationship Id="rId3" Type="http://schemas.openxmlformats.org/officeDocument/2006/relationships/tags" Target="../tags/tag269.xml"/><Relationship Id="rId7" Type="http://schemas.openxmlformats.org/officeDocument/2006/relationships/tags" Target="../tags/tag273.xml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tags" Target="../tags/tag272.xml"/><Relationship Id="rId11" Type="http://schemas.openxmlformats.org/officeDocument/2006/relationships/image" Target="../media/image27.jpeg"/><Relationship Id="rId5" Type="http://schemas.openxmlformats.org/officeDocument/2006/relationships/tags" Target="../tags/tag27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70.xml"/><Relationship Id="rId9" Type="http://schemas.openxmlformats.org/officeDocument/2006/relationships/tags" Target="../tags/tag27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283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278.xml"/><Relationship Id="rId7" Type="http://schemas.openxmlformats.org/officeDocument/2006/relationships/tags" Target="../tags/tag282.xml"/><Relationship Id="rId12" Type="http://schemas.openxmlformats.org/officeDocument/2006/relationships/tags" Target="../tags/tag287.xml"/><Relationship Id="rId2" Type="http://schemas.openxmlformats.org/officeDocument/2006/relationships/tags" Target="../tags/tag277.xml"/><Relationship Id="rId1" Type="http://schemas.openxmlformats.org/officeDocument/2006/relationships/tags" Target="../tags/tag276.xml"/><Relationship Id="rId6" Type="http://schemas.openxmlformats.org/officeDocument/2006/relationships/tags" Target="../tags/tag281.xml"/><Relationship Id="rId11" Type="http://schemas.openxmlformats.org/officeDocument/2006/relationships/tags" Target="../tags/tag286.xml"/><Relationship Id="rId5" Type="http://schemas.openxmlformats.org/officeDocument/2006/relationships/tags" Target="../tags/tag280.xml"/><Relationship Id="rId10" Type="http://schemas.openxmlformats.org/officeDocument/2006/relationships/tags" Target="../tags/tag285.xml"/><Relationship Id="rId4" Type="http://schemas.openxmlformats.org/officeDocument/2006/relationships/tags" Target="../tags/tag279.xml"/><Relationship Id="rId9" Type="http://schemas.openxmlformats.org/officeDocument/2006/relationships/tags" Target="../tags/tag28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2" Type="http://schemas.openxmlformats.org/officeDocument/2006/relationships/tags" Target="../tags/tag289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91.xml"/><Relationship Id="rId9" Type="http://schemas.openxmlformats.org/officeDocument/2006/relationships/tags" Target="../tags/tag29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Pioo-34R5x8" TargetMode="External"/><Relationship Id="rId13" Type="http://schemas.openxmlformats.org/officeDocument/2006/relationships/hyperlink" Target="https://vimeo.com/21110479" TargetMode="External"/><Relationship Id="rId3" Type="http://schemas.openxmlformats.org/officeDocument/2006/relationships/tags" Target="../tags/tag299.xml"/><Relationship Id="rId7" Type="http://schemas.openxmlformats.org/officeDocument/2006/relationships/hyperlink" Target="http://www.kloud.org/projet.php?id_projet=25" TargetMode="External"/><Relationship Id="rId12" Type="http://schemas.openxmlformats.org/officeDocument/2006/relationships/hyperlink" Target="https://vimeo.com/62330832" TargetMode="External"/><Relationship Id="rId2" Type="http://schemas.openxmlformats.org/officeDocument/2006/relationships/tags" Target="../tags/tag298.xml"/><Relationship Id="rId1" Type="http://schemas.openxmlformats.org/officeDocument/2006/relationships/tags" Target="../tags/tag297.xml"/><Relationship Id="rId6" Type="http://schemas.openxmlformats.org/officeDocument/2006/relationships/hyperlink" Target="http://www.kloud.org/projet.php?id_projet=21" TargetMode="External"/><Relationship Id="rId11" Type="http://schemas.openxmlformats.org/officeDocument/2006/relationships/hyperlink" Target="https://vimeo.com/46249249" TargetMode="External"/><Relationship Id="rId5" Type="http://schemas.openxmlformats.org/officeDocument/2006/relationships/hyperlink" Target="http://www.kloud.org/projets.php" TargetMode="External"/><Relationship Id="rId10" Type="http://schemas.openxmlformats.org/officeDocument/2006/relationships/hyperlink" Target="https://www.alloprof.qc.ca/fr/eleves/bv/sciences/les-types-d-ondes-s1133" TargetMode="External"/><Relationship Id="rId4" Type="http://schemas.openxmlformats.org/officeDocument/2006/relationships/slideLayout" Target="../slideLayouts/slideLayout7.xml"/><Relationship Id="rId9" Type="http://schemas.openxmlformats.org/officeDocument/2006/relationships/hyperlink" Target="https://www.ledevoir.com/culture/arts-visuels/397537/jean-pierre-aube-l-homme-aux-ondes-secrete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tags" Target="../tags/tag42.xml"/><Relationship Id="rId7" Type="http://schemas.openxmlformats.org/officeDocument/2006/relationships/image" Target="../media/image7.jpe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44.xml"/><Relationship Id="rId4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52.xml"/><Relationship Id="rId3" Type="http://schemas.openxmlformats.org/officeDocument/2006/relationships/tags" Target="../tags/tag47.xml"/><Relationship Id="rId7" Type="http://schemas.openxmlformats.org/officeDocument/2006/relationships/tags" Target="../tags/tag51.xml"/><Relationship Id="rId12" Type="http://schemas.openxmlformats.org/officeDocument/2006/relationships/image" Target="../media/image10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11" Type="http://schemas.openxmlformats.org/officeDocument/2006/relationships/image" Target="../media/image9.jpeg"/><Relationship Id="rId5" Type="http://schemas.openxmlformats.org/officeDocument/2006/relationships/tags" Target="../tags/tag4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8.xml"/><Relationship Id="rId9" Type="http://schemas.openxmlformats.org/officeDocument/2006/relationships/tags" Target="../tags/tag5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61.xml"/><Relationship Id="rId3" Type="http://schemas.openxmlformats.org/officeDocument/2006/relationships/tags" Target="../tags/tag56.xml"/><Relationship Id="rId7" Type="http://schemas.openxmlformats.org/officeDocument/2006/relationships/tags" Target="../tags/tag60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tags" Target="../tags/tag59.xml"/><Relationship Id="rId11" Type="http://schemas.openxmlformats.org/officeDocument/2006/relationships/image" Target="../media/image11.jpeg"/><Relationship Id="rId5" Type="http://schemas.openxmlformats.org/officeDocument/2006/relationships/tags" Target="../tags/tag58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57.xml"/><Relationship Id="rId9" Type="http://schemas.openxmlformats.org/officeDocument/2006/relationships/tags" Target="../tags/tag6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velineboulva.com/2019-l-emballement-des-echos" TargetMode="External"/><Relationship Id="rId3" Type="http://schemas.openxmlformats.org/officeDocument/2006/relationships/tags" Target="../tags/tag76.xml"/><Relationship Id="rId7" Type="http://schemas.openxmlformats.org/officeDocument/2006/relationships/hyperlink" Target="https://www.evelineboulva.com/" TargetMode="Externa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hyperlink" Target="https://galerielacerte.com/fr/faaq-2018-2/boulva_02_br-2/" TargetMode="External"/><Relationship Id="rId11" Type="http://schemas.openxmlformats.org/officeDocument/2006/relationships/hyperlink" Target="https://www.canada.ca/fr/environnement-changement-climatique/services/previsions-observations-glaces/conditions-glaces-plus-recentes/glossaire.html" TargetMode="External"/><Relationship Id="rId5" Type="http://schemas.openxmlformats.org/officeDocument/2006/relationships/slideLayout" Target="../slideLayouts/slideLayout7.xml"/><Relationship Id="rId10" Type="http://schemas.openxmlformats.org/officeDocument/2006/relationships/hyperlink" Target="https://www.canada.ca/fr/environnement-changement-climatique/services/previsions-observations-glaces/conditions-glaces-plus-recentes/services-educatifs/icebergs/formes-tailles-couleurs.html" TargetMode="External"/><Relationship Id="rId4" Type="http://schemas.openxmlformats.org/officeDocument/2006/relationships/tags" Target="../tags/tag77.xml"/><Relationship Id="rId9" Type="http://schemas.openxmlformats.org/officeDocument/2006/relationships/hyperlink" Target="https://ressources-naturelles.canada.ca/le-nord/sciences/pergelisol-glace-neige/glaciers/1095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>
            <p:custDataLst>
              <p:tags r:id="rId1"/>
            </p:custDataLst>
          </p:nvPr>
        </p:nvSpPr>
        <p:spPr>
          <a:xfrm>
            <a:off x="-684" y="6904733"/>
            <a:ext cx="2518351" cy="90427"/>
          </a:xfrm>
          <a:prstGeom prst="rect">
            <a:avLst/>
          </a:prstGeom>
          <a:solidFill>
            <a:srgbClr val="D9D9D9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>
            <p:custDataLst>
              <p:tags r:id="rId2"/>
            </p:custDataLst>
          </p:nvPr>
        </p:nvSpPr>
        <p:spPr>
          <a:xfrm rot="-10800000">
            <a:off x="-1" y="2130018"/>
            <a:ext cx="6700687" cy="5642381"/>
          </a:xfrm>
          <a:custGeom>
            <a:avLst/>
            <a:gdLst/>
            <a:ahLst/>
            <a:cxnLst/>
            <a:rect l="l" t="t" r="r" b="b"/>
            <a:pathLst>
              <a:path w="6920385" h="8393882">
                <a:moveTo>
                  <a:pt x="0" y="0"/>
                </a:moveTo>
                <a:lnTo>
                  <a:pt x="6920385" y="0"/>
                </a:lnTo>
                <a:lnTo>
                  <a:pt x="6920385" y="8393881"/>
                </a:lnTo>
                <a:lnTo>
                  <a:pt x="0" y="839388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79" t="-59918" r="-3353" b="-7342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 rot="-10800000">
            <a:off x="0" y="-1"/>
            <a:ext cx="6705600" cy="2251189"/>
          </a:xfrm>
          <a:custGeom>
            <a:avLst/>
            <a:gdLst/>
            <a:ahLst/>
            <a:cxnLst/>
            <a:rect l="l" t="t" r="r" b="b"/>
            <a:pathLst>
              <a:path w="7117692" h="2251189">
                <a:moveTo>
                  <a:pt x="0" y="0"/>
                </a:moveTo>
                <a:lnTo>
                  <a:pt x="7117692" y="0"/>
                </a:lnTo>
                <a:lnTo>
                  <a:pt x="7117692" y="2251189"/>
                </a:lnTo>
                <a:lnTo>
                  <a:pt x="0" y="22511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28030" r="-6145" b="-8275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AutoShape 6"/>
          <p:cNvSpPr/>
          <p:nvPr>
            <p:custDataLst>
              <p:tags r:id="rId4"/>
            </p:custDataLst>
          </p:nvPr>
        </p:nvSpPr>
        <p:spPr>
          <a:xfrm>
            <a:off x="7225129" y="3862388"/>
            <a:ext cx="2303919" cy="0"/>
          </a:xfrm>
          <a:prstGeom prst="line">
            <a:avLst/>
          </a:prstGeom>
          <a:ln w="47625" cap="rnd">
            <a:solidFill>
              <a:srgbClr val="5F7AB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7225129" y="2944477"/>
            <a:ext cx="2303919" cy="0"/>
          </a:xfrm>
          <a:prstGeom prst="line">
            <a:avLst/>
          </a:prstGeom>
          <a:ln w="47625" cap="rnd">
            <a:solidFill>
              <a:srgbClr val="5F7AB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>
            <p:custDataLst>
              <p:tags r:id="rId6"/>
            </p:custDataLst>
          </p:nvPr>
        </p:nvSpPr>
        <p:spPr>
          <a:xfrm rot="-10800000">
            <a:off x="0" y="4648218"/>
            <a:ext cx="6705600" cy="3124182"/>
          </a:xfrm>
          <a:custGeom>
            <a:avLst/>
            <a:gdLst/>
            <a:ahLst/>
            <a:cxnLst/>
            <a:rect l="l" t="t" r="r" b="b"/>
            <a:pathLst>
              <a:path w="7053008" h="3357483">
                <a:moveTo>
                  <a:pt x="0" y="0"/>
                </a:moveTo>
                <a:lnTo>
                  <a:pt x="7053008" y="0"/>
                </a:lnTo>
                <a:lnTo>
                  <a:pt x="7053008" y="3357483"/>
                </a:lnTo>
                <a:lnTo>
                  <a:pt x="0" y="335748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t="-8749" r="-5180" b="-6056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4125316" y="7711251"/>
            <a:ext cx="2095500" cy="17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0"/>
              </a:lnSpc>
            </a:pPr>
            <a:endParaRPr/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1090733" y="2373422"/>
            <a:ext cx="4524134" cy="162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0"/>
              </a:lnSpc>
            </a:pPr>
            <a:r>
              <a:rPr lang="en-US" sz="4976" spc="248">
                <a:solidFill>
                  <a:srgbClr val="061A23"/>
                </a:solidFill>
                <a:latin typeface="Oswald"/>
              </a:rPr>
              <a:t>ART ET </a:t>
            </a:r>
          </a:p>
          <a:p>
            <a:pPr algn="ctr">
              <a:lnSpc>
                <a:spcPts val="6470"/>
              </a:lnSpc>
            </a:pPr>
            <a:r>
              <a:rPr lang="en-US" sz="4976" spc="248">
                <a:solidFill>
                  <a:srgbClr val="061A23"/>
                </a:solidFill>
                <a:latin typeface="Oswald"/>
              </a:rPr>
              <a:t>ENVIRONNEMENT</a:t>
            </a:r>
          </a:p>
        </p:txBody>
      </p:sp>
      <p:sp>
        <p:nvSpPr>
          <p:cNvPr id="11" name="TextBox 11"/>
          <p:cNvSpPr txBox="1"/>
          <p:nvPr>
            <p:custDataLst>
              <p:tags r:id="rId9"/>
            </p:custDataLst>
          </p:nvPr>
        </p:nvSpPr>
        <p:spPr>
          <a:xfrm>
            <a:off x="6700688" y="2004251"/>
            <a:ext cx="3352800" cy="1960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54"/>
              </a:lnSpc>
            </a:pPr>
            <a:r>
              <a:rPr lang="en-US" sz="2244" spc="112" dirty="0">
                <a:solidFill>
                  <a:srgbClr val="C3D8E2"/>
                </a:solidFill>
                <a:latin typeface="Oswald"/>
              </a:rPr>
              <a:t>PROJETS DE CRÉATION PÉDAGOGIQUE </a:t>
            </a:r>
          </a:p>
          <a:p>
            <a:pPr algn="ctr">
              <a:lnSpc>
                <a:spcPts val="2964"/>
              </a:lnSpc>
            </a:pPr>
            <a:endParaRPr lang="en-US" sz="2244" spc="112" dirty="0">
              <a:solidFill>
                <a:srgbClr val="C3D8E2"/>
              </a:solidFill>
              <a:latin typeface="Oswald"/>
            </a:endParaRPr>
          </a:p>
          <a:p>
            <a:pPr algn="ctr">
              <a:lnSpc>
                <a:spcPts val="3254"/>
              </a:lnSpc>
            </a:pPr>
            <a:r>
              <a:rPr lang="en-US" sz="2244" spc="112" dirty="0">
                <a:solidFill>
                  <a:srgbClr val="C3D8E2"/>
                </a:solidFill>
                <a:latin typeface="Oswald Bold"/>
              </a:rPr>
              <a:t>COURTE DURÉE</a:t>
            </a:r>
          </a:p>
          <a:p>
            <a:pPr algn="ctr">
              <a:lnSpc>
                <a:spcPts val="2964"/>
              </a:lnSpc>
            </a:pPr>
            <a:r>
              <a:rPr lang="en-US" sz="2044" spc="102" dirty="0">
                <a:solidFill>
                  <a:srgbClr val="E6C8B7"/>
                </a:solidFill>
                <a:latin typeface="Oswald"/>
              </a:rPr>
              <a:t> </a:t>
            </a:r>
          </a:p>
        </p:txBody>
      </p:sp>
      <p:sp>
        <p:nvSpPr>
          <p:cNvPr id="12" name="AutoShape 12"/>
          <p:cNvSpPr/>
          <p:nvPr>
            <p:custDataLst>
              <p:tags r:id="rId10"/>
            </p:custDataLst>
          </p:nvPr>
        </p:nvSpPr>
        <p:spPr>
          <a:xfrm>
            <a:off x="4227" y="5969238"/>
            <a:ext cx="8377773" cy="96621"/>
          </a:xfrm>
          <a:prstGeom prst="rect">
            <a:avLst/>
          </a:prstGeom>
          <a:solidFill>
            <a:srgbClr val="E14E57"/>
          </a:solidFill>
        </p:spPr>
        <p:txBody>
          <a:bodyPr/>
          <a:lstStyle/>
          <a:p>
            <a:endParaRPr lang="fr-CA"/>
          </a:p>
        </p:txBody>
      </p:sp>
      <p:sp>
        <p:nvSpPr>
          <p:cNvPr id="13" name="AutoShape 13"/>
          <p:cNvSpPr/>
          <p:nvPr>
            <p:custDataLst>
              <p:tags r:id="rId11"/>
            </p:custDataLst>
          </p:nvPr>
        </p:nvSpPr>
        <p:spPr>
          <a:xfrm>
            <a:off x="1680627" y="6060966"/>
            <a:ext cx="8377773" cy="96621"/>
          </a:xfrm>
          <a:prstGeom prst="rect">
            <a:avLst/>
          </a:prstGeom>
          <a:solidFill>
            <a:srgbClr val="AF31A2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0" y="1001911"/>
            <a:ext cx="6705600" cy="2360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72"/>
              </a:lnSpc>
            </a:pPr>
            <a:r>
              <a:rPr lang="en-US" sz="4749" spc="-9" dirty="0">
                <a:solidFill>
                  <a:srgbClr val="000000"/>
                </a:solidFill>
                <a:latin typeface="Glacial Indifference"/>
              </a:rPr>
              <a:t>Herbier local</a:t>
            </a:r>
          </a:p>
          <a:p>
            <a:pPr algn="ctr">
              <a:lnSpc>
                <a:spcPts val="3950"/>
              </a:lnSpc>
            </a:pPr>
            <a:endParaRPr lang="en-US" sz="4749" spc="-9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699"/>
              </a:lnSpc>
            </a:pPr>
            <a:r>
              <a:rPr lang="en-US" sz="2450" dirty="0">
                <a:solidFill>
                  <a:srgbClr val="000000"/>
                </a:solidFill>
                <a:latin typeface="Alegreya"/>
              </a:rPr>
              <a:t>ARTISTE </a:t>
            </a:r>
          </a:p>
          <a:p>
            <a:pPr algn="ctr">
              <a:lnSpc>
                <a:spcPts val="3699"/>
              </a:lnSpc>
            </a:pPr>
            <a:r>
              <a:rPr lang="en-US" sz="2450" dirty="0">
                <a:solidFill>
                  <a:srgbClr val="9F9360"/>
                </a:solidFill>
                <a:latin typeface="Alegreya Bold"/>
              </a:rPr>
              <a:t>Hannah Klaus Hunter</a:t>
            </a: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6705600" y="104447"/>
            <a:ext cx="3352800" cy="7667954"/>
            <a:chOff x="0" y="0"/>
            <a:chExt cx="2034896" cy="4620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896" cy="4620818"/>
            </a:xfrm>
            <a:custGeom>
              <a:avLst/>
              <a:gdLst/>
              <a:ahLst/>
              <a:cxnLst/>
              <a:rect l="l" t="t" r="r" b="b"/>
              <a:pathLst>
                <a:path w="2034896" h="4620818">
                  <a:moveTo>
                    <a:pt x="0" y="0"/>
                  </a:moveTo>
                  <a:lnTo>
                    <a:pt x="2034896" y="0"/>
                  </a:lnTo>
                  <a:lnTo>
                    <a:pt x="2034896" y="4620818"/>
                  </a:lnTo>
                  <a:lnTo>
                    <a:pt x="0" y="4620818"/>
                  </a:lnTo>
                  <a:close/>
                </a:path>
              </a:pathLst>
            </a:custGeom>
            <a:solidFill>
              <a:srgbClr val="E6D385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Freeform 5"/>
          <p:cNvSpPr/>
          <p:nvPr>
            <p:custDataLst>
              <p:tags r:id="rId3"/>
            </p:custDataLst>
          </p:nvPr>
        </p:nvSpPr>
        <p:spPr>
          <a:xfrm>
            <a:off x="6705600" y="1752"/>
            <a:ext cx="3365765" cy="3219465"/>
          </a:xfrm>
          <a:custGeom>
            <a:avLst/>
            <a:gdLst/>
            <a:ahLst/>
            <a:cxnLst/>
            <a:rect l="l" t="t" r="r" b="b"/>
            <a:pathLst>
              <a:path w="3495331" h="3219465">
                <a:moveTo>
                  <a:pt x="0" y="0"/>
                </a:moveTo>
                <a:lnTo>
                  <a:pt x="3495331" y="0"/>
                </a:lnTo>
                <a:lnTo>
                  <a:pt x="3495331" y="3219465"/>
                </a:lnTo>
                <a:lnTo>
                  <a:pt x="0" y="321946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9982" b="-26604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>
            <a:off x="-18499" y="3751126"/>
            <a:ext cx="6724099" cy="4034459"/>
          </a:xfrm>
          <a:custGeom>
            <a:avLst/>
            <a:gdLst/>
            <a:ahLst/>
            <a:cxnLst/>
            <a:rect l="l" t="t" r="r" b="b"/>
            <a:pathLst>
              <a:path w="6724099" h="4034459">
                <a:moveTo>
                  <a:pt x="0" y="0"/>
                </a:moveTo>
                <a:lnTo>
                  <a:pt x="6724099" y="0"/>
                </a:lnTo>
                <a:lnTo>
                  <a:pt x="6724099" y="4034459"/>
                </a:lnTo>
                <a:lnTo>
                  <a:pt x="0" y="403445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6789437" y="3217800"/>
            <a:ext cx="3198090" cy="2853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8"/>
              </a:lnSpc>
            </a:pPr>
            <a:endParaRPr dirty="0"/>
          </a:p>
          <a:p>
            <a:pPr algn="ctr">
              <a:lnSpc>
                <a:spcPts val="2548"/>
              </a:lnSpc>
            </a:pPr>
            <a:r>
              <a:rPr lang="en-US" sz="2548" dirty="0">
                <a:solidFill>
                  <a:srgbClr val="5F7ABE"/>
                </a:solidFill>
                <a:latin typeface="Alegreya Bold"/>
              </a:rPr>
              <a:t>QUESTION</a:t>
            </a:r>
          </a:p>
          <a:p>
            <a:pPr algn="ctr">
              <a:lnSpc>
                <a:spcPts val="2548"/>
              </a:lnSpc>
            </a:pPr>
            <a:r>
              <a:rPr lang="en-US" sz="2548" dirty="0">
                <a:solidFill>
                  <a:srgbClr val="5F7ABE"/>
                </a:solidFill>
                <a:latin typeface="Alegreya Bold"/>
              </a:rPr>
              <a:t>MOBILISATRICE </a:t>
            </a:r>
          </a:p>
          <a:p>
            <a:pPr algn="ctr">
              <a:lnSpc>
                <a:spcPts val="3035"/>
              </a:lnSpc>
            </a:pPr>
            <a:endParaRPr lang="en-US" sz="2548" dirty="0">
              <a:solidFill>
                <a:srgbClr val="5F7ABE"/>
              </a:solidFill>
              <a:latin typeface="Alegreya Bold"/>
            </a:endParaRPr>
          </a:p>
          <a:p>
            <a:pPr algn="ctr">
              <a:lnSpc>
                <a:spcPts val="3035"/>
              </a:lnSpc>
            </a:pPr>
            <a:r>
              <a:rPr lang="en-US" sz="2199" dirty="0">
                <a:solidFill>
                  <a:srgbClr val="5B5462"/>
                </a:solidFill>
                <a:latin typeface="Alegreya Bold"/>
              </a:rPr>
              <a:t>Comment </a:t>
            </a:r>
            <a:r>
              <a:rPr lang="en-US" sz="2199" dirty="0" err="1">
                <a:solidFill>
                  <a:srgbClr val="5B5462"/>
                </a:solidFill>
                <a:latin typeface="Alegreya Bold"/>
              </a:rPr>
              <a:t>comprendre</a:t>
            </a:r>
            <a:r>
              <a:rPr lang="en-US" sz="2199" dirty="0">
                <a:solidFill>
                  <a:srgbClr val="5B5462"/>
                </a:solidFill>
                <a:latin typeface="Alegreya Bold"/>
              </a:rPr>
              <a:t> et </a:t>
            </a:r>
            <a:r>
              <a:rPr lang="en-US" sz="2199" dirty="0" err="1">
                <a:solidFill>
                  <a:srgbClr val="5B5462"/>
                </a:solidFill>
                <a:latin typeface="Alegreya Bold"/>
              </a:rPr>
              <a:t>rendre</a:t>
            </a:r>
            <a:r>
              <a:rPr lang="en-US" sz="2199" dirty="0">
                <a:solidFill>
                  <a:srgbClr val="5B5462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5B5462"/>
                </a:solidFill>
                <a:latin typeface="Alegreya Bold"/>
              </a:rPr>
              <a:t>hommage</a:t>
            </a:r>
            <a:r>
              <a:rPr lang="en-US" sz="2199" dirty="0">
                <a:solidFill>
                  <a:srgbClr val="5B5462"/>
                </a:solidFill>
                <a:latin typeface="Alegreya Bold"/>
              </a:rPr>
              <a:t> à la </a:t>
            </a:r>
            <a:r>
              <a:rPr lang="en-US" sz="2199" dirty="0" err="1">
                <a:solidFill>
                  <a:srgbClr val="5B5462"/>
                </a:solidFill>
                <a:latin typeface="Alegreya Bold"/>
              </a:rPr>
              <a:t>flore</a:t>
            </a:r>
            <a:r>
              <a:rPr lang="en-US" sz="2199" dirty="0">
                <a:solidFill>
                  <a:srgbClr val="5B5462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5B5462"/>
                </a:solidFill>
                <a:latin typeface="Alegreya Bold"/>
              </a:rPr>
              <a:t>entourant</a:t>
            </a:r>
            <a:r>
              <a:rPr lang="en-US" sz="2199" dirty="0">
                <a:solidFill>
                  <a:srgbClr val="5B5462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5B5462"/>
                </a:solidFill>
                <a:latin typeface="Alegreya Bold"/>
              </a:rPr>
              <a:t>l’école</a:t>
            </a:r>
            <a:r>
              <a:rPr lang="en-US" sz="2199" dirty="0">
                <a:solidFill>
                  <a:srgbClr val="5B5462"/>
                </a:solidFill>
                <a:latin typeface="Alegreya Bold"/>
              </a:rPr>
              <a:t> ?</a:t>
            </a:r>
            <a:r>
              <a:rPr lang="en-US" sz="2199" dirty="0">
                <a:solidFill>
                  <a:srgbClr val="040302"/>
                </a:solidFill>
                <a:latin typeface="Alegreya Bold"/>
              </a:rPr>
              <a:t> </a:t>
            </a:r>
          </a:p>
          <a:p>
            <a:pPr algn="ctr">
              <a:lnSpc>
                <a:spcPts val="3428"/>
              </a:lnSpc>
            </a:pPr>
            <a:endParaRPr lang="en-US" sz="2199" dirty="0">
              <a:solidFill>
                <a:srgbClr val="040302"/>
              </a:solidFill>
              <a:latin typeface="Alegreya Bold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36D8A43-3EE2-DF0A-68CD-E512495DADE7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528125" y="2971800"/>
            <a:ext cx="543240" cy="219338"/>
            <a:chOff x="9528125" y="3028937"/>
            <a:chExt cx="543240" cy="219338"/>
          </a:xfrm>
        </p:grpSpPr>
        <p:grpSp>
          <p:nvGrpSpPr>
            <p:cNvPr id="8" name="Group 8"/>
            <p:cNvGrpSpPr/>
            <p:nvPr>
              <p:custDataLst>
                <p:tags r:id="rId13"/>
              </p:custDataLst>
            </p:nvPr>
          </p:nvGrpSpPr>
          <p:grpSpPr>
            <a:xfrm>
              <a:off x="9528125" y="3048000"/>
              <a:ext cx="543240" cy="200275"/>
              <a:chOff x="0" y="4454"/>
              <a:chExt cx="413382" cy="152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4454"/>
                <a:ext cx="413382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3382" h="152400">
                    <a:moveTo>
                      <a:pt x="0" y="0"/>
                    </a:moveTo>
                    <a:lnTo>
                      <a:pt x="413382" y="0"/>
                    </a:lnTo>
                    <a:lnTo>
                      <a:pt x="413382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061A23">
                  <a:alpha val="36863"/>
                </a:srgbClr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0" name="TextBox 10"/>
            <p:cNvSpPr txBox="1"/>
            <p:nvPr>
              <p:custDataLst>
                <p:tags r:id="rId14"/>
              </p:custDataLst>
            </p:nvPr>
          </p:nvSpPr>
          <p:spPr>
            <a:xfrm>
              <a:off x="9528125" y="3028937"/>
              <a:ext cx="530275" cy="18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EFEDED"/>
                  </a:solidFill>
                  <a:latin typeface="Alegreya"/>
                </a:rPr>
                <a:t>Image 2 </a:t>
              </a:r>
            </a:p>
          </p:txBody>
        </p:sp>
      </p:grp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413DDD7-5A9F-794C-6999-E5C41611DD62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6162360" y="7543800"/>
            <a:ext cx="543240" cy="209493"/>
            <a:chOff x="6162360" y="7558598"/>
            <a:chExt cx="543240" cy="209493"/>
          </a:xfrm>
        </p:grpSpPr>
        <p:grpSp>
          <p:nvGrpSpPr>
            <p:cNvPr id="11" name="Group 11"/>
            <p:cNvGrpSpPr/>
            <p:nvPr>
              <p:custDataLst>
                <p:tags r:id="rId11"/>
              </p:custDataLst>
            </p:nvPr>
          </p:nvGrpSpPr>
          <p:grpSpPr>
            <a:xfrm>
              <a:off x="6162360" y="7567816"/>
              <a:ext cx="543240" cy="200275"/>
              <a:chOff x="0" y="0"/>
              <a:chExt cx="413382" cy="1524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413382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3382" h="152400">
                    <a:moveTo>
                      <a:pt x="0" y="0"/>
                    </a:moveTo>
                    <a:lnTo>
                      <a:pt x="413382" y="0"/>
                    </a:lnTo>
                    <a:lnTo>
                      <a:pt x="413382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061A23">
                  <a:alpha val="24706"/>
                </a:srgbClr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4" name="TextBox 14"/>
            <p:cNvSpPr txBox="1"/>
            <p:nvPr>
              <p:custDataLst>
                <p:tags r:id="rId12"/>
              </p:custDataLst>
            </p:nvPr>
          </p:nvSpPr>
          <p:spPr>
            <a:xfrm>
              <a:off x="6165997" y="7558598"/>
              <a:ext cx="510034" cy="18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EFEDED"/>
                  </a:solidFill>
                  <a:latin typeface="Alegreya"/>
                </a:rPr>
                <a:t>Image 1 </a:t>
              </a:r>
            </a:p>
          </p:txBody>
        </p:sp>
      </p:grpSp>
      <p:grpSp>
        <p:nvGrpSpPr>
          <p:cNvPr id="15" name="Group 15"/>
          <p:cNvGrpSpPr/>
          <p:nvPr>
            <p:custDataLst>
              <p:tags r:id="rId8"/>
            </p:custDataLst>
          </p:nvPr>
        </p:nvGrpSpPr>
        <p:grpSpPr>
          <a:xfrm>
            <a:off x="-5948" y="0"/>
            <a:ext cx="2215748" cy="576392"/>
            <a:chOff x="0" y="0"/>
            <a:chExt cx="701130" cy="152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701130" cy="152400"/>
            </a:xfrm>
            <a:custGeom>
              <a:avLst/>
              <a:gdLst/>
              <a:ahLst/>
              <a:cxnLst/>
              <a:rect l="l" t="t" r="r" b="b"/>
              <a:pathLst>
                <a:path w="701130" h="152400">
                  <a:moveTo>
                    <a:pt x="0" y="0"/>
                  </a:moveTo>
                  <a:lnTo>
                    <a:pt x="701130" y="0"/>
                  </a:lnTo>
                  <a:lnTo>
                    <a:pt x="701130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7" name="TextBox 17"/>
          <p:cNvSpPr txBox="1"/>
          <p:nvPr>
            <p:custDataLst>
              <p:tags r:id="rId9"/>
            </p:custDataLst>
          </p:nvPr>
        </p:nvSpPr>
        <p:spPr>
          <a:xfrm>
            <a:off x="84443" y="0"/>
            <a:ext cx="2561353" cy="495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2563">
              <a:lnSpc>
                <a:spcPts val="4040"/>
              </a:lnSpc>
            </a:pPr>
            <a:r>
              <a:rPr lang="en-US" sz="2886" spc="109" dirty="0">
                <a:solidFill>
                  <a:srgbClr val="476876"/>
                </a:solidFill>
                <a:latin typeface="Alegreya Bold"/>
              </a:rPr>
              <a:t>Monotype</a:t>
            </a:r>
          </a:p>
        </p:txBody>
      </p:sp>
      <p:sp>
        <p:nvSpPr>
          <p:cNvPr id="18" name="AutoShape 18"/>
          <p:cNvSpPr/>
          <p:nvPr>
            <p:custDataLst>
              <p:tags r:id="rId10"/>
            </p:custDataLst>
          </p:nvPr>
        </p:nvSpPr>
        <p:spPr>
          <a:xfrm flipV="1">
            <a:off x="6688997" y="4246825"/>
            <a:ext cx="3382369" cy="15181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84434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6EDC6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78834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6D385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304800" y="681990"/>
            <a:ext cx="6019800" cy="60733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45"/>
              </a:lnSpc>
            </a:pPr>
            <a:r>
              <a:rPr lang="en-US" sz="1530" dirty="0">
                <a:solidFill>
                  <a:srgbClr val="000000"/>
                </a:solidFill>
                <a:latin typeface="Alegreya"/>
              </a:rPr>
              <a:t>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observer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plantes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sauvages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poussent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vivent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dans un rayon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d'environ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500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mètres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autour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l’école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spécimens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peuvent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coupés,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mais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non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déracinés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Il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toutefois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préférable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les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photographier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sous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différents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angles, en plan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rapproché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.</a:t>
            </a:r>
          </a:p>
          <a:p>
            <a:pPr algn="just">
              <a:lnSpc>
                <a:spcPts val="2845"/>
              </a:lnSpc>
            </a:pPr>
            <a:endParaRPr lang="en-US" sz="153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845"/>
              </a:lnSpc>
            </a:pPr>
            <a:r>
              <a:rPr lang="en-US" sz="1530" dirty="0">
                <a:solidFill>
                  <a:srgbClr val="000000"/>
                </a:solidFill>
                <a:latin typeface="Alegreya"/>
              </a:rPr>
              <a:t>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consultent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ensuite des livres sur la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flore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québécoise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. 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Privilégier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période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bibliothèque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orienter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la recherche sur Internet.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elles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répertorient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leurs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spécimens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,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identifient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font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sélection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plantes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choix.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réalisent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un monotype à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l’encre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spécimens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choisis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Un herbier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collectif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peut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fabriqué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avec les fiches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d'images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d'information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ainsi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créées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Il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ensuite possible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d'initier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l’art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reliure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si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désiré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pour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ensemble les fiches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réalisées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former un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ouvrage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commun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845"/>
              </a:lnSpc>
            </a:pPr>
            <a:endParaRPr lang="en-US" sz="153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845"/>
              </a:lnSpc>
            </a:pPr>
            <a:r>
              <a:rPr lang="en-US" sz="1530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activité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peut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croisée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avec le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cours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sciences pour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l'élaboration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des fiches de classification des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espèces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trouvées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705600" y="3599398"/>
            <a:ext cx="3378833" cy="4173002"/>
          </a:xfrm>
          <a:custGeom>
            <a:avLst/>
            <a:gdLst/>
            <a:ahLst/>
            <a:cxnLst/>
            <a:rect l="l" t="t" r="r" b="b"/>
            <a:pathLst>
              <a:path w="3335772" h="4173003">
                <a:moveTo>
                  <a:pt x="0" y="0"/>
                </a:moveTo>
                <a:lnTo>
                  <a:pt x="3335772" y="0"/>
                </a:lnTo>
                <a:lnTo>
                  <a:pt x="3335772" y="4173003"/>
                </a:lnTo>
                <a:lnTo>
                  <a:pt x="0" y="417300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267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76200" y="28506"/>
            <a:ext cx="5217427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5B5462"/>
                </a:solidFill>
                <a:latin typeface="Alegreya Bold"/>
              </a:rPr>
              <a:t>PROPOSITION DE CRÉATION</a:t>
            </a:r>
            <a:r>
              <a:rPr lang="en-US" sz="2600" spc="98" dirty="0">
                <a:solidFill>
                  <a:srgbClr val="5B5462"/>
                </a:solidFill>
                <a:latin typeface="Alegreya"/>
              </a:rPr>
              <a:t> </a:t>
            </a:r>
            <a:r>
              <a:rPr lang="en-US" sz="2600" spc="98" dirty="0">
                <a:solidFill>
                  <a:srgbClr val="476876"/>
                </a:solidFill>
                <a:latin typeface="Alegreya"/>
              </a:rPr>
              <a:t>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E4D187D-E213-9471-3AE5-63C305676A1E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9447263" y="7491881"/>
            <a:ext cx="569274" cy="209800"/>
            <a:chOff x="9515160" y="7562600"/>
            <a:chExt cx="569274" cy="209800"/>
          </a:xfrm>
        </p:grpSpPr>
        <p:grpSp>
          <p:nvGrpSpPr>
            <p:cNvPr id="9" name="Group 9"/>
            <p:cNvGrpSpPr/>
            <p:nvPr>
              <p:custDataLst>
                <p:tags r:id="rId8"/>
              </p:custDataLst>
            </p:nvPr>
          </p:nvGrpSpPr>
          <p:grpSpPr>
            <a:xfrm>
              <a:off x="9515160" y="7572125"/>
              <a:ext cx="543240" cy="200275"/>
              <a:chOff x="0" y="0"/>
              <a:chExt cx="413382" cy="152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13382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413382" h="152400">
                    <a:moveTo>
                      <a:pt x="0" y="0"/>
                    </a:moveTo>
                    <a:lnTo>
                      <a:pt x="413382" y="0"/>
                    </a:lnTo>
                    <a:lnTo>
                      <a:pt x="413382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solidFill>
                <a:srgbClr val="061A23">
                  <a:alpha val="24706"/>
                </a:srgbClr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" name="TextBox 11"/>
            <p:cNvSpPr txBox="1"/>
            <p:nvPr>
              <p:custDataLst>
                <p:tags r:id="rId9"/>
              </p:custDataLst>
            </p:nvPr>
          </p:nvSpPr>
          <p:spPr>
            <a:xfrm>
              <a:off x="9563089" y="7562600"/>
              <a:ext cx="521345" cy="188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"/>
                </a:lnSpc>
              </a:pPr>
              <a:r>
                <a:rPr lang="en-US" sz="1200" dirty="0">
                  <a:solidFill>
                    <a:srgbClr val="EFEDED"/>
                  </a:solidFill>
                  <a:latin typeface="Alegreya"/>
                </a:rPr>
                <a:t>Image 3 </a:t>
              </a:r>
            </a:p>
          </p:txBody>
        </p:sp>
      </p:grp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6949846" y="220506"/>
            <a:ext cx="2890339" cy="3103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 dirty="0">
                <a:solidFill>
                  <a:srgbClr val="223440"/>
                </a:solidFill>
                <a:latin typeface="Alegreya Bold"/>
              </a:rPr>
              <a:t>MOTS ÉVOCATEURS</a:t>
            </a:r>
          </a:p>
          <a:p>
            <a:pPr algn="ctr">
              <a:lnSpc>
                <a:spcPts val="2561"/>
              </a:lnSpc>
            </a:pPr>
            <a:endParaRPr lang="en-US" sz="1400" dirty="0">
              <a:solidFill>
                <a:srgbClr val="223440"/>
              </a:solidFill>
              <a:latin typeface="Alegreya Bold"/>
            </a:endParaRPr>
          </a:p>
          <a:p>
            <a:pPr algn="ctr">
              <a:lnSpc>
                <a:spcPts val="2561"/>
              </a:lnSpc>
            </a:pP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 err="1">
                <a:solidFill>
                  <a:srgbClr val="47765A"/>
                </a:solidFill>
                <a:latin typeface="Alegreya Bold"/>
              </a:rPr>
              <a:t>plantes</a:t>
            </a:r>
            <a:r>
              <a:rPr lang="en-US" sz="2000" dirty="0">
                <a:solidFill>
                  <a:srgbClr val="47765A"/>
                </a:solidFill>
                <a:latin typeface="Alegrey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>
                <a:solidFill>
                  <a:srgbClr val="577BAB"/>
                </a:solidFill>
                <a:latin typeface="Alegreya Bold"/>
              </a:rPr>
              <a:t> </a:t>
            </a:r>
            <a:r>
              <a:rPr lang="en-US" sz="2000" dirty="0" err="1">
                <a:solidFill>
                  <a:srgbClr val="577BAB"/>
                </a:solidFill>
                <a:latin typeface="Alegreya Bold"/>
              </a:rPr>
              <a:t>flore</a:t>
            </a:r>
            <a:endParaRPr lang="en-US" sz="2000" dirty="0">
              <a:solidFill>
                <a:srgbClr val="577BAB"/>
              </a:solidFill>
              <a:latin typeface="Alegreya Bold"/>
            </a:endParaRPr>
          </a:p>
          <a:p>
            <a:pPr algn="ctr">
              <a:lnSpc>
                <a:spcPts val="2597"/>
              </a:lnSpc>
            </a:pPr>
            <a:r>
              <a:rPr lang="en-US" sz="2000" dirty="0" err="1">
                <a:solidFill>
                  <a:srgbClr val="891A20"/>
                </a:solidFill>
                <a:latin typeface="Alegreya Bold"/>
              </a:rPr>
              <a:t>éthique</a:t>
            </a:r>
            <a:r>
              <a:rPr lang="en-US" sz="2000" dirty="0">
                <a:solidFill>
                  <a:srgbClr val="891A20"/>
                </a:solidFill>
                <a:latin typeface="Alegreya Bold"/>
              </a:rPr>
              <a:t> ·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cueillette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· </a:t>
            </a:r>
            <a:r>
              <a:rPr lang="en-US" sz="2000" dirty="0">
                <a:solidFill>
                  <a:srgbClr val="C25D48"/>
                </a:solidFill>
                <a:latin typeface="Alegreya Bold"/>
              </a:rPr>
              <a:t>identification</a:t>
            </a:r>
          </a:p>
          <a:p>
            <a:pPr algn="ctr">
              <a:lnSpc>
                <a:spcPts val="3004"/>
              </a:lnSpc>
            </a:pPr>
            <a:r>
              <a:rPr lang="en-US" sz="2000" dirty="0" err="1">
                <a:solidFill>
                  <a:srgbClr val="75C696"/>
                </a:solidFill>
                <a:latin typeface="Alegreya Bold"/>
              </a:rPr>
              <a:t>collectivité</a:t>
            </a:r>
            <a:r>
              <a:rPr lang="en-US" sz="2000" dirty="0">
                <a:solidFill>
                  <a:srgbClr val="75C696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· </a:t>
            </a:r>
          </a:p>
          <a:p>
            <a:pPr algn="ctr">
              <a:lnSpc>
                <a:spcPts val="2877"/>
              </a:lnSpc>
            </a:pPr>
            <a:r>
              <a:rPr lang="en-US" sz="2000" dirty="0">
                <a:solidFill>
                  <a:srgbClr val="000000"/>
                </a:solidFill>
                <a:latin typeface="Alegreya"/>
              </a:rPr>
              <a:t>·  </a:t>
            </a:r>
            <a:r>
              <a:rPr lang="en-US" sz="2000" dirty="0">
                <a:solidFill>
                  <a:srgbClr val="9231AF"/>
                </a:solidFill>
                <a:latin typeface="Alegreya"/>
              </a:rPr>
              <a:t>classification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·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2000" dirty="0" err="1">
                <a:solidFill>
                  <a:srgbClr val="AF3171"/>
                </a:solidFill>
                <a:latin typeface="Alegreya Bold"/>
              </a:rPr>
              <a:t>biodiversité</a:t>
            </a:r>
            <a:r>
              <a:rPr lang="en-US" sz="2000" dirty="0">
                <a:solidFill>
                  <a:srgbClr val="AF3171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>
                <a:solidFill>
                  <a:srgbClr val="AF671E"/>
                </a:solidFill>
                <a:latin typeface="Alegreya"/>
              </a:rPr>
              <a:t>local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·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457"/>
              </a:lnSpc>
            </a:pPr>
            <a:r>
              <a:rPr lang="en-US" sz="2000" dirty="0" err="1">
                <a:solidFill>
                  <a:srgbClr val="777777"/>
                </a:solidFill>
                <a:latin typeface="Alegreya Bold"/>
              </a:rPr>
              <a:t>interdisciplinarité</a:t>
            </a:r>
            <a:endParaRPr lang="en-US" dirty="0">
              <a:solidFill>
                <a:srgbClr val="000000"/>
              </a:solidFill>
              <a:latin typeface="Alegreya 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6EDC6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68751" y="514757"/>
            <a:ext cx="9370750" cy="5091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71"/>
              </a:lnSpc>
            </a:pPr>
            <a:r>
              <a:rPr lang="en-US" sz="1643" dirty="0">
                <a:solidFill>
                  <a:srgbClr val="C25D48"/>
                </a:solidFill>
                <a:latin typeface="Alegreya Bold"/>
              </a:rPr>
              <a:t> </a:t>
            </a:r>
            <a:r>
              <a:rPr lang="en-US" sz="1623" dirty="0">
                <a:solidFill>
                  <a:srgbClr val="000000"/>
                </a:solidFill>
                <a:latin typeface="Alegreya Bold"/>
              </a:rPr>
              <a:t>DURÉE </a:t>
            </a:r>
          </a:p>
          <a:p>
            <a:pPr>
              <a:lnSpc>
                <a:spcPts val="2217"/>
              </a:lnSpc>
            </a:pPr>
            <a:r>
              <a:rPr lang="en-US" sz="1759" dirty="0">
                <a:solidFill>
                  <a:srgbClr val="000000"/>
                </a:solidFill>
                <a:latin typeface="Alegreya"/>
              </a:rPr>
              <a:t>4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75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046"/>
              </a:lnSpc>
            </a:pPr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826"/>
              </a:lnSpc>
            </a:pPr>
            <a:endParaRPr lang="en-US" sz="175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273"/>
              </a:lnSpc>
            </a:pPr>
            <a:r>
              <a:rPr lang="en-US" sz="1623" dirty="0">
                <a:solidFill>
                  <a:srgbClr val="000000"/>
                </a:solidFill>
                <a:latin typeface="Alegreya Bold"/>
              </a:rPr>
              <a:t>APPRENTISSAGES </a:t>
            </a:r>
          </a:p>
          <a:p>
            <a:pPr marL="379984" lvl="1" indent="-189992" algn="just">
              <a:lnSpc>
                <a:spcPts val="2463"/>
              </a:lnSpc>
              <a:buFont typeface="Arial"/>
              <a:buChar char="•"/>
            </a:pPr>
            <a:r>
              <a:rPr lang="en-US" sz="1759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de formation :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 et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79984" lvl="1" indent="-189992" algn="just">
              <a:lnSpc>
                <a:spcPts val="2463"/>
              </a:lnSpc>
              <a:buFont typeface="Arial"/>
              <a:buChar char="•"/>
            </a:pPr>
            <a:r>
              <a:rPr lang="en-US" sz="1759" dirty="0" err="1">
                <a:solidFill>
                  <a:srgbClr val="000000"/>
                </a:solidFill>
                <a:latin typeface="Alegreya"/>
              </a:rPr>
              <a:t>Compétence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disciplinaire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79984" lvl="1" indent="-189992" algn="just">
              <a:lnSpc>
                <a:spcPts val="2463"/>
              </a:lnSpc>
              <a:buFont typeface="Arial"/>
              <a:buChar char="•"/>
            </a:pPr>
            <a:r>
              <a:rPr lang="en-US" sz="1759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759" dirty="0">
                <a:solidFill>
                  <a:srgbClr val="000000"/>
                </a:solidFill>
                <a:latin typeface="Alegreya Italics"/>
              </a:rPr>
              <a:t> 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: Exploiter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l’information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pensée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créatrice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273"/>
              </a:lnSpc>
            </a:pPr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63"/>
              </a:lnSpc>
            </a:pPr>
            <a:r>
              <a:rPr lang="en-US" sz="1759" dirty="0">
                <a:solidFill>
                  <a:srgbClr val="000000"/>
                </a:solidFill>
                <a:latin typeface="Alegreya Bold"/>
              </a:rPr>
              <a:t>CYCLE ET ANNÉE SCOLAIRE : 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1er cycle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secondaire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273"/>
              </a:lnSpc>
            </a:pPr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964"/>
              </a:lnSpc>
            </a:pPr>
            <a:endParaRPr lang="en-US" sz="175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73"/>
              </a:lnSpc>
            </a:pPr>
            <a:r>
              <a:rPr lang="en-US" sz="1623" dirty="0">
                <a:solidFill>
                  <a:srgbClr val="000000"/>
                </a:solidFill>
                <a:latin typeface="Alegreya Bold"/>
              </a:rPr>
              <a:t>VOCABULAIRE ET LANGAGE PLASTIQUE </a:t>
            </a:r>
            <a:r>
              <a:rPr lang="en-US" sz="1623" dirty="0">
                <a:solidFill>
                  <a:srgbClr val="FF1616"/>
                </a:solidFill>
                <a:latin typeface="Alegreya Bold"/>
              </a:rPr>
              <a:t> </a:t>
            </a:r>
          </a:p>
          <a:p>
            <a:pPr algn="just">
              <a:lnSpc>
                <a:spcPts val="2463"/>
              </a:lnSpc>
            </a:pPr>
            <a:r>
              <a:rPr lang="en-US" sz="1759" dirty="0">
                <a:solidFill>
                  <a:srgbClr val="000000"/>
                </a:solidFill>
                <a:latin typeface="Alegreya"/>
              </a:rPr>
              <a:t>Pigment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coloré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impression,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encre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papier, monotype,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figuratives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couleurs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pigmentaires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primaires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(jaune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primaire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magenta, cyan),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secondaires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orangé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vert, violet), couleurs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chaudes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couleurs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froides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couleurs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claires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couleurs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foncées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couleur lumière :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primaires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(rouge, vert, bleu),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intensité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contraste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organisation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énumération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juxtaposition, superposition,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répétition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alternance,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symétrie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59" dirty="0" err="1">
                <a:solidFill>
                  <a:srgbClr val="000000"/>
                </a:solidFill>
                <a:latin typeface="Alegreya"/>
              </a:rPr>
              <a:t>asymétrie</a:t>
            </a:r>
            <a:r>
              <a:rPr lang="en-US" sz="1759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0" y="896"/>
            <a:ext cx="4313396" cy="4483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5B5462"/>
                </a:solidFill>
                <a:latin typeface="Alegreya"/>
              </a:rPr>
              <a:t> </a:t>
            </a:r>
            <a:r>
              <a:rPr lang="en-US" sz="2600" spc="98" dirty="0">
                <a:solidFill>
                  <a:srgbClr val="5B5462"/>
                </a:solidFill>
                <a:latin typeface="Alegreya Bold"/>
              </a:rPr>
              <a:t>CONTENU DISCIPLINAIRE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268749" y="5752045"/>
            <a:ext cx="2881167" cy="923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96"/>
              </a:lnSpc>
            </a:pPr>
            <a:r>
              <a:rPr lang="en-US" sz="164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Impression monotype</a:t>
            </a:r>
          </a:p>
          <a:p>
            <a:pPr algn="just">
              <a:lnSpc>
                <a:spcPts val="2464"/>
              </a:lnSpc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Reliure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 rot="5400000">
            <a:off x="2526394" y="6675759"/>
            <a:ext cx="1671861" cy="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3606861" y="5752045"/>
            <a:ext cx="3057086" cy="12443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96"/>
              </a:lnSpc>
            </a:pPr>
            <a:r>
              <a:rPr lang="en-US" sz="1640" dirty="0">
                <a:solidFill>
                  <a:srgbClr val="000000"/>
                </a:solidFill>
                <a:latin typeface="Alegreya Bold"/>
              </a:rPr>
              <a:t>GESTES </a:t>
            </a:r>
          </a:p>
          <a:p>
            <a:pPr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Classifier</a:t>
            </a:r>
          </a:p>
          <a:p>
            <a:pPr>
              <a:lnSpc>
                <a:spcPts val="2464"/>
              </a:lnSpc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Reproduire</a:t>
            </a:r>
            <a:endParaRPr lang="en-US" sz="176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464"/>
              </a:lnSpc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Relier</a:t>
            </a:r>
            <a:endParaRPr lang="en-US" sz="176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9" name="Freeform 9"/>
          <p:cNvSpPr/>
          <p:nvPr>
            <p:custDataLst>
              <p:tags r:id="rId7"/>
            </p:custDataLst>
          </p:nvPr>
        </p:nvSpPr>
        <p:spPr>
          <a:xfrm>
            <a:off x="7485709" y="505322"/>
            <a:ext cx="2572691" cy="1678096"/>
          </a:xfrm>
          <a:custGeom>
            <a:avLst/>
            <a:gdLst/>
            <a:ahLst/>
            <a:cxnLst/>
            <a:rect l="l" t="t" r="r" b="b"/>
            <a:pathLst>
              <a:path w="2572691" h="1678096">
                <a:moveTo>
                  <a:pt x="0" y="0"/>
                </a:moveTo>
                <a:lnTo>
                  <a:pt x="2572691" y="0"/>
                </a:lnTo>
                <a:lnTo>
                  <a:pt x="2572691" y="1678097"/>
                </a:lnTo>
                <a:lnTo>
                  <a:pt x="0" y="167809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9515160" y="1963503"/>
            <a:ext cx="543240" cy="20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chemeClr val="bg1"/>
                </a:solidFill>
                <a:latin typeface="Alegreya"/>
              </a:rPr>
              <a:t>I</a:t>
            </a:r>
            <a:r>
              <a:rPr lang="en-US" sz="1200" dirty="0">
                <a:solidFill>
                  <a:srgbClr val="EFEDED"/>
                </a:solidFill>
                <a:latin typeface="Alegreya"/>
              </a:rPr>
              <a:t>mage 4 </a:t>
            </a:r>
          </a:p>
        </p:txBody>
      </p:sp>
      <p:sp>
        <p:nvSpPr>
          <p:cNvPr id="11" name="AutoShape 11"/>
          <p:cNvSpPr/>
          <p:nvPr>
            <p:custDataLst>
              <p:tags r:id="rId9"/>
            </p:custDataLst>
          </p:nvPr>
        </p:nvSpPr>
        <p:spPr>
          <a:xfrm>
            <a:off x="6696075" y="5822362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10"/>
            </p:custDataLst>
          </p:nvPr>
        </p:nvSpPr>
        <p:spPr>
          <a:xfrm>
            <a:off x="6902923" y="5752045"/>
            <a:ext cx="2881168" cy="2065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401"/>
              </a:lnSpc>
            </a:pPr>
            <a:r>
              <a:rPr lang="en-US" sz="1644" dirty="0">
                <a:solidFill>
                  <a:srgbClr val="000000"/>
                </a:solidFill>
                <a:latin typeface="Alegreya Bold"/>
              </a:rPr>
              <a:t>MATÉRIAUX ET OUTILS </a:t>
            </a:r>
          </a:p>
          <a:p>
            <a:pPr algn="just"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Presse à gravure </a:t>
            </a:r>
          </a:p>
          <a:p>
            <a:pPr algn="just"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Plaque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d’acrylique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(Plexiglas) </a:t>
            </a:r>
          </a:p>
          <a:p>
            <a:pPr algn="just"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Rouleau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encreur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Encres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colorées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Plantes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Papier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d’impression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13" name="AutoShape 13"/>
          <p:cNvSpPr/>
          <p:nvPr>
            <p:custDataLst>
              <p:tags r:id="rId11"/>
            </p:custDataLst>
          </p:nvPr>
        </p:nvSpPr>
        <p:spPr>
          <a:xfrm>
            <a:off x="0" y="5600736"/>
            <a:ext cx="8377773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3352800" cy="7772400"/>
            <a:chOff x="0" y="0"/>
            <a:chExt cx="2034896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F6EDC6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689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F6EDC6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3352800" y="0"/>
            <a:ext cx="3352800" cy="7772400"/>
            <a:chOff x="0" y="0"/>
            <a:chExt cx="1913890" cy="44367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FEDED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8" name="Group 8"/>
          <p:cNvGrpSpPr/>
          <p:nvPr>
            <p:custDataLst>
              <p:tags r:id="rId4"/>
            </p:custDataLst>
          </p:nvPr>
        </p:nvGrpSpPr>
        <p:grpSpPr>
          <a:xfrm>
            <a:off x="-1" y="0"/>
            <a:ext cx="6741361" cy="2331834"/>
            <a:chOff x="0" y="0"/>
            <a:chExt cx="3827780" cy="128954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827780" cy="1289545"/>
            </a:xfrm>
            <a:custGeom>
              <a:avLst/>
              <a:gdLst/>
              <a:ahLst/>
              <a:cxnLst/>
              <a:rect l="l" t="t" r="r" b="b"/>
              <a:pathLst>
                <a:path w="3827780" h="1289545">
                  <a:moveTo>
                    <a:pt x="0" y="0"/>
                  </a:moveTo>
                  <a:lnTo>
                    <a:pt x="3827780" y="0"/>
                  </a:lnTo>
                  <a:lnTo>
                    <a:pt x="3827780" y="1289545"/>
                  </a:lnTo>
                  <a:lnTo>
                    <a:pt x="0" y="1289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8" name="Group 2">
            <a:extLst>
              <a:ext uri="{FF2B5EF4-FFF2-40B4-BE49-F238E27FC236}">
                <a16:creationId xmlns:a16="http://schemas.microsoft.com/office/drawing/2014/main" id="{2A5DBBC4-2067-1717-B216-A4E5E427EB7B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-1" y="0"/>
            <a:ext cx="9846310" cy="505322"/>
            <a:chOff x="0" y="0"/>
            <a:chExt cx="5907441" cy="288455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2D713D3-8212-FAAE-A427-7836B751209A}"/>
                </a:ext>
              </a:extLst>
            </p:cNvPr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6EDC6"/>
            </a:solidFill>
          </p:spPr>
          <p:txBody>
            <a:bodyPr/>
            <a:lstStyle/>
            <a:p>
              <a:pPr marL="85725"/>
              <a:r>
                <a:rPr lang="en-US" sz="2600" dirty="0">
                  <a:solidFill>
                    <a:srgbClr val="5B5462"/>
                  </a:solidFill>
                  <a:latin typeface="Alegreya Bold"/>
                </a:rPr>
                <a:t>Progression de </a:t>
              </a:r>
              <a:r>
                <a:rPr lang="en-US" sz="2600" dirty="0" err="1">
                  <a:solidFill>
                    <a:srgbClr val="5B5462"/>
                  </a:solidFill>
                  <a:latin typeface="Alegreya Bold"/>
                </a:rPr>
                <a:t>l'intention</a:t>
              </a:r>
              <a:r>
                <a:rPr lang="en-US" sz="2600" dirty="0">
                  <a:solidFill>
                    <a:srgbClr val="5B5462"/>
                  </a:solidFill>
                  <a:latin typeface="Alegreya Bold"/>
                </a:rPr>
                <a:t> </a:t>
              </a:r>
              <a:r>
                <a:rPr lang="en-US" sz="2600" dirty="0" err="1">
                  <a:solidFill>
                    <a:srgbClr val="5B5462"/>
                  </a:solidFill>
                  <a:latin typeface="Alegreya Bold"/>
                </a:rPr>
                <a:t>pédagogique</a:t>
              </a:r>
              <a:endParaRPr lang="en-US" sz="2600" dirty="0">
                <a:solidFill>
                  <a:srgbClr val="5B5462"/>
                </a:solidFill>
                <a:latin typeface="Alegreya Bold"/>
              </a:endParaRPr>
            </a:p>
          </p:txBody>
        </p:sp>
      </p:grp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212091" y="838200"/>
            <a:ext cx="6254616" cy="6348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55"/>
              </a:lnSpc>
            </a:pPr>
            <a:endParaRPr lang="en-US" sz="2469" dirty="0">
              <a:solidFill>
                <a:srgbClr val="5B5462"/>
              </a:solidFill>
              <a:latin typeface="Alegreya Bold"/>
            </a:endParaRPr>
          </a:p>
          <a:p>
            <a:pPr>
              <a:lnSpc>
                <a:spcPts val="315"/>
              </a:lnSpc>
            </a:pPr>
            <a:endParaRPr lang="en-US" sz="2469" dirty="0">
              <a:solidFill>
                <a:srgbClr val="5B5462"/>
              </a:solidFill>
              <a:latin typeface="Alegreya Bold"/>
            </a:endParaRPr>
          </a:p>
          <a:p>
            <a:pPr>
              <a:lnSpc>
                <a:spcPts val="1105"/>
              </a:lnSpc>
            </a:pPr>
            <a:r>
              <a:rPr lang="en-US" sz="1905" dirty="0">
                <a:solidFill>
                  <a:srgbClr val="223440"/>
                </a:solidFill>
                <a:latin typeface="Alegreya Bold"/>
              </a:rPr>
              <a:t>Attention</a:t>
            </a:r>
          </a:p>
          <a:p>
            <a:pPr>
              <a:lnSpc>
                <a:spcPts val="102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52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315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1"/>
              </a:lnSpc>
            </a:pPr>
            <a:r>
              <a:rPr lang="en-US" sz="1769" dirty="0" err="1">
                <a:solidFill>
                  <a:srgbClr val="476876"/>
                </a:solidFill>
                <a:latin typeface="Alegreya"/>
              </a:rPr>
              <a:t>I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ntéresser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à :  explorer des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espèces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plantes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sauvages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du Québec pour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avoir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une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vue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d'ensemble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 la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flore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québécoise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;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réfléchir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à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l'importance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 la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biodiversité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, aux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rôles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plantes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locales.</a:t>
            </a:r>
          </a:p>
          <a:p>
            <a:pPr algn="just">
              <a:lnSpc>
                <a:spcPts val="1970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1105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1105"/>
              </a:lnSpc>
            </a:pPr>
            <a:r>
              <a:rPr lang="en-US" sz="1905" dirty="0" err="1">
                <a:solidFill>
                  <a:srgbClr val="223440"/>
                </a:solidFill>
                <a:latin typeface="Alegreya Bold"/>
              </a:rPr>
              <a:t>Sensibilisation</a:t>
            </a: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109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658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1"/>
              </a:lnSpc>
            </a:pPr>
            <a:r>
              <a:rPr lang="en-US" sz="1769" dirty="0" err="1">
                <a:solidFill>
                  <a:srgbClr val="223440"/>
                </a:solidFill>
                <a:latin typeface="Alegreya"/>
              </a:rPr>
              <a:t>Sensibiliser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à :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cueillir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plantes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 façon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respectueuse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responsable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selon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Sage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responsable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aires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naturelles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 Sans Trace Canada et de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l’éthique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du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cueilleur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; classifier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plantes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trouvées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.</a:t>
            </a:r>
          </a:p>
          <a:p>
            <a:pPr algn="just">
              <a:lnSpc>
                <a:spcPts val="1970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52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420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315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944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1105"/>
              </a:lnSpc>
            </a:pPr>
            <a:r>
              <a:rPr lang="en-US" sz="1905" dirty="0" err="1">
                <a:solidFill>
                  <a:srgbClr val="223440"/>
                </a:solidFill>
                <a:latin typeface="Alegreya Bold"/>
              </a:rPr>
              <a:t>Création</a:t>
            </a: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658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1"/>
              </a:lnSpc>
            </a:pPr>
            <a:r>
              <a:rPr lang="en-US" sz="1769" dirty="0" err="1">
                <a:solidFill>
                  <a:srgbClr val="223440"/>
                </a:solidFill>
                <a:latin typeface="Alegreya"/>
              </a:rPr>
              <a:t>Amener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à :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réaliser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des monotypes à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l’aide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d’une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plaque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d’acrylique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(Plexiglas),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d’encres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, de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plantes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d’une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presse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à gravure.</a:t>
            </a:r>
          </a:p>
          <a:p>
            <a:pPr algn="just">
              <a:lnSpc>
                <a:spcPts val="1970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658"/>
              </a:lnSpc>
            </a:pPr>
            <a:endParaRPr lang="en-US" sz="1769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1809"/>
              </a:lnSpc>
            </a:pPr>
            <a:r>
              <a:rPr lang="en-US" sz="1905" dirty="0" err="1">
                <a:solidFill>
                  <a:srgbClr val="223440"/>
                </a:solidFill>
                <a:latin typeface="Alegreya Bold"/>
              </a:rPr>
              <a:t>Appréciation</a:t>
            </a:r>
            <a:r>
              <a:rPr lang="en-US" sz="1905" dirty="0">
                <a:solidFill>
                  <a:srgbClr val="223440"/>
                </a:solidFill>
                <a:latin typeface="Alegreya Bold"/>
              </a:rPr>
              <a:t> </a:t>
            </a:r>
          </a:p>
          <a:p>
            <a:pPr algn="just">
              <a:lnSpc>
                <a:spcPts val="517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420"/>
              </a:lnSpc>
            </a:pPr>
            <a:endParaRPr lang="en-US" sz="190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1"/>
              </a:lnSpc>
            </a:pPr>
            <a:r>
              <a:rPr lang="en-US" sz="1769" dirty="0">
                <a:solidFill>
                  <a:srgbClr val="223440"/>
                </a:solidFill>
                <a:latin typeface="Alegreya"/>
              </a:rPr>
              <a:t>À travers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œuvres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réalisées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,</a:t>
            </a:r>
            <a:r>
              <a:rPr lang="en-US" sz="17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amener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à : 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déployer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une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démarche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d'appréciation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. *Se reporter aux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modèles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formel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perceptuel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dans le tableau des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synthèses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d'appréciation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placé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en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annexe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.</a:t>
            </a:r>
          </a:p>
        </p:txBody>
      </p:sp>
      <p:sp>
        <p:nvSpPr>
          <p:cNvPr id="13" name="AutoShape 13"/>
          <p:cNvSpPr/>
          <p:nvPr>
            <p:custDataLst>
              <p:tags r:id="rId7"/>
            </p:custDataLst>
          </p:nvPr>
        </p:nvSpPr>
        <p:spPr>
          <a:xfrm>
            <a:off x="212091" y="508781"/>
            <a:ext cx="5501465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>
            <p:custDataLst>
              <p:tags r:id="rId8"/>
            </p:custDataLst>
          </p:nvPr>
        </p:nvSpPr>
        <p:spPr>
          <a:xfrm>
            <a:off x="6856682" y="2287743"/>
            <a:ext cx="3087105" cy="51927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51"/>
              </a:lnSpc>
            </a:pPr>
            <a:r>
              <a:rPr lang="en-US" sz="2465" dirty="0">
                <a:solidFill>
                  <a:srgbClr val="577BAB"/>
                </a:solidFill>
                <a:latin typeface="Alegreya Bold"/>
              </a:rPr>
              <a:t>Intention </a:t>
            </a:r>
            <a:r>
              <a:rPr lang="en-US" sz="2465" dirty="0" err="1">
                <a:solidFill>
                  <a:srgbClr val="577BAB"/>
                </a:solidFill>
                <a:latin typeface="Alegreya Bold"/>
              </a:rPr>
              <a:t>pédagogique</a:t>
            </a:r>
            <a:r>
              <a:rPr lang="en-US" sz="2465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ctr">
              <a:lnSpc>
                <a:spcPts val="2208"/>
              </a:lnSpc>
            </a:pPr>
            <a:r>
              <a:rPr lang="en-US" sz="1577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flore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environnante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, à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diversité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, à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caractéristiques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à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rôles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l'écosystème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local </a:t>
            </a:r>
          </a:p>
          <a:p>
            <a:pPr algn="ctr">
              <a:lnSpc>
                <a:spcPts val="4141"/>
              </a:lnSpc>
            </a:pPr>
            <a:r>
              <a:rPr lang="en-US" sz="2958" dirty="0">
                <a:solidFill>
                  <a:srgbClr val="476876"/>
                </a:solidFill>
                <a:latin typeface="Alegreya"/>
              </a:rPr>
              <a:t>•</a:t>
            </a:r>
            <a:r>
              <a:rPr lang="en-US" sz="2958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formaliste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perceptuelle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, par la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d'un monotype, en lien avec les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plantes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choisies</a:t>
            </a:r>
            <a:endParaRPr lang="en-US" sz="1972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5" name="AutoShape 15"/>
          <p:cNvSpPr/>
          <p:nvPr>
            <p:custDataLst>
              <p:tags r:id="rId9"/>
            </p:custDataLst>
          </p:nvPr>
        </p:nvSpPr>
        <p:spPr>
          <a:xfrm flipV="1">
            <a:off x="6776822" y="2819400"/>
            <a:ext cx="3246116" cy="15181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6" name="AutoShape 16"/>
          <p:cNvSpPr/>
          <p:nvPr>
            <p:custDataLst>
              <p:tags r:id="rId10"/>
            </p:custDataLst>
          </p:nvPr>
        </p:nvSpPr>
        <p:spPr>
          <a:xfrm>
            <a:off x="3201718" y="7699750"/>
            <a:ext cx="6856682" cy="97912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>
            <p:custDataLst>
              <p:tags r:id="rId11"/>
            </p:custDataLst>
          </p:nvPr>
        </p:nvSpPr>
        <p:spPr>
          <a:xfrm>
            <a:off x="6705601" y="-1"/>
            <a:ext cx="3352800" cy="2331835"/>
          </a:xfrm>
          <a:custGeom>
            <a:avLst/>
            <a:gdLst/>
            <a:ahLst/>
            <a:cxnLst/>
            <a:rect l="l" t="t" r="r" b="b"/>
            <a:pathLst>
              <a:path w="3259883" h="2177325">
                <a:moveTo>
                  <a:pt x="0" y="0"/>
                </a:moveTo>
                <a:lnTo>
                  <a:pt x="3259883" y="0"/>
                </a:lnTo>
                <a:lnTo>
                  <a:pt x="3259883" y="2177325"/>
                </a:lnTo>
                <a:lnTo>
                  <a:pt x="0" y="21773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12"/>
            </p:custDataLst>
          </p:nvPr>
        </p:nvSpPr>
        <p:spPr>
          <a:xfrm>
            <a:off x="9515049" y="2029596"/>
            <a:ext cx="54324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EFEDED"/>
                </a:solidFill>
                <a:latin typeface="Alegreya"/>
              </a:rPr>
              <a:t>Image 5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F6EDC6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220446" y="462353"/>
            <a:ext cx="9617503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14"/>
              </a:lnSpc>
            </a:pPr>
            <a:r>
              <a:rPr lang="en-US" sz="2153" dirty="0">
                <a:solidFill>
                  <a:srgbClr val="577BAB"/>
                </a:solidFill>
                <a:latin typeface="Alegreya Bold"/>
              </a:rPr>
              <a:t>Inspiration</a:t>
            </a:r>
          </a:p>
          <a:p>
            <a:pPr algn="r">
              <a:lnSpc>
                <a:spcPts val="831"/>
              </a:lnSpc>
            </a:pPr>
            <a:r>
              <a:rPr lang="en-US" sz="593" dirty="0">
                <a:solidFill>
                  <a:srgbClr val="FF7D2D"/>
                </a:solidFill>
                <a:latin typeface="Alegreya Bold"/>
              </a:rPr>
              <a:t> </a:t>
            </a:r>
          </a:p>
          <a:p>
            <a:pPr algn="just">
              <a:lnSpc>
                <a:spcPts val="2105"/>
              </a:lnSpc>
            </a:pPr>
            <a:r>
              <a:rPr lang="en-US" sz="1739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variété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flore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principes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du Sans Trace Canada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des notions sur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l’éthique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cueilleur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Expliciter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Sortie à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l’extérieur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cueillir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plantes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220448" y="2305704"/>
            <a:ext cx="9617503" cy="3542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0"/>
              </a:lnSpc>
            </a:pPr>
            <a:r>
              <a:rPr lang="en-US" sz="2050" dirty="0" err="1">
                <a:solidFill>
                  <a:srgbClr val="577BAB"/>
                </a:solidFill>
                <a:latin typeface="Alegreya Bold"/>
              </a:rPr>
              <a:t>Élaboration</a:t>
            </a:r>
            <a:r>
              <a:rPr lang="en-US" sz="2050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              </a:t>
            </a:r>
          </a:p>
          <a:p>
            <a:pPr algn="ctr">
              <a:lnSpc>
                <a:spcPts val="839"/>
              </a:lnSpc>
            </a:pPr>
            <a:endParaRPr lang="en-US" sz="205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449"/>
              </a:lnSpc>
            </a:pPr>
            <a:r>
              <a:rPr lang="en-US" sz="1749" dirty="0" err="1">
                <a:solidFill>
                  <a:srgbClr val="000000"/>
                </a:solidFill>
                <a:latin typeface="Alegreya Bold"/>
              </a:rPr>
              <a:t>Démonstration</a:t>
            </a:r>
            <a:r>
              <a:rPr lang="en-US" sz="1749" dirty="0">
                <a:solidFill>
                  <a:srgbClr val="000000"/>
                </a:solidFill>
                <a:latin typeface="Alegreya Bold"/>
              </a:rPr>
              <a:t> :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impression en monotype : un passage/superposition de deux couleurs · </a:t>
            </a:r>
          </a:p>
          <a:p>
            <a:pPr algn="just">
              <a:lnSpc>
                <a:spcPts val="2449"/>
              </a:lnSpc>
            </a:pPr>
            <a:r>
              <a:rPr lang="en-US" sz="1749" dirty="0">
                <a:solidFill>
                  <a:srgbClr val="000000"/>
                </a:solidFill>
                <a:latin typeface="Alegreya Bold"/>
              </a:rPr>
              <a:t>Mise en pratique par un </a:t>
            </a:r>
            <a:r>
              <a:rPr lang="en-US" sz="1749" b="1" dirty="0" err="1">
                <a:solidFill>
                  <a:srgbClr val="000000"/>
                </a:solidFill>
                <a:latin typeface="Alegreya"/>
              </a:rPr>
              <a:t>e</a:t>
            </a:r>
            <a:r>
              <a:rPr lang="en-US" sz="1749" dirty="0" err="1">
                <a:solidFill>
                  <a:srgbClr val="000000"/>
                </a:solidFill>
                <a:latin typeface="Alegreya Bold"/>
              </a:rPr>
              <a:t>xercice</a:t>
            </a:r>
            <a:r>
              <a:rPr lang="en-US" sz="1749" dirty="0">
                <a:solidFill>
                  <a:srgbClr val="000000"/>
                </a:solidFill>
                <a:latin typeface="Alegreya Bold"/>
              </a:rPr>
              <a:t> de base</a:t>
            </a:r>
          </a:p>
          <a:p>
            <a:pPr algn="just">
              <a:lnSpc>
                <a:spcPts val="2449"/>
              </a:lnSpc>
            </a:pPr>
            <a:r>
              <a:rPr lang="en-US" sz="1749" dirty="0" err="1">
                <a:solidFill>
                  <a:srgbClr val="000000"/>
                </a:solidFill>
                <a:latin typeface="Alegreya Bold"/>
              </a:rPr>
              <a:t>Création</a:t>
            </a:r>
            <a:r>
              <a:rPr lang="en-US" sz="1749" dirty="0">
                <a:solidFill>
                  <a:srgbClr val="000000"/>
                </a:solidFill>
                <a:latin typeface="Alegreya Bold"/>
              </a:rPr>
              <a:t> :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d’un minimum de 4 monotypes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Procédure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encrer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légère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couche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d’encre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sur un Plexiglas/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déposer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plante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lignes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repérage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préalablement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établies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positionner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le papier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d’impression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sur le dessus, face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contre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encre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Imprimer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presse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avec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pression suffisante · Premier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résultat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 : la silhouette de la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plante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/la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partie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colorée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représente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le contour de la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plante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· Conserver la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même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plaque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d’acrylique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(Plexiglas) :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retirer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délicatement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plante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L’encre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reste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déposera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sur le papier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lors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du passage sous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presse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/texture de la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plante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· Second passage :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l’empreinte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fantôme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. * Il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possible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d’imprimer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avec le dos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cuillère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bois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avec des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pressoirs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49" dirty="0" err="1">
                <a:solidFill>
                  <a:srgbClr val="000000"/>
                </a:solidFill>
                <a:latin typeface="Alegreya"/>
              </a:rPr>
              <a:t>manuels</a:t>
            </a:r>
            <a:r>
              <a:rPr lang="en-US" sz="1749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220447" y="6331579"/>
            <a:ext cx="9617503" cy="13686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10"/>
              </a:lnSpc>
            </a:pPr>
            <a:r>
              <a:rPr lang="en-US" sz="2007" dirty="0" err="1">
                <a:solidFill>
                  <a:srgbClr val="577BAB"/>
                </a:solidFill>
                <a:latin typeface="Alegreya Bold"/>
              </a:rPr>
              <a:t>Distanciation</a:t>
            </a:r>
            <a:r>
              <a:rPr lang="en-US" sz="2007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</a:t>
            </a:r>
          </a:p>
          <a:p>
            <a:pPr algn="ctr">
              <a:lnSpc>
                <a:spcPts val="822"/>
              </a:lnSpc>
            </a:pPr>
            <a:endParaRPr lang="en-US" sz="2007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399"/>
              </a:lnSpc>
            </a:pPr>
            <a:r>
              <a:rPr lang="en-US" sz="1714" dirty="0">
                <a:solidFill>
                  <a:srgbClr val="000000"/>
                </a:solidFill>
                <a:latin typeface="Alegreya"/>
              </a:rPr>
              <a:t>En sciences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en arts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plastiques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fiche de classification pour chacun des monotypes · Assembler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relier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tous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les monotypes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classifiés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en un seul livre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album · Exposer à la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bibliothèque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l’école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14" dirty="0" err="1">
                <a:solidFill>
                  <a:srgbClr val="000000"/>
                </a:solidFill>
                <a:latin typeface="Alegreya"/>
              </a:rPr>
              <a:t>permettre</a:t>
            </a:r>
            <a:r>
              <a:rPr lang="en-US" sz="1714" dirty="0">
                <a:solidFill>
                  <a:srgbClr val="000000"/>
                </a:solidFill>
                <a:latin typeface="Alegreya"/>
              </a:rPr>
              <a:t> la consultation sur place.</a:t>
            </a: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152400" y="9838"/>
            <a:ext cx="4343400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5B5462"/>
                </a:solidFill>
                <a:latin typeface="Alegreya Bold"/>
              </a:rPr>
              <a:t>Phases du processus de </a:t>
            </a:r>
            <a:r>
              <a:rPr lang="en-US" sz="2499" dirty="0" err="1">
                <a:solidFill>
                  <a:srgbClr val="5B5462"/>
                </a:solidFill>
                <a:latin typeface="Alegreya Bold"/>
              </a:rPr>
              <a:t>création</a:t>
            </a:r>
            <a:r>
              <a:rPr lang="en-US" sz="2499" dirty="0">
                <a:solidFill>
                  <a:srgbClr val="5B5462"/>
                </a:solidFill>
                <a:latin typeface="Alegreya Bold"/>
              </a:rPr>
              <a:t>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AEEB1293-EFB8-B335-C501-C651124B9B22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8068" y="1780678"/>
            <a:ext cx="10058400" cy="505322"/>
            <a:chOff x="8068" y="1862646"/>
            <a:chExt cx="10058400" cy="505322"/>
          </a:xfrm>
        </p:grpSpPr>
        <p:grpSp>
          <p:nvGrpSpPr>
            <p:cNvPr id="4" name="Group 4"/>
            <p:cNvGrpSpPr/>
            <p:nvPr>
              <p:custDataLst>
                <p:tags r:id="rId10"/>
              </p:custDataLst>
            </p:nvPr>
          </p:nvGrpSpPr>
          <p:grpSpPr>
            <a:xfrm>
              <a:off x="8068" y="1862646"/>
              <a:ext cx="10058400" cy="505322"/>
              <a:chOff x="0" y="0"/>
              <a:chExt cx="5907441" cy="28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F6EDC6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2" name="AutoShape 12"/>
            <p:cNvSpPr/>
            <p:nvPr>
              <p:custDataLst>
                <p:tags r:id="rId11"/>
              </p:custDataLst>
            </p:nvPr>
          </p:nvSpPr>
          <p:spPr>
            <a:xfrm>
              <a:off x="35859" y="2115307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7F2281D-FC52-6F77-4C17-B379BFEE5D4D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0" y="5848340"/>
            <a:ext cx="10058400" cy="505322"/>
            <a:chOff x="0" y="5848340"/>
            <a:chExt cx="10058400" cy="505322"/>
          </a:xfrm>
        </p:grpSpPr>
        <p:grpSp>
          <p:nvGrpSpPr>
            <p:cNvPr id="6" name="Group 6"/>
            <p:cNvGrpSpPr/>
            <p:nvPr>
              <p:custDataLst>
                <p:tags r:id="rId8"/>
              </p:custDataLst>
            </p:nvPr>
          </p:nvGrpSpPr>
          <p:grpSpPr>
            <a:xfrm>
              <a:off x="0" y="5848340"/>
              <a:ext cx="10058400" cy="505322"/>
              <a:chOff x="0" y="0"/>
              <a:chExt cx="5907441" cy="2884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F6EDC6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3" name="AutoShape 13"/>
            <p:cNvSpPr/>
            <p:nvPr>
              <p:custDataLst>
                <p:tags r:id="rId9"/>
              </p:custDataLst>
            </p:nvPr>
          </p:nvSpPr>
          <p:spPr>
            <a:xfrm>
              <a:off x="51166" y="6113174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83798" y="145947"/>
            <a:ext cx="9646002" cy="28770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dirty="0">
                <a:solidFill>
                  <a:srgbClr val="5B5462"/>
                </a:solidFill>
                <a:latin typeface="Alegreya Bold"/>
              </a:rPr>
              <a:t>LIENS INFORMATIFS SUR L'ARTISTE ET SUR L'ACTI﻿VITÉ</a:t>
            </a:r>
          </a:p>
          <a:p>
            <a:pPr>
              <a:lnSpc>
                <a:spcPts val="2197"/>
              </a:lnSpc>
            </a:pPr>
            <a:endParaRPr lang="en-US" sz="2600" dirty="0">
              <a:solidFill>
                <a:srgbClr val="5B5462"/>
              </a:solidFill>
              <a:latin typeface="Alegreya Bold"/>
            </a:endParaRPr>
          </a:p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Alegreya Bold"/>
              </a:rPr>
              <a:t>Site Web de </a:t>
            </a: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l'artiste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Hannah Klaus Hunter </a:t>
            </a:r>
          </a:p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Alegreya"/>
                <a:hlinkClick r:id="rId5" tooltip="https://hannahklaushunterarts.com/"/>
              </a:rPr>
              <a:t>hannahklaushunterarts.com/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380"/>
              </a:lnSpc>
            </a:pPr>
            <a:endParaRPr lang="en-US" sz="170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380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Références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documentaires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à </a:t>
            </a: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titre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informatif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Alegreya"/>
              </a:rPr>
              <a:t>SANS TRACE CANADA : </a:t>
            </a:r>
            <a:r>
              <a:rPr lang="en-US" sz="1700" dirty="0">
                <a:solidFill>
                  <a:srgbClr val="000000"/>
                </a:solidFill>
                <a:latin typeface="Alegreya"/>
                <a:hlinkClick r:id="rId6"/>
              </a:rPr>
              <a:t>https://www.sanstrace.ca/accueil</a:t>
            </a:r>
            <a:r>
              <a:rPr lang="en-US" sz="1700" dirty="0">
                <a:solidFill>
                  <a:srgbClr val="FF1616"/>
                </a:solidFill>
                <a:latin typeface="Alegreya"/>
                <a:hlinkClick r:id="rId6"/>
              </a:rPr>
              <a:t> </a:t>
            </a:r>
            <a:endParaRPr lang="en-US" sz="1700" dirty="0">
              <a:solidFill>
                <a:srgbClr val="FF1616"/>
              </a:solidFill>
              <a:latin typeface="Alegreya"/>
            </a:endParaRPr>
          </a:p>
          <a:p>
            <a:pPr algn="l">
              <a:lnSpc>
                <a:spcPts val="2380"/>
              </a:lnSpc>
            </a:pPr>
            <a:r>
              <a:rPr lang="en-US" sz="1700" dirty="0">
                <a:solidFill>
                  <a:srgbClr val="000000"/>
                </a:solidFill>
                <a:latin typeface="Alegreya"/>
              </a:rPr>
              <a:t>Article - Savoir Média : </a:t>
            </a:r>
            <a:r>
              <a:rPr lang="en-US" sz="1700" dirty="0">
                <a:solidFill>
                  <a:srgbClr val="000000"/>
                </a:solidFill>
                <a:latin typeface="Alegreya"/>
                <a:hlinkClick r:id="rId7" tooltip="https://savoir.media/citoyens-du-futur/clip/biodiversite?fbclid=IwAR3lIiFqlyHvaCVHcH1wGaUQlUbzsCj7bD2hohjE2Eu829wAaFKOFHAcV4U"/>
              </a:rPr>
              <a:t>https://savoir.media/citoyens-du-futur/clip/biodiversite</a:t>
            </a:r>
            <a:r>
              <a:rPr lang="en-US" sz="1700" dirty="0">
                <a:solidFill>
                  <a:srgbClr val="FF1616"/>
                </a:solidFill>
                <a:latin typeface="Alegreya"/>
              </a:rPr>
              <a:t> </a:t>
            </a:r>
          </a:p>
          <a:p>
            <a:pPr algn="ctr">
              <a:lnSpc>
                <a:spcPts val="2299"/>
              </a:lnSpc>
            </a:pPr>
            <a:endParaRPr lang="en-US" sz="1700" dirty="0">
              <a:solidFill>
                <a:srgbClr val="FF1616"/>
              </a:solidFill>
              <a:latin typeface="Alegreya"/>
            </a:endParaRP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0" y="5410200"/>
            <a:ext cx="10058400" cy="2362200"/>
          </a:xfrm>
          <a:prstGeom prst="rect">
            <a:avLst/>
          </a:prstGeom>
          <a:solidFill>
            <a:srgbClr val="F6EDC6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183798" y="5995119"/>
            <a:ext cx="6075116" cy="1696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83"/>
              </a:lnSpc>
            </a:pPr>
            <a:r>
              <a:rPr lang="en-US" sz="1345" dirty="0" err="1">
                <a:solidFill>
                  <a:srgbClr val="000000"/>
                </a:solidFill>
                <a:latin typeface="Alegreya Bold"/>
              </a:rPr>
              <a:t>Légende</a:t>
            </a:r>
            <a:r>
              <a:rPr lang="en-US" sz="1345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345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345" dirty="0">
                <a:solidFill>
                  <a:srgbClr val="000000"/>
                </a:solidFill>
                <a:latin typeface="Alegreya Bold"/>
              </a:rPr>
              <a:t> :</a:t>
            </a:r>
          </a:p>
          <a:p>
            <a:pPr>
              <a:lnSpc>
                <a:spcPts val="1883"/>
              </a:lnSpc>
            </a:pPr>
            <a:endParaRPr lang="en-US" sz="1345" dirty="0">
              <a:solidFill>
                <a:srgbClr val="000000"/>
              </a:solidFill>
              <a:latin typeface="Alegreya Bold"/>
            </a:endParaRPr>
          </a:p>
          <a:p>
            <a:pPr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Image 1 :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KLAUS HUNTER, Hannah. Island Road, 19" x 13", Collage et monotype</a:t>
            </a:r>
          </a:p>
          <a:p>
            <a:pPr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Image 2 :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 KLAUS HUNTER, Hannah. Silk Oak's Reach, 14" x 11", Collage et monotype</a:t>
            </a:r>
          </a:p>
          <a:p>
            <a:pPr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Image 3 : 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KLAUS HUNTER, Hannah. Traces 1, 20" x 26", Collage et monotype</a:t>
            </a:r>
          </a:p>
          <a:p>
            <a:pPr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Image 4: 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KLAUS HUNTER, Hannah. Spring wind, 20" x 15", Collage et monotype</a:t>
            </a:r>
          </a:p>
          <a:p>
            <a:pPr>
              <a:lnSpc>
                <a:spcPts val="1883"/>
              </a:lnSpc>
            </a:pPr>
            <a:r>
              <a:rPr lang="en-US" sz="1345" dirty="0">
                <a:solidFill>
                  <a:srgbClr val="000000"/>
                </a:solidFill>
                <a:latin typeface="Alegreya Bold"/>
              </a:rPr>
              <a:t>Image 5 : </a:t>
            </a:r>
            <a:r>
              <a:rPr lang="en-US" sz="1345" dirty="0">
                <a:solidFill>
                  <a:srgbClr val="000000"/>
                </a:solidFill>
                <a:latin typeface="Alegreya"/>
              </a:rPr>
              <a:t>KLAUS HUNTER, Hannah. Salish sea path, 20" x 15", Collage et monotype.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-106912" y="985119"/>
            <a:ext cx="6953302" cy="22320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4179" spc="978" dirty="0">
                <a:solidFill>
                  <a:srgbClr val="000000"/>
                </a:solidFill>
                <a:latin typeface="Glacial Indifference"/>
              </a:rPr>
              <a:t>Voyage </a:t>
            </a:r>
            <a:r>
              <a:rPr lang="en-US" sz="4179" spc="978" dirty="0" err="1">
                <a:solidFill>
                  <a:srgbClr val="000000"/>
                </a:solidFill>
                <a:latin typeface="Glacial Indifference"/>
              </a:rPr>
              <a:t>virtuel</a:t>
            </a:r>
            <a:r>
              <a:rPr lang="en-US" sz="4179" spc="978" dirty="0">
                <a:solidFill>
                  <a:srgbClr val="000000"/>
                </a:solidFill>
                <a:latin typeface="Glacial Indifference Bold"/>
              </a:rPr>
              <a:t> </a:t>
            </a:r>
          </a:p>
          <a:p>
            <a:pPr algn="ctr">
              <a:lnSpc>
                <a:spcPts val="4028"/>
              </a:lnSpc>
            </a:pPr>
            <a:endParaRPr lang="en-US" sz="4179" spc="978" dirty="0">
              <a:solidFill>
                <a:srgbClr val="000000"/>
              </a:solidFill>
              <a:latin typeface="Glacial Indifference Bold"/>
            </a:endParaRPr>
          </a:p>
          <a:p>
            <a:pPr algn="ctr">
              <a:lnSpc>
                <a:spcPts val="3618"/>
              </a:lnSpc>
            </a:pPr>
            <a:r>
              <a:rPr lang="en-US" sz="2349" spc="549" dirty="0">
                <a:solidFill>
                  <a:srgbClr val="000000"/>
                </a:solidFill>
                <a:latin typeface="Alegreya"/>
              </a:rPr>
              <a:t>ARTISTE   </a:t>
            </a:r>
          </a:p>
          <a:p>
            <a:pPr algn="ctr">
              <a:lnSpc>
                <a:spcPts val="3618"/>
              </a:lnSpc>
            </a:pPr>
            <a:r>
              <a:rPr lang="en-US" sz="2349" spc="549" dirty="0">
                <a:solidFill>
                  <a:srgbClr val="7B553F"/>
                </a:solidFill>
                <a:latin typeface="Alegreya Bold"/>
              </a:rPr>
              <a:t> Andreas </a:t>
            </a:r>
            <a:r>
              <a:rPr lang="en-US" sz="2349" spc="549" dirty="0" err="1">
                <a:solidFill>
                  <a:srgbClr val="7B553F"/>
                </a:solidFill>
                <a:latin typeface="Alegreya Bold"/>
              </a:rPr>
              <a:t>Rutkauskas</a:t>
            </a:r>
            <a:r>
              <a:rPr lang="en-US" sz="2349" spc="549" dirty="0">
                <a:solidFill>
                  <a:srgbClr val="7B553F"/>
                </a:solidFill>
                <a:latin typeface="Alegreya Bold"/>
              </a:rPr>
              <a:t> </a:t>
            </a: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E7758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-1857" y="0"/>
            <a:ext cx="3776457" cy="576392"/>
            <a:chOff x="0" y="0"/>
            <a:chExt cx="998508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98508" cy="152400"/>
            </a:xfrm>
            <a:custGeom>
              <a:avLst/>
              <a:gdLst/>
              <a:ahLst/>
              <a:cxnLst/>
              <a:rect l="l" t="t" r="r" b="b"/>
              <a:pathLst>
                <a:path w="998508" h="152400">
                  <a:moveTo>
                    <a:pt x="0" y="0"/>
                  </a:moveTo>
                  <a:lnTo>
                    <a:pt x="998508" y="0"/>
                  </a:lnTo>
                  <a:lnTo>
                    <a:pt x="99850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-1857" y="3816846"/>
            <a:ext cx="6707457" cy="3955554"/>
          </a:xfrm>
          <a:custGeom>
            <a:avLst/>
            <a:gdLst/>
            <a:ahLst/>
            <a:cxnLst/>
            <a:rect l="l" t="t" r="r" b="b"/>
            <a:pathLst>
              <a:path w="6707457" h="3955554">
                <a:moveTo>
                  <a:pt x="0" y="0"/>
                </a:moveTo>
                <a:lnTo>
                  <a:pt x="6707457" y="0"/>
                </a:lnTo>
                <a:lnTo>
                  <a:pt x="6707457" y="3955555"/>
                </a:lnTo>
                <a:lnTo>
                  <a:pt x="0" y="39555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317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>
            <p:custDataLst>
              <p:tags r:id="rId5"/>
            </p:custDataLst>
          </p:nvPr>
        </p:nvSpPr>
        <p:spPr>
          <a:xfrm>
            <a:off x="6819755" y="137160"/>
            <a:ext cx="3124489" cy="3102376"/>
          </a:xfrm>
          <a:custGeom>
            <a:avLst/>
            <a:gdLst/>
            <a:ahLst/>
            <a:cxnLst/>
            <a:rect l="l" t="t" r="r" b="b"/>
            <a:pathLst>
              <a:path w="3124489" h="3102376">
                <a:moveTo>
                  <a:pt x="0" y="0"/>
                </a:moveTo>
                <a:lnTo>
                  <a:pt x="3124490" y="0"/>
                </a:lnTo>
                <a:lnTo>
                  <a:pt x="3124490" y="3102376"/>
                </a:lnTo>
                <a:lnTo>
                  <a:pt x="0" y="310237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3084" r="-2171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6861630" y="3329403"/>
            <a:ext cx="3040741" cy="4139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0"/>
              </a:lnSpc>
            </a:pPr>
            <a:r>
              <a:rPr lang="en-US" sz="2048">
                <a:solidFill>
                  <a:srgbClr val="FFFFFF"/>
                </a:solidFill>
                <a:latin typeface="Alegreya Bold"/>
              </a:rPr>
              <a:t>QUESTION MOBILISATRICE</a:t>
            </a:r>
          </a:p>
          <a:p>
            <a:pPr algn="ctr">
              <a:lnSpc>
                <a:spcPts val="2990"/>
              </a:lnSpc>
            </a:pPr>
            <a:endParaRPr lang="en-US" sz="2048">
              <a:solidFill>
                <a:srgbClr val="FFFFFF"/>
              </a:solidFill>
              <a:latin typeface="Alegreya Bold"/>
            </a:endParaRPr>
          </a:p>
          <a:p>
            <a:pPr algn="ctr">
              <a:lnSpc>
                <a:spcPts val="3519"/>
              </a:lnSpc>
            </a:pPr>
            <a:r>
              <a:rPr lang="en-US" sz="2199">
                <a:solidFill>
                  <a:srgbClr val="000000"/>
                </a:solidFill>
                <a:latin typeface="Alegreya Bold"/>
              </a:rPr>
              <a:t>Dans un monde où les espaces urbains prennent de plus en plus de place, comment établir un rapport sensible à l’environnement qui nous entoure?</a:t>
            </a: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9372096" y="3025804"/>
            <a:ext cx="53027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FFFFFF"/>
                </a:solidFill>
                <a:latin typeface="Alegreya"/>
              </a:rPr>
              <a:t>Image 2 </a:t>
            </a:r>
          </a:p>
        </p:txBody>
      </p:sp>
      <p:sp>
        <p:nvSpPr>
          <p:cNvPr id="11" name="TextBox 11"/>
          <p:cNvSpPr txBox="1"/>
          <p:nvPr>
            <p:custDataLst>
              <p:tags r:id="rId8"/>
            </p:custDataLst>
          </p:nvPr>
        </p:nvSpPr>
        <p:spPr>
          <a:xfrm>
            <a:off x="6386066" y="775856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EFEDED"/>
                </a:solidFill>
                <a:latin typeface="Alegreya"/>
              </a:rPr>
              <a:t>Image 1 </a:t>
            </a:r>
          </a:p>
        </p:txBody>
      </p:sp>
      <p:sp>
        <p:nvSpPr>
          <p:cNvPr id="12" name="TextBox 12"/>
          <p:cNvSpPr txBox="1"/>
          <p:nvPr>
            <p:custDataLst>
              <p:tags r:id="rId9"/>
            </p:custDataLst>
          </p:nvPr>
        </p:nvSpPr>
        <p:spPr>
          <a:xfrm>
            <a:off x="6131049" y="7520804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FFFFFF"/>
                </a:solidFill>
                <a:latin typeface="Alegreya"/>
              </a:rPr>
              <a:t>Image 1 </a:t>
            </a:r>
          </a:p>
        </p:txBody>
      </p:sp>
      <p:sp>
        <p:nvSpPr>
          <p:cNvPr id="13" name="TextBox 13"/>
          <p:cNvSpPr txBox="1"/>
          <p:nvPr>
            <p:custDataLst>
              <p:tags r:id="rId10"/>
            </p:custDataLst>
          </p:nvPr>
        </p:nvSpPr>
        <p:spPr>
          <a:xfrm>
            <a:off x="124553" y="38729"/>
            <a:ext cx="3457283" cy="432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80"/>
              </a:lnSpc>
            </a:pPr>
            <a:r>
              <a:rPr lang="en-US" sz="2486" spc="94" dirty="0" err="1">
                <a:solidFill>
                  <a:srgbClr val="FFFFFF"/>
                </a:solidFill>
                <a:latin typeface="Alegreya Bold"/>
              </a:rPr>
              <a:t>Photographie</a:t>
            </a:r>
            <a:r>
              <a:rPr lang="en-US" sz="2486" spc="94" dirty="0">
                <a:solidFill>
                  <a:srgbClr val="FFFFFF"/>
                </a:solidFill>
                <a:latin typeface="Alegreya Bold"/>
              </a:rPr>
              <a:t> et Web</a:t>
            </a:r>
          </a:p>
        </p:txBody>
      </p:sp>
      <p:sp>
        <p:nvSpPr>
          <p:cNvPr id="14" name="AutoShape 14"/>
          <p:cNvSpPr/>
          <p:nvPr>
            <p:custDataLst>
              <p:tags r:id="rId11"/>
            </p:custDataLst>
          </p:nvPr>
        </p:nvSpPr>
        <p:spPr>
          <a:xfrm flipV="1">
            <a:off x="6861629" y="4267200"/>
            <a:ext cx="3082615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E775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28601" y="681990"/>
            <a:ext cx="6248400" cy="4637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45"/>
              </a:lnSpc>
            </a:pP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Andreas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explore la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subjectivité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mettant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contraste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l’exploration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Rocheuses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par le 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mode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virtuel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avec la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marche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dans le lieu physique. En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effet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série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photographies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«Virtually There»,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randonneur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canadien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d’abord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exploré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paysage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l’aide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Google Earth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Il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s’est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ensuite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rendu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sur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dans le but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photographier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mêmes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paysages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rendre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compte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trajectoire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vécue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physiquement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lui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permis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vivre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expérience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sensorielle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complète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au-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delà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limites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écran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845"/>
              </a:lnSpc>
            </a:pPr>
            <a:endParaRPr lang="en-US" sz="153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845"/>
              </a:lnSpc>
            </a:pPr>
            <a:r>
              <a:rPr lang="en-US" sz="1530" dirty="0">
                <a:solidFill>
                  <a:srgbClr val="000000"/>
                </a:solidFill>
                <a:latin typeface="Alegreya"/>
              </a:rPr>
              <a:t>En lien avec le travail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explorer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collectivement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paysage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fois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façon numérique et physique. En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utilisant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appareil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mobile,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pourront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réfléchir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établir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un contact précis avec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vivre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sensorielle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liée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celui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-ci.</a:t>
            </a:r>
          </a:p>
        </p:txBody>
      </p:sp>
      <p:sp>
        <p:nvSpPr>
          <p:cNvPr id="7" name="Freeform 7"/>
          <p:cNvSpPr/>
          <p:nvPr>
            <p:custDataLst>
              <p:tags r:id="rId4"/>
            </p:custDataLst>
          </p:nvPr>
        </p:nvSpPr>
        <p:spPr>
          <a:xfrm>
            <a:off x="6705600" y="1780275"/>
            <a:ext cx="3352800" cy="4211851"/>
          </a:xfrm>
          <a:custGeom>
            <a:avLst/>
            <a:gdLst/>
            <a:ahLst/>
            <a:cxnLst/>
            <a:rect l="l" t="t" r="r" b="b"/>
            <a:pathLst>
              <a:path w="3352800" h="4211851">
                <a:moveTo>
                  <a:pt x="0" y="0"/>
                </a:moveTo>
                <a:lnTo>
                  <a:pt x="3352800" y="0"/>
                </a:lnTo>
                <a:lnTo>
                  <a:pt x="3352800" y="4211850"/>
                </a:lnTo>
                <a:lnTo>
                  <a:pt x="0" y="42118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/>
          <p:nvPr>
            <p:custDataLst>
              <p:tags r:id="rId5"/>
            </p:custDataLst>
          </p:nvPr>
        </p:nvGrpSpPr>
        <p:grpSpPr>
          <a:xfrm>
            <a:off x="9515160" y="4011576"/>
            <a:ext cx="543240" cy="200275"/>
            <a:chOff x="0" y="0"/>
            <a:chExt cx="413382" cy="152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382" cy="152400"/>
            </a:xfrm>
            <a:custGeom>
              <a:avLst/>
              <a:gdLst/>
              <a:ahLst/>
              <a:cxnLst/>
              <a:rect l="l" t="t" r="r" b="b"/>
              <a:pathLst>
                <a:path w="413382" h="152400">
                  <a:moveTo>
                    <a:pt x="0" y="0"/>
                  </a:moveTo>
                  <a:lnTo>
                    <a:pt x="413382" y="0"/>
                  </a:lnTo>
                  <a:lnTo>
                    <a:pt x="41338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061A23">
                <a:alpha val="60000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6"/>
            </p:custDataLst>
          </p:nvPr>
        </p:nvSpPr>
        <p:spPr>
          <a:xfrm>
            <a:off x="6705600" y="5803530"/>
            <a:ext cx="52134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FFFFFF"/>
                </a:solidFill>
                <a:latin typeface="Alegreya"/>
              </a:rPr>
              <a:t>Image 3 </a:t>
            </a:r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164062" y="57012"/>
            <a:ext cx="521742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spc="98" dirty="0">
                <a:solidFill>
                  <a:srgbClr val="7B553F"/>
                </a:solidFill>
                <a:latin typeface="Alegreya Bold"/>
              </a:rPr>
              <a:t>PROPOSITION DE CRÉATION</a:t>
            </a:r>
            <a:r>
              <a:rPr lang="en-US" sz="2600" spc="98" dirty="0">
                <a:solidFill>
                  <a:srgbClr val="7B553F"/>
                </a:solidFill>
                <a:latin typeface="Alegreya"/>
              </a:rPr>
              <a:t> 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-8101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E775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34637" y="512335"/>
            <a:ext cx="6236326" cy="715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45"/>
              </a:lnSpc>
            </a:pPr>
            <a:r>
              <a:rPr lang="en-US" sz="1530" dirty="0">
                <a:solidFill>
                  <a:srgbClr val="000000"/>
                </a:solidFill>
                <a:latin typeface="Alegreya Bold"/>
              </a:rPr>
              <a:t>Première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partie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de la proposition de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153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845"/>
              </a:lnSpc>
            </a:pPr>
            <a:r>
              <a:rPr lang="en-US" sz="1530" dirty="0">
                <a:solidFill>
                  <a:srgbClr val="000000"/>
                </a:solidFill>
                <a:latin typeface="Alegreya"/>
              </a:rPr>
              <a:t>Dans un premier temps,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discuter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du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phénomène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périurbanisation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Par la suite, le travail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Andreas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présenté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initiés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un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parcours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travers la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ville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l’entremise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Google Map (option Street View).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Cela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permet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saisir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la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complexité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des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espaces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urbains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extension sur le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territoire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région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</a:t>
            </a:r>
          </a:p>
          <a:p>
            <a:pPr>
              <a:lnSpc>
                <a:spcPts val="2845"/>
              </a:lnSpc>
            </a:pP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Deuxième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partie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de la proposition de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153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845"/>
              </a:lnSpc>
            </a:pPr>
            <a:r>
              <a:rPr lang="en-US" sz="1530" dirty="0">
                <a:solidFill>
                  <a:srgbClr val="000000"/>
                </a:solidFill>
                <a:latin typeface="Alegreya"/>
              </a:rPr>
              <a:t>À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l’extérieur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suivre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trajectoire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prévue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carte Google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préalablement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préparée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comporte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5 points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repère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À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chaque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endroit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ciblé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des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photographies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captées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ajoutées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sur la carte Google. Au moment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trajectoire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appelés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à porter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attention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particulière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aspects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sensoriels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prennent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 note des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odeurs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mouvements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corps dans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des sons et des observations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visuelles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marquantes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en lien avec les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photographiés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 De retour en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interviennent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sur la carte Google en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ajoutant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repères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endroits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visités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en y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incluant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notes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sensorielles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>
              <a:lnSpc>
                <a:spcPts val="2845"/>
              </a:lnSpc>
            </a:pPr>
            <a:r>
              <a:rPr lang="en-US" sz="1530" dirty="0">
                <a:solidFill>
                  <a:srgbClr val="000000"/>
                </a:solidFill>
                <a:latin typeface="Alegreya Bold"/>
              </a:rPr>
              <a:t>Une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appréciation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contemporaine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du </a:t>
            </a:r>
            <a:r>
              <a:rPr lang="en-US" sz="1530" dirty="0" err="1">
                <a:solidFill>
                  <a:srgbClr val="000000"/>
                </a:solidFill>
                <a:latin typeface="Alegreya Bold"/>
              </a:rPr>
              <a:t>paysage</a:t>
            </a:r>
            <a:r>
              <a:rPr lang="en-US" sz="1530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2845"/>
              </a:lnSpc>
            </a:pPr>
            <a:r>
              <a:rPr lang="en-US" sz="1530" dirty="0" err="1">
                <a:solidFill>
                  <a:srgbClr val="000000"/>
                </a:solidFill>
                <a:latin typeface="Alegreya"/>
              </a:rPr>
              <a:t>Plusieurs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facteurs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susceptibles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d’influencer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 : la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température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extérieure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la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maitrise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non de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l’outil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Google Map et, bien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sûr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l’ouverture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30" dirty="0" err="1">
                <a:solidFill>
                  <a:srgbClr val="000000"/>
                </a:solidFill>
                <a:latin typeface="Alegreya"/>
              </a:rPr>
              <a:t>l’engagement</a:t>
            </a:r>
            <a:r>
              <a:rPr lang="en-US" sz="1530" dirty="0">
                <a:solidFill>
                  <a:srgbClr val="000000"/>
                </a:solidFill>
                <a:latin typeface="Alegreya"/>
              </a:rPr>
              <a:t> des participants. 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6971263" y="1137285"/>
            <a:ext cx="2918053" cy="4321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1830" dirty="0">
                <a:solidFill>
                  <a:srgbClr val="FFFFFF"/>
                </a:solidFill>
                <a:latin typeface="Alegreya Bold"/>
              </a:rPr>
              <a:t>MOTS ÉVOCATEURS </a:t>
            </a:r>
          </a:p>
          <a:p>
            <a:pPr>
              <a:lnSpc>
                <a:spcPts val="839"/>
              </a:lnSpc>
            </a:pPr>
            <a:endParaRPr lang="en-US" sz="1830" dirty="0">
              <a:solidFill>
                <a:srgbClr val="FFFFFF"/>
              </a:solidFill>
              <a:latin typeface="Alegreya Bold"/>
            </a:endParaRPr>
          </a:p>
          <a:p>
            <a:pPr algn="ctr">
              <a:lnSpc>
                <a:spcPts val="4366"/>
              </a:lnSpc>
            </a:pP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absence · </a:t>
            </a:r>
            <a:r>
              <a:rPr lang="en-US" sz="2000" b="1" dirty="0" err="1">
                <a:solidFill>
                  <a:srgbClr val="E6D385"/>
                </a:solidFill>
                <a:latin typeface="Alegreya" panose="020B0604020202020204" charset="0"/>
              </a:rPr>
              <a:t>présence</a:t>
            </a:r>
            <a:r>
              <a:rPr lang="en-US" sz="2000" dirty="0">
                <a:solidFill>
                  <a:srgbClr val="E6D385"/>
                </a:solidFill>
                <a:latin typeface="Alegreya" panose="020B060402020202020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voyage ·  </a:t>
            </a:r>
            <a:r>
              <a:rPr lang="en-US" sz="2000" b="1" dirty="0">
                <a:solidFill>
                  <a:srgbClr val="345E98"/>
                </a:solidFill>
                <a:latin typeface="Alegreya" panose="020B0604020202020204" charset="0"/>
              </a:rPr>
              <a:t>technologies</a:t>
            </a:r>
            <a:r>
              <a:rPr lang="en-US" sz="2000" b="1" dirty="0">
                <a:solidFill>
                  <a:srgbClr val="000000"/>
                </a:solidFill>
                <a:latin typeface="Alegreya" panose="020B060402020202020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· </a:t>
            </a: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virtuel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photographie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 </a:t>
            </a: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sensorialité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  ·</a:t>
            </a:r>
            <a:r>
              <a:rPr lang="en-US" sz="2000" b="1" dirty="0" err="1">
                <a:solidFill>
                  <a:srgbClr val="E1E1E1"/>
                </a:solidFill>
                <a:latin typeface="Alegreya" panose="020B0604020202020204" charset="0"/>
              </a:rPr>
              <a:t>géolocalisation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contemplation · </a:t>
            </a:r>
            <a:r>
              <a:rPr lang="en-US" sz="2000" b="1" dirty="0">
                <a:solidFill>
                  <a:srgbClr val="75C696"/>
                </a:solidFill>
                <a:latin typeface="Alegreya" panose="020B0604020202020204" charset="0"/>
              </a:rPr>
              <a:t>temps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périurbanisation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</a:t>
            </a:r>
          </a:p>
          <a:p>
            <a:pPr algn="ctr">
              <a:lnSpc>
                <a:spcPts val="4366"/>
              </a:lnSpc>
            </a:pP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· </a:t>
            </a:r>
            <a:r>
              <a:rPr lang="en-US" sz="2000" b="1" dirty="0">
                <a:solidFill>
                  <a:srgbClr val="C3D8E2"/>
                </a:solidFill>
                <a:latin typeface="Alegreya" panose="020B0604020202020204" charset="0"/>
              </a:rPr>
              <a:t>carte</a:t>
            </a:r>
            <a:r>
              <a:rPr lang="en-US" sz="2000" b="1" dirty="0">
                <a:solidFill>
                  <a:srgbClr val="FF1616"/>
                </a:solidFill>
                <a:latin typeface="Alegreya" panose="020B060402020202020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legreya" panose="020B0604020202020204" charset="0"/>
              </a:rPr>
              <a:t> 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6178600" y="7583805"/>
            <a:ext cx="52700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4 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126734" y="36705"/>
            <a:ext cx="5217427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spc="98">
                <a:solidFill>
                  <a:srgbClr val="7B553F"/>
                </a:solidFill>
                <a:latin typeface="Alegreya Bold"/>
              </a:rPr>
              <a:t>PROPOSITION DE CRÉATION</a:t>
            </a:r>
            <a:r>
              <a:rPr lang="en-US" sz="2600" spc="98">
                <a:solidFill>
                  <a:srgbClr val="7B553F"/>
                </a:solidFill>
                <a:latin typeface="Alegreya"/>
              </a:rPr>
              <a:t> 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  <a:solidFill>
            <a:srgbClr val="D8A68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68750" y="633071"/>
            <a:ext cx="9520897" cy="412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04"/>
              </a:lnSpc>
            </a:pPr>
            <a:r>
              <a:rPr lang="en-US" sz="1670" dirty="0">
                <a:solidFill>
                  <a:srgbClr val="C25D48"/>
                </a:solidFill>
                <a:latin typeface="Alegreya Bold"/>
              </a:rPr>
              <a:t> </a:t>
            </a:r>
            <a:r>
              <a:rPr lang="en-US" sz="1760" dirty="0">
                <a:solidFill>
                  <a:srgbClr val="000000"/>
                </a:solidFill>
                <a:latin typeface="Alegreya Bold"/>
              </a:rPr>
              <a:t>DURÉE :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2 à 3 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76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839"/>
              </a:lnSpc>
            </a:pPr>
            <a:endParaRPr lang="en-US" sz="176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589"/>
              </a:lnSpc>
            </a:pPr>
            <a:r>
              <a:rPr lang="en-US" sz="1849" dirty="0">
                <a:solidFill>
                  <a:srgbClr val="000000"/>
                </a:solidFill>
                <a:latin typeface="Alegreya Bold"/>
              </a:rPr>
              <a:t>APPRENTISSAGES </a:t>
            </a:r>
          </a:p>
          <a:p>
            <a:pPr marL="379984" lvl="1" indent="-189992" algn="just">
              <a:lnSpc>
                <a:spcPts val="2464"/>
              </a:lnSpc>
              <a:buFont typeface="Arial"/>
              <a:buChar char="•"/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formation :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79984" lvl="1" indent="-189992" algn="just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disciplinaires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apprécier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œuvres</a:t>
            </a:r>
            <a:endParaRPr lang="en-US" sz="1760" dirty="0">
              <a:solidFill>
                <a:srgbClr val="000000"/>
              </a:solidFill>
              <a:latin typeface="Alegreya"/>
            </a:endParaRPr>
          </a:p>
          <a:p>
            <a:pPr marL="379984" lvl="1" indent="-189992" algn="just">
              <a:lnSpc>
                <a:spcPts val="2464"/>
              </a:lnSpc>
              <a:buFont typeface="Arial"/>
              <a:buChar char="•"/>
            </a:pP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 : exploiter les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outils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l’information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de la communication (TIC),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mettre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sa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pensée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créatrice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se donner des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méthodes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travail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efficaces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coopérer</a:t>
            </a:r>
            <a:endParaRPr lang="en-US" sz="176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589"/>
              </a:lnSpc>
            </a:pPr>
            <a:endParaRPr lang="en-US" sz="176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 Bold"/>
              </a:rPr>
              <a:t>CYCLE ET ANNÉE SCOLAIRE : 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2e cycle du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secondaire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839"/>
              </a:lnSpc>
            </a:pPr>
            <a:endParaRPr lang="en-US" sz="176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589"/>
              </a:lnSpc>
            </a:pPr>
            <a:r>
              <a:rPr lang="en-US" sz="1849" dirty="0">
                <a:solidFill>
                  <a:srgbClr val="000000"/>
                </a:solidFill>
                <a:latin typeface="Alegreya Bold"/>
              </a:rPr>
              <a:t>VOCABULAIRE ET LANGAGE PLASTIQUE</a:t>
            </a:r>
          </a:p>
          <a:p>
            <a:pPr algn="just">
              <a:lnSpc>
                <a:spcPts val="839"/>
              </a:lnSpc>
            </a:pPr>
            <a:r>
              <a:rPr lang="en-US" sz="600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2464"/>
              </a:lnSpc>
            </a:pPr>
            <a:r>
              <a:rPr lang="en-US" sz="1760" dirty="0">
                <a:solidFill>
                  <a:srgbClr val="000000"/>
                </a:solidFill>
                <a:latin typeface="Alegreya"/>
              </a:rPr>
              <a:t>Textures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variées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valeurs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claires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foncées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perspective avec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chevauchement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perspective en diminution,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ligne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fuite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angle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vue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profondeur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plan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l’image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cadrage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luminosité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netteté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60" dirty="0" err="1">
                <a:solidFill>
                  <a:srgbClr val="000000"/>
                </a:solidFill>
                <a:latin typeface="Alegreya"/>
              </a:rPr>
              <a:t>l’image</a:t>
            </a:r>
            <a:r>
              <a:rPr lang="en-US" sz="176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268752" y="5051967"/>
            <a:ext cx="2281896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96"/>
              </a:lnSpc>
            </a:pPr>
            <a:r>
              <a:rPr lang="en-US" sz="164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 algn="just">
              <a:lnSpc>
                <a:spcPts val="2296"/>
              </a:lnSpc>
            </a:pPr>
            <a:r>
              <a:rPr lang="en-US" sz="1640" dirty="0" err="1">
                <a:solidFill>
                  <a:srgbClr val="000000"/>
                </a:solidFill>
                <a:latin typeface="Alegreya"/>
              </a:rPr>
              <a:t>Photographie</a:t>
            </a:r>
            <a:endParaRPr lang="en-US" sz="164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96"/>
              </a:lnSpc>
            </a:pPr>
            <a:r>
              <a:rPr lang="en-US" sz="1640" dirty="0" err="1">
                <a:solidFill>
                  <a:srgbClr val="000000"/>
                </a:solidFill>
                <a:latin typeface="Alegreya"/>
              </a:rPr>
              <a:t>Écriture</a:t>
            </a:r>
            <a:r>
              <a:rPr lang="en-US" sz="1640" dirty="0">
                <a:solidFill>
                  <a:srgbClr val="000000"/>
                </a:solidFill>
                <a:latin typeface="Alegreya"/>
              </a:rPr>
              <a:t> descriptive</a:t>
            </a:r>
          </a:p>
        </p:txBody>
      </p:sp>
      <p:sp>
        <p:nvSpPr>
          <p:cNvPr id="6" name="Freeform 6"/>
          <p:cNvSpPr/>
          <p:nvPr>
            <p:custDataLst>
              <p:tags r:id="rId4"/>
            </p:custDataLst>
          </p:nvPr>
        </p:nvSpPr>
        <p:spPr>
          <a:xfrm>
            <a:off x="5791200" y="4962501"/>
            <a:ext cx="4267200" cy="2809899"/>
          </a:xfrm>
          <a:custGeom>
            <a:avLst/>
            <a:gdLst/>
            <a:ahLst/>
            <a:cxnLst/>
            <a:rect l="l" t="t" r="r" b="b"/>
            <a:pathLst>
              <a:path w="3352800" h="2809899">
                <a:moveTo>
                  <a:pt x="0" y="0"/>
                </a:moveTo>
                <a:lnTo>
                  <a:pt x="3352800" y="0"/>
                </a:lnTo>
                <a:lnTo>
                  <a:pt x="3352800" y="2809899"/>
                </a:lnTo>
                <a:lnTo>
                  <a:pt x="0" y="28098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46000"/>
            </a:blip>
            <a:stretch>
              <a:fillRect l="-12392" b="-428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5"/>
            </p:custDataLst>
          </p:nvPr>
        </p:nvSpPr>
        <p:spPr>
          <a:xfrm>
            <a:off x="135647" y="-69"/>
            <a:ext cx="5933089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spc="98" dirty="0">
                <a:solidFill>
                  <a:srgbClr val="7B553F"/>
                </a:solidFill>
                <a:latin typeface="Alegreya Bold"/>
              </a:rPr>
              <a:t>CONTENU DISCIPLINAIRE</a:t>
            </a:r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6012343" y="5090250"/>
            <a:ext cx="2863516" cy="1415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96"/>
              </a:lnSpc>
            </a:pPr>
            <a:r>
              <a:rPr lang="en-US" sz="1640" dirty="0">
                <a:solidFill>
                  <a:srgbClr val="000000"/>
                </a:solidFill>
                <a:latin typeface="Alegreya Bold"/>
              </a:rPr>
              <a:t>OUTILS</a:t>
            </a:r>
          </a:p>
          <a:p>
            <a:pPr>
              <a:lnSpc>
                <a:spcPts val="2296"/>
              </a:lnSpc>
            </a:pPr>
            <a:r>
              <a:rPr lang="en-US" sz="1640" dirty="0" err="1">
                <a:solidFill>
                  <a:srgbClr val="000000"/>
                </a:solidFill>
                <a:latin typeface="Alegreya"/>
              </a:rPr>
              <a:t>Téléphone</a:t>
            </a:r>
            <a:r>
              <a:rPr lang="en-US" sz="1640" dirty="0">
                <a:solidFill>
                  <a:srgbClr val="000000"/>
                </a:solidFill>
                <a:latin typeface="Alegreya"/>
              </a:rPr>
              <a:t> mobile </a:t>
            </a:r>
          </a:p>
          <a:p>
            <a:pPr>
              <a:lnSpc>
                <a:spcPts val="2296"/>
              </a:lnSpc>
            </a:pPr>
            <a:r>
              <a:rPr lang="en-US" sz="1640" dirty="0">
                <a:solidFill>
                  <a:srgbClr val="000000"/>
                </a:solidFill>
                <a:latin typeface="Alegreya"/>
              </a:rPr>
              <a:t>Carte Google</a:t>
            </a:r>
          </a:p>
          <a:p>
            <a:pPr>
              <a:lnSpc>
                <a:spcPts val="2296"/>
              </a:lnSpc>
            </a:pPr>
            <a:r>
              <a:rPr lang="en-US" sz="1640" dirty="0">
                <a:solidFill>
                  <a:srgbClr val="000000"/>
                </a:solidFill>
                <a:latin typeface="Alegreya"/>
              </a:rPr>
              <a:t>Carnet de notes et crayon</a:t>
            </a:r>
          </a:p>
          <a:p>
            <a:pPr>
              <a:lnSpc>
                <a:spcPts val="2296"/>
              </a:lnSpc>
            </a:pPr>
            <a:r>
              <a:rPr lang="en-US" sz="1640" dirty="0" err="1">
                <a:solidFill>
                  <a:srgbClr val="000000"/>
                </a:solidFill>
                <a:latin typeface="Alegreya"/>
              </a:rPr>
              <a:t>Ordinateur</a:t>
            </a:r>
            <a:endParaRPr lang="en-US" sz="164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9" name="TextBox 9"/>
          <p:cNvSpPr txBox="1"/>
          <p:nvPr>
            <p:custDataLst>
              <p:tags r:id="rId7"/>
            </p:custDataLst>
          </p:nvPr>
        </p:nvSpPr>
        <p:spPr>
          <a:xfrm>
            <a:off x="9528975" y="7562655"/>
            <a:ext cx="52134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 dirty="0">
                <a:solidFill>
                  <a:srgbClr val="000000"/>
                </a:solidFill>
                <a:latin typeface="Alegreya"/>
              </a:rPr>
              <a:t>Image 5 </a:t>
            </a:r>
          </a:p>
        </p:txBody>
      </p:sp>
      <p:sp>
        <p:nvSpPr>
          <p:cNvPr id="10" name="TextBox 10"/>
          <p:cNvSpPr txBox="1"/>
          <p:nvPr>
            <p:custDataLst>
              <p:tags r:id="rId8"/>
            </p:custDataLst>
          </p:nvPr>
        </p:nvSpPr>
        <p:spPr>
          <a:xfrm>
            <a:off x="3016156" y="5051967"/>
            <a:ext cx="2553902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296"/>
              </a:lnSpc>
            </a:pPr>
            <a:r>
              <a:rPr lang="en-US" sz="1640" dirty="0">
                <a:solidFill>
                  <a:srgbClr val="000000"/>
                </a:solidFill>
                <a:latin typeface="Alegreya Bold"/>
              </a:rPr>
              <a:t>GESTES</a:t>
            </a:r>
          </a:p>
          <a:p>
            <a:pPr algn="just">
              <a:lnSpc>
                <a:spcPts val="2296"/>
              </a:lnSpc>
            </a:pPr>
            <a:r>
              <a:rPr lang="en-US" sz="1640" dirty="0" err="1">
                <a:solidFill>
                  <a:srgbClr val="000000"/>
                </a:solidFill>
                <a:latin typeface="Alegreya"/>
              </a:rPr>
              <a:t>Photographier</a:t>
            </a:r>
            <a:endParaRPr lang="en-US" sz="164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96"/>
              </a:lnSpc>
            </a:pPr>
            <a:r>
              <a:rPr lang="en-US" sz="1640" dirty="0" err="1">
                <a:solidFill>
                  <a:srgbClr val="000000"/>
                </a:solidFill>
                <a:latin typeface="Alegreya"/>
              </a:rPr>
              <a:t>Écrire</a:t>
            </a:r>
            <a:endParaRPr lang="en-US" sz="164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1" name="AutoShape 11"/>
          <p:cNvSpPr/>
          <p:nvPr>
            <p:custDataLst>
              <p:tags r:id="rId9"/>
            </p:custDataLst>
          </p:nvPr>
        </p:nvSpPr>
        <p:spPr>
          <a:xfrm>
            <a:off x="0" y="4864259"/>
            <a:ext cx="7830307" cy="98242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2" name="AutoShape 12"/>
          <p:cNvSpPr/>
          <p:nvPr>
            <p:custDataLst>
              <p:tags r:id="rId10"/>
            </p:custDataLst>
          </p:nvPr>
        </p:nvSpPr>
        <p:spPr>
          <a:xfrm>
            <a:off x="2819400" y="5090250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3" name="AutoShape 13"/>
          <p:cNvSpPr/>
          <p:nvPr>
            <p:custDataLst>
              <p:tags r:id="rId11"/>
            </p:custDataLst>
          </p:nvPr>
        </p:nvSpPr>
        <p:spPr>
          <a:xfrm>
            <a:off x="5791200" y="5077132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3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>
            <p:custDataLst>
              <p:tags r:id="rId1"/>
            </p:custDataLst>
          </p:nvPr>
        </p:nvSpPr>
        <p:spPr>
          <a:xfrm rot="-10800000">
            <a:off x="0" y="2240840"/>
            <a:ext cx="6705599" cy="4052009"/>
          </a:xfrm>
          <a:custGeom>
            <a:avLst/>
            <a:gdLst/>
            <a:ahLst/>
            <a:cxnLst/>
            <a:rect l="l" t="t" r="r" b="b"/>
            <a:pathLst>
              <a:path w="6920385" h="8393882">
                <a:moveTo>
                  <a:pt x="0" y="0"/>
                </a:moveTo>
                <a:lnTo>
                  <a:pt x="6920385" y="0"/>
                </a:lnTo>
                <a:lnTo>
                  <a:pt x="6920385" y="8393881"/>
                </a:lnTo>
                <a:lnTo>
                  <a:pt x="0" y="839388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2277" t="-122683" r="-3277" b="-10225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>
            <p:custDataLst>
              <p:tags r:id="rId2"/>
            </p:custDataLst>
          </p:nvPr>
        </p:nvSpPr>
        <p:spPr>
          <a:xfrm rot="-10800000">
            <a:off x="0" y="-10350"/>
            <a:ext cx="6705600" cy="2251189"/>
          </a:xfrm>
          <a:custGeom>
            <a:avLst/>
            <a:gdLst/>
            <a:ahLst/>
            <a:cxnLst/>
            <a:rect l="l" t="t" r="r" b="b"/>
            <a:pathLst>
              <a:path w="7117692" h="2251189">
                <a:moveTo>
                  <a:pt x="0" y="0"/>
                </a:moveTo>
                <a:lnTo>
                  <a:pt x="7117692" y="0"/>
                </a:lnTo>
                <a:lnTo>
                  <a:pt x="7117692" y="2251189"/>
                </a:lnTo>
                <a:lnTo>
                  <a:pt x="0" y="22511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28030" r="-6145" b="-8275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>
            <p:custDataLst>
              <p:tags r:id="rId3"/>
            </p:custDataLst>
          </p:nvPr>
        </p:nvSpPr>
        <p:spPr>
          <a:xfrm rot="-10800000">
            <a:off x="-684" y="4648218"/>
            <a:ext cx="6706284" cy="3124182"/>
          </a:xfrm>
          <a:custGeom>
            <a:avLst/>
            <a:gdLst/>
            <a:ahLst/>
            <a:cxnLst/>
            <a:rect l="l" t="t" r="r" b="b"/>
            <a:pathLst>
              <a:path w="7053008" h="3357483">
                <a:moveTo>
                  <a:pt x="0" y="0"/>
                </a:moveTo>
                <a:lnTo>
                  <a:pt x="7053008" y="0"/>
                </a:lnTo>
                <a:lnTo>
                  <a:pt x="7053008" y="3357483"/>
                </a:lnTo>
                <a:lnTo>
                  <a:pt x="0" y="335748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8749" r="-5170" b="-6056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4125316" y="7711251"/>
            <a:ext cx="2095500" cy="177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450"/>
              </a:lnSpc>
            </a:pPr>
            <a:endParaRPr/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1090733" y="2373422"/>
            <a:ext cx="4524134" cy="1627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70"/>
              </a:lnSpc>
            </a:pPr>
            <a:r>
              <a:rPr lang="en-US" sz="4976" spc="248" dirty="0">
                <a:solidFill>
                  <a:srgbClr val="061A23"/>
                </a:solidFill>
                <a:latin typeface="Oswald"/>
              </a:rPr>
              <a:t>ART ET </a:t>
            </a:r>
          </a:p>
          <a:p>
            <a:pPr algn="ctr">
              <a:lnSpc>
                <a:spcPts val="6470"/>
              </a:lnSpc>
            </a:pPr>
            <a:r>
              <a:rPr lang="en-US" sz="4976" spc="248" dirty="0">
                <a:solidFill>
                  <a:srgbClr val="061A23"/>
                </a:solidFill>
                <a:latin typeface="Oswald"/>
              </a:rPr>
              <a:t>ENVIRONNEMENT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6865010" y="727661"/>
            <a:ext cx="3024157" cy="5380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3"/>
              </a:lnSpc>
            </a:pPr>
            <a:endParaRPr dirty="0"/>
          </a:p>
          <a:p>
            <a:pPr algn="ctr">
              <a:lnSpc>
                <a:spcPts val="2673"/>
              </a:lnSpc>
            </a:pPr>
            <a:r>
              <a:rPr lang="en-US" sz="1844" spc="92" dirty="0">
                <a:solidFill>
                  <a:srgbClr val="C3D8E2"/>
                </a:solidFill>
                <a:latin typeface="Oswald"/>
              </a:rPr>
              <a:t>CE GUIDE PROPOSE QUATRE ACTIVITÉS INCLUANT UNE DÉMARCHE D'APPRÉCIATION, POUR RÉFLÉCHIR SUR L'ENVIRONNEMENT À PARTIR D'EXPÉRIENCES DE CRÉATION</a:t>
            </a:r>
          </a:p>
          <a:p>
            <a:pPr algn="ctr">
              <a:lnSpc>
                <a:spcPts val="4350"/>
              </a:lnSpc>
            </a:pPr>
            <a:r>
              <a:rPr lang="en-US" sz="3000" spc="150" dirty="0">
                <a:solidFill>
                  <a:srgbClr val="9231AF"/>
                </a:solidFill>
                <a:latin typeface="Oswald"/>
              </a:rPr>
              <a:t>• </a:t>
            </a:r>
          </a:p>
          <a:p>
            <a:pPr algn="ctr">
              <a:lnSpc>
                <a:spcPts val="2673"/>
              </a:lnSpc>
            </a:pPr>
            <a:r>
              <a:rPr lang="en-US" sz="1844" spc="92" dirty="0">
                <a:solidFill>
                  <a:srgbClr val="C3D8E2"/>
                </a:solidFill>
                <a:latin typeface="Oswald"/>
              </a:rPr>
              <a:t>CES ACTIVITÉS SONT INTERRELIÉES À DES OEUVRES D'ARTISTES QUI TRAVAILLENT UNE THÉMATIQUE ENVIRONNEMENTALE</a:t>
            </a:r>
          </a:p>
          <a:p>
            <a:pPr algn="ctr">
              <a:lnSpc>
                <a:spcPts val="2673"/>
              </a:lnSpc>
            </a:pPr>
            <a:endParaRPr lang="en-US" sz="1844" spc="92" dirty="0">
              <a:solidFill>
                <a:srgbClr val="C3D8E2"/>
              </a:solidFill>
              <a:latin typeface="Oswald"/>
            </a:endParaRPr>
          </a:p>
          <a:p>
            <a:pPr algn="ctr">
              <a:lnSpc>
                <a:spcPts val="2673"/>
              </a:lnSpc>
            </a:pPr>
            <a:r>
              <a:rPr lang="en-US" sz="1844" spc="92" dirty="0">
                <a:solidFill>
                  <a:srgbClr val="C3D8E2"/>
                </a:solidFill>
                <a:latin typeface="Oswald"/>
              </a:rPr>
              <a:t> </a:t>
            </a:r>
          </a:p>
        </p:txBody>
      </p:sp>
      <p:sp>
        <p:nvSpPr>
          <p:cNvPr id="10" name="AutoShape 10"/>
          <p:cNvSpPr/>
          <p:nvPr>
            <p:custDataLst>
              <p:tags r:id="rId7"/>
            </p:custDataLst>
          </p:nvPr>
        </p:nvSpPr>
        <p:spPr>
          <a:xfrm>
            <a:off x="-685" y="5943600"/>
            <a:ext cx="8377773" cy="96621"/>
          </a:xfrm>
          <a:prstGeom prst="rect">
            <a:avLst/>
          </a:prstGeom>
          <a:solidFill>
            <a:srgbClr val="E14E57"/>
          </a:solidFill>
        </p:spPr>
        <p:txBody>
          <a:bodyPr/>
          <a:lstStyle/>
          <a:p>
            <a:endParaRPr lang="fr-CA"/>
          </a:p>
        </p:txBody>
      </p:sp>
      <p:sp>
        <p:nvSpPr>
          <p:cNvPr id="11" name="AutoShape 11"/>
          <p:cNvSpPr/>
          <p:nvPr>
            <p:custDataLst>
              <p:tags r:id="rId8"/>
            </p:custDataLst>
          </p:nvPr>
        </p:nvSpPr>
        <p:spPr>
          <a:xfrm>
            <a:off x="7225129" y="632411"/>
            <a:ext cx="2303919" cy="0"/>
          </a:xfrm>
          <a:prstGeom prst="line">
            <a:avLst/>
          </a:prstGeom>
          <a:ln w="47625" cap="rnd">
            <a:solidFill>
              <a:srgbClr val="5F7AB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2" name="AutoShape 12"/>
          <p:cNvSpPr/>
          <p:nvPr>
            <p:custDataLst>
              <p:tags r:id="rId9"/>
            </p:custDataLst>
          </p:nvPr>
        </p:nvSpPr>
        <p:spPr>
          <a:xfrm>
            <a:off x="7225129" y="5791200"/>
            <a:ext cx="2303919" cy="0"/>
          </a:xfrm>
          <a:prstGeom prst="line">
            <a:avLst/>
          </a:prstGeom>
          <a:ln w="47625" cap="rnd">
            <a:solidFill>
              <a:srgbClr val="5F7AB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3" name="AutoShape 13"/>
          <p:cNvSpPr/>
          <p:nvPr>
            <p:custDataLst>
              <p:tags r:id="rId10"/>
            </p:custDataLst>
          </p:nvPr>
        </p:nvSpPr>
        <p:spPr>
          <a:xfrm>
            <a:off x="1680627" y="6029304"/>
            <a:ext cx="8377773" cy="96621"/>
          </a:xfrm>
          <a:prstGeom prst="rect">
            <a:avLst/>
          </a:prstGeom>
          <a:solidFill>
            <a:srgbClr val="AF31A2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4">
            <a:extLst>
              <a:ext uri="{FF2B5EF4-FFF2-40B4-BE49-F238E27FC236}">
                <a16:creationId xmlns:a16="http://schemas.microsoft.com/office/drawing/2014/main" id="{859D9D54-E935-9BFF-8DA5-C58247125161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326" y="0"/>
            <a:ext cx="3352800" cy="7772400"/>
            <a:chOff x="0" y="0"/>
            <a:chExt cx="2034896" cy="4436745"/>
          </a:xfrm>
          <a:solidFill>
            <a:srgbClr val="D8A689"/>
          </a:solidFill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7685E667-E844-A646-3551-01199EACC467}"/>
                </a:ext>
              </a:extLst>
            </p:cNvPr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3" name="Group 8">
            <a:extLst>
              <a:ext uri="{FF2B5EF4-FFF2-40B4-BE49-F238E27FC236}">
                <a16:creationId xmlns:a16="http://schemas.microsoft.com/office/drawing/2014/main" id="{285AD67C-3CFB-5EB6-CD0E-147910583127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-6326" y="0"/>
            <a:ext cx="6708763" cy="2027038"/>
            <a:chOff x="0" y="0"/>
            <a:chExt cx="3827780" cy="1289545"/>
          </a:xfrm>
        </p:grpSpPr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FA595A10-F6B5-1839-859D-AA48555FDFE6}"/>
                </a:ext>
              </a:extLst>
            </p:cNvPr>
            <p:cNvSpPr/>
            <p:nvPr/>
          </p:nvSpPr>
          <p:spPr>
            <a:xfrm>
              <a:off x="0" y="0"/>
              <a:ext cx="3827780" cy="1289545"/>
            </a:xfrm>
            <a:custGeom>
              <a:avLst/>
              <a:gdLst/>
              <a:ahLst/>
              <a:cxnLst/>
              <a:rect l="l" t="t" r="r" b="b"/>
              <a:pathLst>
                <a:path w="3827780" h="1289545">
                  <a:moveTo>
                    <a:pt x="0" y="0"/>
                  </a:moveTo>
                  <a:lnTo>
                    <a:pt x="3827780" y="0"/>
                  </a:lnTo>
                  <a:lnTo>
                    <a:pt x="3827780" y="1289545"/>
                  </a:lnTo>
                  <a:lnTo>
                    <a:pt x="0" y="1289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1" name="Group 2">
            <a:extLst>
              <a:ext uri="{FF2B5EF4-FFF2-40B4-BE49-F238E27FC236}">
                <a16:creationId xmlns:a16="http://schemas.microsoft.com/office/drawing/2014/main" id="{D9386F19-3F00-0CD8-EB4A-A34F859537E2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-6326" y="0"/>
            <a:ext cx="10058400" cy="505322"/>
            <a:chOff x="0" y="0"/>
            <a:chExt cx="5907441" cy="288455"/>
          </a:xfrm>
          <a:solidFill>
            <a:srgbClr val="D8A689"/>
          </a:solidFill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7D23E237-FBB4-53B6-08C3-55468BEE09C6}"/>
                </a:ext>
              </a:extLst>
            </p:cNvPr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7" name="Group 4">
            <a:extLst>
              <a:ext uri="{FF2B5EF4-FFF2-40B4-BE49-F238E27FC236}">
                <a16:creationId xmlns:a16="http://schemas.microsoft.com/office/drawing/2014/main" id="{131E0F01-C242-343C-CCAC-048118E51B6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  <a:solidFill>
            <a:srgbClr val="E8CABA"/>
          </a:solidFill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DFCD7453-31E0-C8F0-578F-6668DC3B4B71}"/>
                </a:ext>
              </a:extLst>
            </p:cNvPr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" name="TextBox 2"/>
          <p:cNvSpPr txBox="1"/>
          <p:nvPr>
            <p:custDataLst>
              <p:tags r:id="rId5"/>
            </p:custDataLst>
          </p:nvPr>
        </p:nvSpPr>
        <p:spPr>
          <a:xfrm>
            <a:off x="171450" y="58301"/>
            <a:ext cx="7967882" cy="431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457"/>
              </a:lnSpc>
              <a:spcBef>
                <a:spcPct val="0"/>
              </a:spcBef>
            </a:pPr>
            <a:r>
              <a:rPr lang="en-US" sz="2469" dirty="0">
                <a:solidFill>
                  <a:srgbClr val="7B553F"/>
                </a:solidFill>
                <a:latin typeface="Alegreya Bold"/>
              </a:rPr>
              <a:t>Progression de </a:t>
            </a:r>
            <a:r>
              <a:rPr lang="en-US" sz="2469" dirty="0" err="1">
                <a:solidFill>
                  <a:srgbClr val="7B553F"/>
                </a:solidFill>
                <a:latin typeface="Alegreya Bold"/>
              </a:rPr>
              <a:t>l'intention</a:t>
            </a:r>
            <a:r>
              <a:rPr lang="en-US" sz="2469" dirty="0">
                <a:solidFill>
                  <a:srgbClr val="7B553F"/>
                </a:solidFill>
                <a:latin typeface="Alegreya Bold"/>
              </a:rPr>
              <a:t> </a:t>
            </a:r>
            <a:r>
              <a:rPr lang="en-US" sz="2469" dirty="0" err="1">
                <a:solidFill>
                  <a:srgbClr val="7B553F"/>
                </a:solidFill>
                <a:latin typeface="Alegreya Bold"/>
              </a:rPr>
              <a:t>pédagogique</a:t>
            </a:r>
            <a:endParaRPr lang="en-US" sz="2469" dirty="0">
              <a:solidFill>
                <a:srgbClr val="7B553F"/>
              </a:solidFill>
              <a:latin typeface="Alegreya Bold"/>
            </a:endParaRPr>
          </a:p>
        </p:txBody>
      </p:sp>
      <p:sp>
        <p:nvSpPr>
          <p:cNvPr id="3" name="TextBox 3"/>
          <p:cNvSpPr txBox="1"/>
          <p:nvPr>
            <p:custDataLst>
              <p:tags r:id="rId6"/>
            </p:custDataLst>
          </p:nvPr>
        </p:nvSpPr>
        <p:spPr>
          <a:xfrm>
            <a:off x="171450" y="707649"/>
            <a:ext cx="6362700" cy="63358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20"/>
              </a:lnSpc>
            </a:pPr>
            <a:r>
              <a:rPr lang="en-US" sz="2079" dirty="0">
                <a:solidFill>
                  <a:srgbClr val="000000"/>
                </a:solidFill>
                <a:latin typeface="Alegreya Bold"/>
              </a:rPr>
              <a:t>Attention</a:t>
            </a:r>
          </a:p>
          <a:p>
            <a:pPr algn="just">
              <a:lnSpc>
                <a:spcPts val="2230"/>
              </a:lnSpc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Susciter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l’intérêt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l’observation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urbains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qui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entourent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l’empiètement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toujours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plus grand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dans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paysages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régionaux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230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20"/>
              </a:lnSpc>
            </a:pPr>
            <a:r>
              <a:rPr lang="en-US" sz="2079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sz="20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0"/>
              </a:lnSpc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périurbanisation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 travers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guidée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par la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l’élève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230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0"/>
              </a:lnSpc>
            </a:pPr>
            <a:r>
              <a:rPr lang="en-US" sz="1770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177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0"/>
              </a:lnSpc>
            </a:pPr>
            <a:r>
              <a:rPr lang="en-US" sz="177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 :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des images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photographiques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l’observation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dans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urbains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précis;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générer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pour consigner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observations;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rassembler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images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photographiques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carte Google collective.</a:t>
            </a:r>
          </a:p>
          <a:p>
            <a:pPr algn="just">
              <a:lnSpc>
                <a:spcPts val="2230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230"/>
              </a:lnSpc>
            </a:pPr>
            <a:r>
              <a:rPr lang="en-US" sz="1770" dirty="0" err="1">
                <a:solidFill>
                  <a:srgbClr val="000000"/>
                </a:solidFill>
                <a:latin typeface="Alegreya Bold"/>
              </a:rPr>
              <a:t>Appréciation</a:t>
            </a:r>
            <a:endParaRPr lang="en-US" sz="177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30"/>
              </a:lnSpc>
            </a:pPr>
            <a:r>
              <a:rPr lang="en-US" sz="1770" dirty="0">
                <a:solidFill>
                  <a:srgbClr val="000000"/>
                </a:solidFill>
                <a:latin typeface="Alegreya"/>
              </a:rPr>
              <a:t>À travers le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«Virtually There» de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éveiller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l’observation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physique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sensorielle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paysages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urbains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qui les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entourent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. *Se reporter aux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modèles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perceptuel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phénoménologique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dans le tableau des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synthèses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placé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70" dirty="0" err="1">
                <a:solidFill>
                  <a:srgbClr val="000000"/>
                </a:solidFill>
                <a:latin typeface="Alegreya"/>
              </a:rPr>
              <a:t>annexe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. </a:t>
            </a:r>
          </a:p>
          <a:p>
            <a:pPr>
              <a:lnSpc>
                <a:spcPts val="2520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4" name="TextBox 4"/>
          <p:cNvSpPr txBox="1"/>
          <p:nvPr>
            <p:custDataLst>
              <p:tags r:id="rId7"/>
            </p:custDataLst>
          </p:nvPr>
        </p:nvSpPr>
        <p:spPr>
          <a:xfrm>
            <a:off x="6910283" y="867039"/>
            <a:ext cx="2976667" cy="4923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1"/>
              </a:lnSpc>
            </a:pPr>
            <a:r>
              <a:rPr lang="en-US" sz="2465" dirty="0">
                <a:solidFill>
                  <a:srgbClr val="7B553F"/>
                </a:solidFill>
                <a:latin typeface="Alegreya Bold"/>
              </a:rPr>
              <a:t>Intention </a:t>
            </a:r>
            <a:r>
              <a:rPr lang="en-US" sz="2465" dirty="0" err="1">
                <a:solidFill>
                  <a:srgbClr val="7B553F"/>
                </a:solidFill>
                <a:latin typeface="Alegreya Bold"/>
              </a:rPr>
              <a:t>pédagogique</a:t>
            </a:r>
            <a:r>
              <a:rPr lang="en-US" sz="2465" dirty="0">
                <a:solidFill>
                  <a:srgbClr val="7B553F"/>
                </a:solidFill>
                <a:latin typeface="Alegreya Bold"/>
              </a:rPr>
              <a:t> </a:t>
            </a:r>
          </a:p>
          <a:p>
            <a:pPr algn="ctr">
              <a:lnSpc>
                <a:spcPts val="2208"/>
              </a:lnSpc>
            </a:pPr>
            <a:r>
              <a:rPr lang="en-US" sz="1577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l’élève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à deux types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d’observation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l’un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virtuel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l’autre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physique</a:t>
            </a:r>
          </a:p>
          <a:p>
            <a:pPr algn="ctr">
              <a:lnSpc>
                <a:spcPts val="4141"/>
              </a:lnSpc>
            </a:pPr>
            <a:r>
              <a:rPr lang="en-US" sz="2958" dirty="0">
                <a:solidFill>
                  <a:srgbClr val="476876"/>
                </a:solidFill>
                <a:latin typeface="Alegreya"/>
              </a:rPr>
              <a:t>•</a:t>
            </a:r>
            <a:r>
              <a:rPr lang="en-US" sz="2958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orientée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vers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mieux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percevoir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urbain</a:t>
            </a:r>
            <a:endParaRPr lang="en-US" sz="1972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5" name="AutoShape 5"/>
          <p:cNvSpPr/>
          <p:nvPr>
            <p:custDataLst>
              <p:tags r:id="rId8"/>
            </p:custDataLst>
          </p:nvPr>
        </p:nvSpPr>
        <p:spPr>
          <a:xfrm flipV="1">
            <a:off x="6812173" y="1892398"/>
            <a:ext cx="3246116" cy="15181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6" name="AutoShape 6"/>
          <p:cNvSpPr/>
          <p:nvPr>
            <p:custDataLst>
              <p:tags r:id="rId9"/>
            </p:custDataLst>
          </p:nvPr>
        </p:nvSpPr>
        <p:spPr>
          <a:xfrm flipV="1">
            <a:off x="171450" y="505321"/>
            <a:ext cx="5086350" cy="8073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28600" y="680946"/>
            <a:ext cx="9601200" cy="7030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69"/>
              </a:lnSpc>
            </a:pPr>
            <a:r>
              <a:rPr lang="en-US" sz="2049" dirty="0">
                <a:solidFill>
                  <a:srgbClr val="000000"/>
                </a:solidFill>
                <a:latin typeface="Alegreya Bold"/>
              </a:rPr>
              <a:t>Inspiration</a:t>
            </a:r>
          </a:p>
          <a:p>
            <a:pPr algn="just">
              <a:lnSpc>
                <a:spcPts val="2435"/>
              </a:lnSpc>
            </a:pP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l’enseignant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cartographie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l’histoire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du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périurbanisation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du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«Virtually There»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d’Andreas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la proposition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 :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carte «Google Map» collective à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démarche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sensorielle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l’utilisation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d’un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téléphone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mobile et de Google Earth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consignes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pour la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vue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photographique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notes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Démonstration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manipulation des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outils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proposés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435"/>
              </a:lnSpc>
            </a:pPr>
            <a:endParaRPr lang="en-US" sz="173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04"/>
              </a:lnSpc>
            </a:pPr>
            <a:endParaRPr lang="en-US" sz="173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869"/>
              </a:lnSpc>
            </a:pPr>
            <a:r>
              <a:rPr lang="en-US" sz="2049" dirty="0" err="1">
                <a:solidFill>
                  <a:srgbClr val="000000"/>
                </a:solidFill>
                <a:latin typeface="Alegreya Bold"/>
              </a:rPr>
              <a:t>Élaboration</a:t>
            </a:r>
            <a:endParaRPr lang="en-US" sz="204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435"/>
              </a:lnSpc>
            </a:pPr>
            <a:r>
              <a:rPr lang="en-US" sz="1739" dirty="0" err="1">
                <a:solidFill>
                  <a:srgbClr val="000000"/>
                </a:solidFill>
                <a:latin typeface="Alegreya"/>
              </a:rPr>
              <a:t>Connexion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à la carte collective sur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laquelle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sélectionnés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Étude du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parcours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proposé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l'enseignant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se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rendent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sur les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lieux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Pendant le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parcours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attention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particulière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portée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sur la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note des phrases descriptives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pensées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intuitives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spontanées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odeurs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bruits,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phénomènes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la nature,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paysage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sensations du toucher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mouvement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)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photographies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l'aide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d'un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téléphone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mobile · De retour en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intégration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photographies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réalisées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les notes dans la carte collective, section « Texte »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l'outil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Repère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604"/>
              </a:lnSpc>
            </a:pPr>
            <a:endParaRPr lang="en-US" sz="173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04"/>
              </a:lnSpc>
            </a:pPr>
            <a:endParaRPr lang="en-US" sz="173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869"/>
              </a:lnSpc>
            </a:pPr>
            <a:r>
              <a:rPr lang="en-US" sz="2049" dirty="0" err="1">
                <a:solidFill>
                  <a:srgbClr val="000000"/>
                </a:solidFill>
                <a:latin typeface="Alegreya Bold"/>
              </a:rPr>
              <a:t>Distanciation</a:t>
            </a:r>
            <a:endParaRPr lang="en-US" sz="204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435"/>
              </a:lnSpc>
            </a:pP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la carte collective en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utilisant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projecteur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par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chaque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élève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de son travail en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discutant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choix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visuels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découvertes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de son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ressenti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au fil du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parcours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</a:t>
            </a:r>
          </a:p>
          <a:p>
            <a:pPr algn="just">
              <a:lnSpc>
                <a:spcPts val="2435"/>
              </a:lnSpc>
            </a:pPr>
            <a:r>
              <a:rPr lang="en-US" sz="1739" dirty="0">
                <a:solidFill>
                  <a:srgbClr val="000000"/>
                </a:solidFill>
                <a:latin typeface="Alegreya"/>
              </a:rPr>
              <a:t>Formulation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commentaires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par les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discussion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collective. 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81662" y="9456"/>
            <a:ext cx="5159486" cy="432811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 lvl="0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7B553F"/>
                </a:solidFill>
                <a:latin typeface="Alegreya Bold"/>
              </a:rPr>
              <a:t>Phases du processus de </a:t>
            </a:r>
            <a:r>
              <a:rPr lang="en-US" sz="2499" dirty="0" err="1">
                <a:solidFill>
                  <a:srgbClr val="7B553F"/>
                </a:solidFill>
                <a:latin typeface="Alegreya Bold"/>
              </a:rPr>
              <a:t>création</a:t>
            </a:r>
            <a:endParaRPr lang="en-US" sz="2499" dirty="0">
              <a:solidFill>
                <a:srgbClr val="7B553F"/>
              </a:solidFill>
              <a:latin typeface="Alegreya Bold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1551C3D-B02D-5613-742B-72CD9F2D272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2616327"/>
            <a:ext cx="10058400" cy="505322"/>
            <a:chOff x="0" y="2719139"/>
            <a:chExt cx="10058400" cy="505322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6327AA9D-A36C-D123-C37F-A0E98521D02E}"/>
                </a:ext>
              </a:extLst>
            </p:cNvPr>
            <p:cNvGrpSpPr/>
            <p:nvPr>
              <p:custDataLst>
                <p:tags r:id="rId8"/>
              </p:custDataLst>
            </p:nvPr>
          </p:nvGrpSpPr>
          <p:grpSpPr>
            <a:xfrm>
              <a:off x="0" y="2719139"/>
              <a:ext cx="10058400" cy="505322"/>
              <a:chOff x="0" y="0"/>
              <a:chExt cx="5907441" cy="288455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CDD2AB39-25BF-A7B8-0AFD-CB273990B522}"/>
                  </a:ext>
                </a:extLst>
              </p:cNvPr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D8A689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6" name="AutoShape 6"/>
            <p:cNvSpPr/>
            <p:nvPr>
              <p:custDataLst>
                <p:tags r:id="rId9"/>
              </p:custDataLst>
            </p:nvPr>
          </p:nvSpPr>
          <p:spPr>
            <a:xfrm>
              <a:off x="81662" y="2976786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FDAD764A-A6C1-7F70-811D-9B776E2C5C6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0" y="5486400"/>
            <a:ext cx="10058400" cy="505322"/>
            <a:chOff x="0" y="5562351"/>
            <a:chExt cx="10058400" cy="505322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F262D301-7674-A88F-021A-D7105C61B1F5}"/>
                </a:ext>
              </a:extLst>
            </p:cNvPr>
            <p:cNvGrpSpPr/>
            <p:nvPr>
              <p:custDataLst>
                <p:tags r:id="rId6"/>
              </p:custDataLst>
            </p:nvPr>
          </p:nvGrpSpPr>
          <p:grpSpPr>
            <a:xfrm>
              <a:off x="0" y="5562351"/>
              <a:ext cx="10058400" cy="505322"/>
              <a:chOff x="0" y="0"/>
              <a:chExt cx="5907441" cy="288455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5E4BB766-5045-9394-9BF5-8A3BB71848E9}"/>
                  </a:ext>
                </a:extLst>
              </p:cNvPr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D8A689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7" name="AutoShape 7"/>
            <p:cNvSpPr/>
            <p:nvPr>
              <p:custDataLst>
                <p:tags r:id="rId7"/>
              </p:custDataLst>
            </p:nvPr>
          </p:nvSpPr>
          <p:spPr>
            <a:xfrm>
              <a:off x="91591" y="5815012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B710C37C-88E0-F2B9-7F61-A7BFFD95C55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A7E7336-A940-F7D8-9AC7-71F0A65650A8}"/>
                </a:ext>
              </a:extLst>
            </p:cNvPr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pPr marL="85725">
                <a:lnSpc>
                  <a:spcPts val="3640"/>
                </a:lnSpc>
              </a:pPr>
              <a:r>
                <a:rPr lang="en-US" sz="2600" spc="98" dirty="0">
                  <a:solidFill>
                    <a:srgbClr val="7B553F"/>
                  </a:solidFill>
                  <a:latin typeface="Alegreya Bold"/>
                </a:rPr>
                <a:t>PISTES D’ENRICHISSEMENT</a:t>
              </a:r>
            </a:p>
          </p:txBody>
        </p:sp>
      </p:grpSp>
      <p:sp>
        <p:nvSpPr>
          <p:cNvPr id="2" name="TextBox 2"/>
          <p:cNvSpPr txBox="1"/>
          <p:nvPr>
            <p:custDataLst>
              <p:tags r:id="rId2"/>
            </p:custDataLst>
          </p:nvPr>
        </p:nvSpPr>
        <p:spPr>
          <a:xfrm>
            <a:off x="186645" y="3468122"/>
            <a:ext cx="9625981" cy="28109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Alegreya Bold"/>
              </a:rPr>
              <a:t>Sur </a:t>
            </a:r>
            <a:r>
              <a:rPr lang="en-US" sz="1899" dirty="0" err="1">
                <a:solidFill>
                  <a:srgbClr val="000000"/>
                </a:solidFill>
                <a:latin typeface="Alegreya Bold"/>
              </a:rPr>
              <a:t>l'artiste</a:t>
            </a:r>
            <a:endParaRPr lang="en-US" sz="1899" dirty="0">
              <a:solidFill>
                <a:srgbClr val="000000"/>
              </a:solidFill>
              <a:latin typeface="Alegreya Bold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Alegreya"/>
              </a:rPr>
              <a:t>Site Web de </a:t>
            </a:r>
            <a:r>
              <a:rPr lang="en-US" sz="1899" dirty="0" err="1">
                <a:solidFill>
                  <a:srgbClr val="000000"/>
                </a:solidFill>
                <a:latin typeface="Alegreya"/>
              </a:rPr>
              <a:t>l'artiste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: </a:t>
            </a:r>
            <a:r>
              <a:rPr lang="en-US" sz="1899" dirty="0">
                <a:solidFill>
                  <a:srgbClr val="000000"/>
                </a:solidFill>
                <a:latin typeface="Alegreya"/>
                <a:hlinkClick r:id="rId6"/>
              </a:rPr>
              <a:t>https://www.andreasrutkauskas.com</a:t>
            </a:r>
            <a:endParaRPr lang="en-US" sz="1899" dirty="0">
              <a:solidFill>
                <a:srgbClr val="000000"/>
              </a:solidFill>
              <a:latin typeface="Alegreya"/>
            </a:endParaRP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u="sng" dirty="0">
                <a:solidFill>
                  <a:srgbClr val="000000"/>
                </a:solidFill>
                <a:latin typeface="Alegreya"/>
                <a:hlinkClick r:id="rId7" tooltip="https://www.erudit.org/en/journals/cv/2012-n92-cv0313/67417ac/"/>
              </a:rPr>
              <a:t>«Andreas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7" tooltip="https://www.erudit.org/en/journals/cv/2012-n92-cv0313/67417ac/"/>
              </a:rPr>
              <a:t>Rutkauskas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7" tooltip="https://www.erudit.org/en/journals/cv/2012-n92-cv0313/67417ac/"/>
              </a:rPr>
              <a:t>: Randonnée sur les traces de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7" tooltip="https://www.erudit.org/en/journals/cv/2012-n92-cv0313/67417ac/"/>
              </a:rPr>
              <a:t>celui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7" tooltip="https://www.erudit.org/en/journals/cv/2012-n92-cv0313/67417ac/"/>
              </a:rPr>
              <a:t> qui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7" tooltip="https://www.erudit.org/en/journals/cv/2012-n92-cv0313/67417ac/"/>
              </a:rPr>
              <a:t>viendra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7" tooltip="https://www.erudit.org/en/journals/cv/2012-n92-cv0313/67417ac/"/>
              </a:rPr>
              <a:t>», article par Geneviève Chevalier 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u="sng" dirty="0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Une aura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intemporelle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 / Andreas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Rutkauskas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, Virtually There, Galerie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Projex-Mtl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, Montréal, 6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mai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 - 12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juin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8" tooltip="https://www.erudit.org/fr/revues/etc/2011-n92-etc1811987/64268ac.pdf"/>
              </a:rPr>
              <a:t> 2010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, article par Sylvain Campeau</a:t>
            </a:r>
          </a:p>
          <a:p>
            <a:pPr marL="410208" lvl="1" indent="-205104">
              <a:lnSpc>
                <a:spcPts val="2659"/>
              </a:lnSpc>
              <a:buFont typeface="Arial"/>
              <a:buChar char="•"/>
            </a:pP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9" tooltip="https://vimeo.com/133997814"/>
              </a:rPr>
              <a:t>Entrevue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9" tooltip="https://vimeo.com/133997814"/>
              </a:rPr>
              <a:t> avec Andreas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9" tooltip="https://vimeo.com/133997814"/>
              </a:rPr>
              <a:t>Rutkauskas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899" dirty="0" err="1">
                <a:solidFill>
                  <a:srgbClr val="000000"/>
                </a:solidFill>
                <a:latin typeface="Alegreya"/>
              </a:rPr>
              <a:t>Viméo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839"/>
              </a:lnSpc>
            </a:pPr>
            <a:endParaRPr lang="en-US" sz="1899" dirty="0">
              <a:solidFill>
                <a:srgbClr val="000000"/>
              </a:solidFill>
              <a:latin typeface="Alegreya"/>
            </a:endParaRPr>
          </a:p>
          <a:p>
            <a:pPr algn="l">
              <a:lnSpc>
                <a:spcPts val="2239"/>
              </a:lnSpc>
            </a:pPr>
            <a:endParaRPr lang="en-US" sz="1899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3" name="TextBox 3"/>
          <p:cNvSpPr txBox="1"/>
          <p:nvPr>
            <p:custDataLst>
              <p:tags r:id="rId3"/>
            </p:custDataLst>
          </p:nvPr>
        </p:nvSpPr>
        <p:spPr>
          <a:xfrm>
            <a:off x="164233" y="2806803"/>
            <a:ext cx="9211452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  <a:spcBef>
                <a:spcPct val="0"/>
              </a:spcBef>
            </a:pPr>
            <a:r>
              <a:rPr lang="en-US" sz="2600" dirty="0">
                <a:solidFill>
                  <a:srgbClr val="7B553F"/>
                </a:solidFill>
                <a:latin typeface="Alegreya Bold"/>
              </a:rPr>
              <a:t>LIENS INFORMATIFS SUR L'ARTISTE ET SUR L'ACTI﻿VITÉ</a:t>
            </a:r>
          </a:p>
        </p:txBody>
      </p:sp>
      <p:sp>
        <p:nvSpPr>
          <p:cNvPr id="4" name="TextBox 4"/>
          <p:cNvSpPr txBox="1"/>
          <p:nvPr>
            <p:custDataLst>
              <p:tags r:id="rId4"/>
            </p:custDataLst>
          </p:nvPr>
        </p:nvSpPr>
        <p:spPr>
          <a:xfrm>
            <a:off x="186645" y="722819"/>
            <a:ext cx="9625981" cy="1835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000000"/>
                </a:solidFill>
                <a:latin typeface="Alegreya"/>
              </a:rPr>
              <a:t>Possibilité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d’ajouter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contraintes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par rapport aux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textuels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intégrer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dans la carte interactive. Par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exemple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imposer un ton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poétique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l’intégration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nouvelle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littéraire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d’un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haïku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d’un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récit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faire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l’essai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l’écriture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automatique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 Faire des liens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interdisciplinaires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avec le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cours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français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380"/>
              </a:lnSpc>
              <a:spcBef>
                <a:spcPct val="0"/>
              </a:spcBef>
            </a:pPr>
            <a:endParaRPr lang="en-US" sz="17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380"/>
              </a:lnSpc>
              <a:spcBef>
                <a:spcPct val="0"/>
              </a:spcBef>
            </a:pP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D’autres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thématiques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complémentaires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peuvent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exploitées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 Par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exemple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identifier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d'espaces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verts en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contraste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avec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stationnements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98586" y="154023"/>
            <a:ext cx="9211452" cy="2698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6"/>
              </a:lnSpc>
            </a:pPr>
            <a:r>
              <a:rPr lang="en-US" sz="1899" dirty="0">
                <a:solidFill>
                  <a:srgbClr val="000000"/>
                </a:solidFill>
                <a:latin typeface="Alegreya Bold"/>
              </a:rPr>
              <a:t>Sites Internet sur </a:t>
            </a:r>
            <a:r>
              <a:rPr lang="en-US" sz="1899" dirty="0" err="1">
                <a:solidFill>
                  <a:srgbClr val="000000"/>
                </a:solidFill>
                <a:latin typeface="Alegreya Bold"/>
              </a:rPr>
              <a:t>l'histoire</a:t>
            </a:r>
            <a:r>
              <a:rPr lang="en-US" sz="1899" dirty="0">
                <a:solidFill>
                  <a:srgbClr val="000000"/>
                </a:solidFill>
                <a:latin typeface="Alegreya Bold"/>
              </a:rPr>
              <a:t> de la </a:t>
            </a:r>
            <a:r>
              <a:rPr lang="en-US" sz="1899" dirty="0" err="1">
                <a:solidFill>
                  <a:srgbClr val="000000"/>
                </a:solidFill>
                <a:latin typeface="Alegreya Bold"/>
              </a:rPr>
              <a:t>cartographie</a:t>
            </a:r>
            <a:r>
              <a:rPr lang="en-US" sz="189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410208" lvl="1" indent="-205104">
              <a:lnSpc>
                <a:spcPts val="2906"/>
              </a:lnSpc>
              <a:buFont typeface="Arial"/>
              <a:buChar char="•"/>
            </a:pPr>
            <a:r>
              <a:rPr lang="en-US" sz="1899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Alegreya"/>
              </a:rPr>
              <a:t>informations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899" dirty="0" err="1">
                <a:solidFill>
                  <a:srgbClr val="000000"/>
                </a:solidFill>
                <a:latin typeface="Alegreya"/>
              </a:rPr>
              <a:t>l'histoire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899" dirty="0" err="1">
                <a:solidFill>
                  <a:srgbClr val="000000"/>
                </a:solidFill>
                <a:latin typeface="Alegreya"/>
              </a:rPr>
              <a:t>cartographie</a:t>
            </a:r>
            <a:r>
              <a:rPr lang="en-US" sz="1899" dirty="0">
                <a:solidFill>
                  <a:srgbClr val="000000"/>
                </a:solidFill>
                <a:latin typeface="Alegreya"/>
              </a:rPr>
              <a:t> sur Radio France: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5" tooltip="https://www.radiofrance.fr/franceculture/de-l-antiquite-a-google-maps-la-cartographie-miroir-du-pouvoir-1656920"/>
              </a:rPr>
              <a:t> </a:t>
            </a:r>
            <a:r>
              <a:rPr lang="en-US" sz="1899" u="sng" dirty="0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«De </a:t>
            </a:r>
            <a:r>
              <a:rPr lang="en-US" sz="1899" u="sng" dirty="0" err="1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l'Antiquité</a:t>
            </a:r>
            <a:r>
              <a:rPr lang="en-US" sz="1899" u="sng" dirty="0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 à Google Maps, la </a:t>
            </a:r>
            <a:r>
              <a:rPr lang="en-US" sz="1899" u="sng" dirty="0" err="1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cartographie</a:t>
            </a:r>
            <a:r>
              <a:rPr lang="en-US" sz="1899" u="sng" dirty="0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 </a:t>
            </a:r>
            <a:r>
              <a:rPr lang="en-US" sz="1899" u="sng" dirty="0" err="1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miroir</a:t>
            </a:r>
            <a:r>
              <a:rPr lang="en-US" sz="1899" u="sng" dirty="0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 du </a:t>
            </a:r>
            <a:r>
              <a:rPr lang="en-US" sz="1899" u="sng" dirty="0" err="1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pouvoir</a:t>
            </a:r>
            <a:r>
              <a:rPr lang="en-US" sz="1899" u="sng" dirty="0">
                <a:solidFill>
                  <a:srgbClr val="000000"/>
                </a:solidFill>
                <a:latin typeface="Alegreya" panose="020B0604020202020204" charset="0"/>
                <a:hlinkClick r:id="rId5" tooltip="https://www.radiofrance.fr/franceculture/de-l-antiquite-a-google-maps-la-cartographie-miroir-du-pouvoir-1656920"/>
              </a:rPr>
              <a:t>»</a:t>
            </a:r>
          </a:p>
          <a:p>
            <a:pPr marL="410208" lvl="1" indent="-205104">
              <a:lnSpc>
                <a:spcPts val="2906"/>
              </a:lnSpc>
              <a:buFont typeface="Arial"/>
              <a:buChar char="•"/>
            </a:pP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6" tooltip="https://www.thecanadianencyclopedia.ca/fr/article/cartographie-histoire-de-la"/>
              </a:rPr>
              <a:t>Histoire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6" tooltip="https://www.thecanadianencyclopedia.ca/fr/article/cartographie-histoire-de-la"/>
              </a:rPr>
              <a:t> de la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6" tooltip="https://www.thecanadianencyclopedia.ca/fr/article/cartographie-histoire-de-la"/>
              </a:rPr>
              <a:t>cartographie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6" tooltip="https://www.thecanadianencyclopedia.ca/fr/article/cartographie-histoire-de-la"/>
              </a:rPr>
              <a:t> au Canada |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6" tooltip="https://www.thecanadianencyclopedia.ca/fr/article/cartographie-histoire-de-la"/>
              </a:rPr>
              <a:t>l'Encyclopédie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6" tooltip="https://www.thecanadianencyclopedia.ca/fr/article/cartographie-histoire-de-la"/>
              </a:rPr>
              <a:t> Canadienne</a:t>
            </a:r>
          </a:p>
          <a:p>
            <a:pPr>
              <a:lnSpc>
                <a:spcPts val="918"/>
              </a:lnSpc>
            </a:pPr>
            <a:endParaRPr lang="en-US" sz="1899" u="sng" dirty="0">
              <a:solidFill>
                <a:srgbClr val="000000"/>
              </a:solidFill>
              <a:latin typeface="Alegreya"/>
              <a:hlinkClick r:id="rId6" tooltip="https://www.thecanadianencyclopedia.ca/fr/article/cartographie-histoire-de-la"/>
            </a:endParaRPr>
          </a:p>
          <a:p>
            <a:pPr>
              <a:lnSpc>
                <a:spcPts val="2906"/>
              </a:lnSpc>
            </a:pPr>
            <a:r>
              <a:rPr lang="en-US" sz="1899" dirty="0">
                <a:solidFill>
                  <a:srgbClr val="000000"/>
                </a:solidFill>
                <a:latin typeface="Alegreya Bold"/>
              </a:rPr>
              <a:t>Information pour </a:t>
            </a:r>
            <a:r>
              <a:rPr lang="en-US" sz="1899" dirty="0" err="1">
                <a:solidFill>
                  <a:srgbClr val="000000"/>
                </a:solidFill>
                <a:latin typeface="Alegreya Bold"/>
              </a:rPr>
              <a:t>créer</a:t>
            </a:r>
            <a:r>
              <a:rPr lang="en-US" sz="18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1899" dirty="0">
                <a:solidFill>
                  <a:srgbClr val="000000"/>
                </a:solidFill>
                <a:latin typeface="Alegreya Bold"/>
              </a:rPr>
              <a:t> carte collective sur Google </a:t>
            </a:r>
          </a:p>
          <a:p>
            <a:pPr marL="410208" lvl="1" indent="-205104">
              <a:lnSpc>
                <a:spcPts val="2906"/>
              </a:lnSpc>
              <a:buFont typeface="Arial"/>
              <a:buChar char="•"/>
            </a:pP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7" tooltip="https://www.google.ca/intl/fr-CA/maps/about/mymaps/"/>
              </a:rPr>
              <a:t>Mes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7" tooltip="https://www.google.ca/intl/fr-CA/maps/about/mymaps/"/>
              </a:rPr>
              <a:t>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7" tooltip="https://www.google.ca/intl/fr-CA/maps/about/mymaps/"/>
              </a:rPr>
              <a:t>cartes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7" tooltip="https://www.google.ca/intl/fr-CA/maps/about/mymaps/"/>
              </a:rPr>
              <a:t> – À </a:t>
            </a:r>
            <a:r>
              <a:rPr lang="en-US" sz="1899" u="sng" dirty="0" err="1">
                <a:solidFill>
                  <a:srgbClr val="000000"/>
                </a:solidFill>
                <a:latin typeface="Alegreya"/>
                <a:hlinkClick r:id="rId7" tooltip="https://www.google.ca/intl/fr-CA/maps/about/mymaps/"/>
              </a:rPr>
              <a:t>propos</a:t>
            </a:r>
            <a:r>
              <a:rPr lang="en-US" sz="1899" u="sng" dirty="0">
                <a:solidFill>
                  <a:srgbClr val="000000"/>
                </a:solidFill>
                <a:latin typeface="Alegreya"/>
                <a:hlinkClick r:id="rId7" tooltip="https://www.google.ca/intl/fr-CA/maps/about/mymaps/"/>
              </a:rPr>
              <a:t> – Google Maps</a:t>
            </a:r>
            <a:r>
              <a:rPr lang="en-US" sz="189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410208" lvl="1" indent="-205104">
              <a:lnSpc>
                <a:spcPts val="2906"/>
              </a:lnSpc>
              <a:buFont typeface="Arial"/>
              <a:buChar char="•"/>
            </a:pPr>
            <a:r>
              <a:rPr lang="en-US" sz="1899" u="sng" dirty="0">
                <a:solidFill>
                  <a:srgbClr val="000000"/>
                </a:solidFill>
                <a:latin typeface="Alegreya"/>
                <a:hlinkClick r:id="rId8" tooltip="https://support.google.com/mymaps/?hl=fr#topic=3024924"/>
              </a:rPr>
              <a:t>Aide My Maps</a:t>
            </a:r>
          </a:p>
        </p:txBody>
      </p:sp>
      <p:sp>
        <p:nvSpPr>
          <p:cNvPr id="3" name="AutoShape 3"/>
          <p:cNvSpPr/>
          <p:nvPr>
            <p:custDataLst>
              <p:tags r:id="rId2"/>
            </p:custDataLst>
          </p:nvPr>
        </p:nvSpPr>
        <p:spPr>
          <a:xfrm>
            <a:off x="0" y="3657599"/>
            <a:ext cx="10058400" cy="4114801"/>
          </a:xfrm>
          <a:prstGeom prst="rect">
            <a:avLst/>
          </a:prstGeom>
          <a:solidFill>
            <a:srgbClr val="D8A689"/>
          </a:solid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266700" y="4152007"/>
            <a:ext cx="9525000" cy="34932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92175" indent="-892175">
              <a:lnSpc>
                <a:spcPts val="2443"/>
              </a:lnSpc>
            </a:pP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Légende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350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350" dirty="0">
                <a:solidFill>
                  <a:srgbClr val="000000"/>
                </a:solidFill>
                <a:latin typeface="Alegreya Bold"/>
              </a:rPr>
              <a:t> :</a:t>
            </a:r>
          </a:p>
          <a:p>
            <a:pPr marL="892175" indent="-892175">
              <a:lnSpc>
                <a:spcPts val="2443"/>
              </a:lnSpc>
            </a:pPr>
            <a:endParaRPr lang="en-US" sz="1350" dirty="0">
              <a:solidFill>
                <a:srgbClr val="000000"/>
              </a:solidFill>
              <a:latin typeface="Alegreya Bold"/>
            </a:endParaRPr>
          </a:p>
          <a:p>
            <a:pPr marL="720725" indent="-720725"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  <a:latin typeface="Alegreya Bold"/>
              </a:rPr>
              <a:t>Image 1 :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RUTKAUSKAS, Andreas. (N.D). N 49º 01’ 20” W 114º 00’ 11”. Andreas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>
                <a:solidFill>
                  <a:srgbClr val="000000"/>
                </a:solidFill>
                <a:latin typeface="Alegreya"/>
                <a:hlinkClick r:id="rId9" tooltip="https://www.andreasrutkauskas.com/virtually-there"/>
              </a:rPr>
              <a:t>https://www.andreasrutkauskas.com/virtually-there</a:t>
            </a:r>
          </a:p>
          <a:p>
            <a:pPr marL="720725" indent="-720725"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  <a:latin typeface="Alegreya Bold"/>
              </a:rPr>
              <a:t>Image 2 :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RUTKAUSKAS, Andreas. (N.D). N 51º 20’ 26” W 116º 13’ 17” (Imagery Date: 9/14/2002). Andreas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>
                <a:solidFill>
                  <a:srgbClr val="000000"/>
                </a:solidFill>
                <a:latin typeface="Alegreya"/>
                <a:hlinkClick r:id="rId9" tooltip="https://www.andreasrutkauskas.com/virtually-there"/>
              </a:rPr>
              <a:t>https://www.andreasrutkauskas.com/virtually-there</a:t>
            </a:r>
          </a:p>
          <a:p>
            <a:pPr marL="720725" indent="-720725"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  <a:latin typeface="Alegreya Bold"/>
              </a:rPr>
              <a:t>Image 3 : 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RUTKAUSKAS, Andreas. (N.D). N 51º 20’ 26” W 116º 18’ 67”. Andreas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>
                <a:solidFill>
                  <a:srgbClr val="000000"/>
                </a:solidFill>
                <a:latin typeface="Alegreya"/>
                <a:hlinkClick r:id="rId9" tooltip="https://www.andreasrutkauskas.com/virtually-there"/>
              </a:rPr>
              <a:t>https://www.andreasrutkauskas.com/virtually-there</a:t>
            </a:r>
          </a:p>
          <a:p>
            <a:pPr marL="720725" indent="-720725"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  <a:latin typeface="Alegreya Bold"/>
              </a:rPr>
              <a:t>Image 4: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RUTKAUSKAS, Andreas. (N.D). N 51º 07’ 58” W 115º 46’ 30” (Imagery Date: 9/25/2000 &amp; 4/9/2013). Andreas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>
                <a:solidFill>
                  <a:srgbClr val="000000"/>
                </a:solidFill>
                <a:latin typeface="Alegreya"/>
                <a:hlinkClick r:id="rId9" tooltip="https://www.andreasrutkauskas.com/virtually-there"/>
              </a:rPr>
              <a:t>https://www.andreasrutkauskas.com/virtually-there</a:t>
            </a:r>
          </a:p>
          <a:p>
            <a:pPr marL="720725" indent="-720725"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  <a:latin typeface="Alegreya Bold"/>
              </a:rPr>
              <a:t>Image 5 : 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RUTKAUSKAS, Andreas. (N.D.) N 51º  23’ 20” 102 x 107 cm. Andreas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>
                <a:solidFill>
                  <a:srgbClr val="000000"/>
                </a:solidFill>
                <a:latin typeface="Alegreya"/>
                <a:hlinkClick r:id="rId9" tooltip="https://www.andreasrutkauskas.com/virtually-there"/>
              </a:rPr>
              <a:t>https://www.andreasrutkauskas.com/virtually-there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  </a:t>
            </a:r>
          </a:p>
          <a:p>
            <a:pPr marL="720725" indent="-720725">
              <a:spcAft>
                <a:spcPts val="600"/>
              </a:spcAft>
            </a:pPr>
            <a:r>
              <a:rPr lang="en-US" sz="1350" dirty="0">
                <a:solidFill>
                  <a:srgbClr val="000000"/>
                </a:solidFill>
                <a:latin typeface="Alegreya Bold"/>
              </a:rPr>
              <a:t>Image 6 : 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RUTKAUSKAS, Andreas. (N.D). N 51º 20’ 26” W 116º 18’ 67” (Imagery Date: 9/12/2012). Andreas </a:t>
            </a:r>
            <a:r>
              <a:rPr lang="en-US" sz="1350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35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350" dirty="0">
                <a:solidFill>
                  <a:srgbClr val="000000"/>
                </a:solidFill>
                <a:latin typeface="Alegreya"/>
                <a:hlinkClick r:id="rId9" tooltip="https://www.andreasrutkauskas.com/virtually-there"/>
              </a:rPr>
              <a:t>https://www.andreasrutkauskas.com/virtually-there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406860"/>
            <a:ext cx="7049229" cy="3383630"/>
          </a:xfrm>
          <a:custGeom>
            <a:avLst/>
            <a:gdLst/>
            <a:ahLst/>
            <a:cxnLst/>
            <a:rect l="l" t="t" r="r" b="b"/>
            <a:pathLst>
              <a:path w="7049229" h="3383630">
                <a:moveTo>
                  <a:pt x="0" y="0"/>
                </a:moveTo>
                <a:lnTo>
                  <a:pt x="7049229" y="0"/>
                </a:lnTo>
                <a:lnTo>
                  <a:pt x="7049229" y="3383630"/>
                </a:lnTo>
                <a:lnTo>
                  <a:pt x="0" y="3383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90490"/>
            <a:chOff x="0" y="0"/>
            <a:chExt cx="2034896" cy="4436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E775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TextBox 7"/>
          <p:cNvSpPr txBox="1"/>
          <p:nvPr>
            <p:custDataLst>
              <p:tags r:id="rId3"/>
            </p:custDataLst>
          </p:nvPr>
        </p:nvSpPr>
        <p:spPr>
          <a:xfrm>
            <a:off x="-12055" y="1316832"/>
            <a:ext cx="6705600" cy="210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47"/>
              </a:lnSpc>
            </a:pPr>
            <a:r>
              <a:rPr lang="en-US" sz="2850" spc="-5" dirty="0">
                <a:solidFill>
                  <a:srgbClr val="000000"/>
                </a:solidFill>
                <a:latin typeface="Glacial Indifference Bold"/>
              </a:rPr>
              <a:t>Voyage </a:t>
            </a:r>
            <a:r>
              <a:rPr lang="en-US" sz="2850" spc="-5" dirty="0" err="1">
                <a:solidFill>
                  <a:srgbClr val="000000"/>
                </a:solidFill>
                <a:latin typeface="Glacial Indifference Bold"/>
              </a:rPr>
              <a:t>virtuel</a:t>
            </a:r>
            <a:endParaRPr lang="en-US" sz="2850" spc="-5" dirty="0">
              <a:solidFill>
                <a:srgbClr val="000000"/>
              </a:solidFill>
              <a:latin typeface="Glacial Indifference Bold"/>
            </a:endParaRPr>
          </a:p>
          <a:p>
            <a:pPr algn="ctr">
              <a:lnSpc>
                <a:spcPts val="4047"/>
              </a:lnSpc>
            </a:pPr>
            <a:endParaRPr lang="en-US" sz="2850" spc="-5" dirty="0">
              <a:solidFill>
                <a:srgbClr val="000000"/>
              </a:solidFill>
              <a:latin typeface="Glacial Indifference Bold"/>
            </a:endParaRPr>
          </a:p>
          <a:p>
            <a:pPr algn="ctr">
              <a:lnSpc>
                <a:spcPts val="4331"/>
              </a:lnSpc>
            </a:pPr>
            <a:r>
              <a:rPr lang="en-US" sz="3050" spc="-6" dirty="0">
                <a:solidFill>
                  <a:srgbClr val="000000"/>
                </a:solidFill>
                <a:latin typeface="Alegreya"/>
              </a:rPr>
              <a:t>ARTISTE</a:t>
            </a:r>
          </a:p>
          <a:p>
            <a:pPr algn="ctr">
              <a:lnSpc>
                <a:spcPts val="4331"/>
              </a:lnSpc>
            </a:pPr>
            <a:r>
              <a:rPr lang="en-US" sz="3050" spc="-6" dirty="0">
                <a:solidFill>
                  <a:srgbClr val="7B553F"/>
                </a:solidFill>
                <a:latin typeface="Ruda Regular Bold"/>
              </a:rPr>
              <a:t>Andreas </a:t>
            </a:r>
            <a:r>
              <a:rPr lang="en-US" sz="3050" spc="-6" dirty="0" err="1">
                <a:solidFill>
                  <a:srgbClr val="7B553F"/>
                </a:solidFill>
                <a:latin typeface="Ruda Regular Bold"/>
              </a:rPr>
              <a:t>Rutkauskas</a:t>
            </a:r>
            <a:r>
              <a:rPr lang="en-US" sz="3050" spc="-6" dirty="0">
                <a:solidFill>
                  <a:srgbClr val="7B553F"/>
                </a:solidFill>
                <a:latin typeface="Ruda Regular Bold"/>
              </a:rPr>
              <a:t> </a:t>
            </a:r>
          </a:p>
        </p:txBody>
      </p:sp>
      <p:grpSp>
        <p:nvGrpSpPr>
          <p:cNvPr id="13" name="Group 5">
            <a:extLst>
              <a:ext uri="{FF2B5EF4-FFF2-40B4-BE49-F238E27FC236}">
                <a16:creationId xmlns:a16="http://schemas.microsoft.com/office/drawing/2014/main" id="{996A9019-AE37-31DA-F151-3E30E492467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1857" y="0"/>
            <a:ext cx="4345257" cy="576392"/>
            <a:chOff x="0" y="0"/>
            <a:chExt cx="998508" cy="152400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8AB9200A-B358-69A0-3BE7-EA6A5FC71460}"/>
                </a:ext>
              </a:extLst>
            </p:cNvPr>
            <p:cNvSpPr/>
            <p:nvPr/>
          </p:nvSpPr>
          <p:spPr>
            <a:xfrm>
              <a:off x="0" y="0"/>
              <a:ext cx="998508" cy="152400"/>
            </a:xfrm>
            <a:custGeom>
              <a:avLst/>
              <a:gdLst/>
              <a:ahLst/>
              <a:cxnLst/>
              <a:rect l="l" t="t" r="r" b="b"/>
              <a:pathLst>
                <a:path w="998508" h="152400">
                  <a:moveTo>
                    <a:pt x="0" y="0"/>
                  </a:moveTo>
                  <a:lnTo>
                    <a:pt x="998508" y="0"/>
                  </a:lnTo>
                  <a:lnTo>
                    <a:pt x="99850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6386066" y="775856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EFEDED"/>
                </a:solidFill>
                <a:latin typeface="Alegreya"/>
              </a:rPr>
              <a:t>Image 1 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6195566" y="757949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1 </a:t>
            </a: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7026938" y="1111000"/>
            <a:ext cx="2710123" cy="4956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9"/>
              </a:lnSpc>
            </a:pPr>
            <a:r>
              <a:rPr lang="en-US" sz="2615" dirty="0">
                <a:solidFill>
                  <a:srgbClr val="000000"/>
                </a:solidFill>
                <a:latin typeface="Alegreya Bold"/>
              </a:rPr>
              <a:t>QUESTION MOBILISATRICE</a:t>
            </a:r>
          </a:p>
          <a:p>
            <a:pPr algn="ctr">
              <a:lnSpc>
                <a:spcPts val="4585"/>
              </a:lnSpc>
            </a:pPr>
            <a:endParaRPr lang="en-US" sz="2615" dirty="0">
              <a:solidFill>
                <a:srgbClr val="000000"/>
              </a:solidFill>
              <a:latin typeface="Alegreya Bold"/>
            </a:endParaRPr>
          </a:p>
          <a:p>
            <a:pPr algn="ctr">
              <a:lnSpc>
                <a:spcPts val="4585"/>
              </a:lnSpc>
            </a:pPr>
            <a:r>
              <a:rPr lang="en-US" sz="2681" spc="101" dirty="0">
                <a:solidFill>
                  <a:srgbClr val="000000"/>
                </a:solidFill>
                <a:latin typeface="Alegreya Bold"/>
              </a:rPr>
              <a:t>La </a:t>
            </a:r>
            <a:r>
              <a:rPr lang="en-US" sz="2681" spc="101" dirty="0" err="1">
                <a:solidFill>
                  <a:srgbClr val="000000"/>
                </a:solidFill>
                <a:latin typeface="Alegreya Bold"/>
              </a:rPr>
              <a:t>présence</a:t>
            </a:r>
            <a:r>
              <a:rPr lang="en-US" sz="2681" spc="101" dirty="0">
                <a:solidFill>
                  <a:srgbClr val="000000"/>
                </a:solidFill>
                <a:latin typeface="Alegreya Bold"/>
              </a:rPr>
              <a:t> physique </a:t>
            </a:r>
            <a:r>
              <a:rPr lang="en-US" sz="2681" spc="101" dirty="0" err="1">
                <a:solidFill>
                  <a:srgbClr val="000000"/>
                </a:solidFill>
                <a:latin typeface="Alegreya Bold"/>
              </a:rPr>
              <a:t>est-elle</a:t>
            </a:r>
            <a:r>
              <a:rPr lang="en-US" sz="2681" spc="101" dirty="0">
                <a:solidFill>
                  <a:srgbClr val="000000"/>
                </a:solidFill>
                <a:latin typeface="Alegreya Bold"/>
              </a:rPr>
              <a:t> encore </a:t>
            </a:r>
            <a:r>
              <a:rPr lang="en-US" sz="2681" spc="101" dirty="0" err="1">
                <a:solidFill>
                  <a:srgbClr val="000000"/>
                </a:solidFill>
                <a:latin typeface="Alegreya Bold"/>
              </a:rPr>
              <a:t>nécessaire</a:t>
            </a:r>
            <a:r>
              <a:rPr lang="en-US" sz="2681" spc="101" dirty="0">
                <a:solidFill>
                  <a:srgbClr val="000000"/>
                </a:solidFill>
                <a:latin typeface="Alegreya Bold"/>
              </a:rPr>
              <a:t> pour faire </a:t>
            </a:r>
            <a:r>
              <a:rPr lang="en-US" sz="2681" spc="101" dirty="0" err="1">
                <a:solidFill>
                  <a:srgbClr val="000000"/>
                </a:solidFill>
                <a:latin typeface="Alegreya Bold"/>
              </a:rPr>
              <a:t>l’expérience</a:t>
            </a:r>
            <a:r>
              <a:rPr lang="en-US" sz="2681" spc="101" dirty="0">
                <a:solidFill>
                  <a:srgbClr val="000000"/>
                </a:solidFill>
                <a:latin typeface="Alegreya Bold"/>
              </a:rPr>
              <a:t> d’un lieu?</a:t>
            </a:r>
          </a:p>
        </p:txBody>
      </p:sp>
      <p:sp>
        <p:nvSpPr>
          <p:cNvPr id="11" name="TextBox 11"/>
          <p:cNvSpPr txBox="1"/>
          <p:nvPr>
            <p:custDataLst>
              <p:tags r:id="rId8"/>
            </p:custDataLst>
          </p:nvPr>
        </p:nvSpPr>
        <p:spPr>
          <a:xfrm>
            <a:off x="79607" y="31537"/>
            <a:ext cx="4111393" cy="5059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2563">
              <a:lnSpc>
                <a:spcPts val="4060"/>
              </a:lnSpc>
              <a:spcBef>
                <a:spcPct val="0"/>
              </a:spcBef>
            </a:pPr>
            <a:r>
              <a:rPr lang="en-US" sz="2900" dirty="0">
                <a:solidFill>
                  <a:srgbClr val="000000"/>
                </a:solidFill>
                <a:latin typeface="Alegreya"/>
              </a:rPr>
              <a:t>Démarche </a:t>
            </a:r>
            <a:r>
              <a:rPr lang="en-US" sz="2900" dirty="0" err="1">
                <a:solidFill>
                  <a:srgbClr val="000000"/>
                </a:solidFill>
                <a:latin typeface="Alegreya"/>
              </a:rPr>
              <a:t>d'appréciation</a:t>
            </a:r>
            <a:endParaRPr lang="en-US" sz="290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2" name="AutoShape 12"/>
          <p:cNvSpPr/>
          <p:nvPr>
            <p:custDataLst>
              <p:tags r:id="rId9"/>
            </p:custDataLst>
          </p:nvPr>
        </p:nvSpPr>
        <p:spPr>
          <a:xfrm flipV="1">
            <a:off x="6786951" y="2354023"/>
            <a:ext cx="3246116" cy="15181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1895" cy="505322"/>
            <a:chOff x="0" y="0"/>
            <a:chExt cx="5737957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37957" cy="288455"/>
            </a:xfrm>
            <a:custGeom>
              <a:avLst/>
              <a:gdLst/>
              <a:ahLst/>
              <a:cxnLst/>
              <a:rect l="l" t="t" r="r" b="b"/>
              <a:pathLst>
                <a:path w="5737957" h="288455">
                  <a:moveTo>
                    <a:pt x="0" y="0"/>
                  </a:moveTo>
                  <a:lnTo>
                    <a:pt x="5737957" y="0"/>
                  </a:lnTo>
                  <a:lnTo>
                    <a:pt x="5737957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7" name="Group 3">
            <a:extLst>
              <a:ext uri="{FF2B5EF4-FFF2-40B4-BE49-F238E27FC236}">
                <a16:creationId xmlns:a16="http://schemas.microsoft.com/office/drawing/2014/main" id="{E92AD548-727C-CA0A-D1E4-82313FAA3D3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90490"/>
            <a:chOff x="0" y="0"/>
            <a:chExt cx="2034896" cy="4436745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1E6AF981-3FB1-761D-0CAE-3649916A9DA6}"/>
                </a:ext>
              </a:extLst>
            </p:cNvPr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E7758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3"/>
            </p:custDataLst>
          </p:nvPr>
        </p:nvSpPr>
        <p:spPr>
          <a:xfrm>
            <a:off x="204191" y="609600"/>
            <a:ext cx="6297218" cy="667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9"/>
              </a:lnSpc>
            </a:pPr>
            <a:r>
              <a:rPr lang="en-US" sz="1999" dirty="0">
                <a:solidFill>
                  <a:srgbClr val="000000"/>
                </a:solidFill>
                <a:latin typeface="Alegreya"/>
              </a:rPr>
              <a:t>En se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référant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u="sng" dirty="0">
                <a:solidFill>
                  <a:srgbClr val="000000"/>
                </a:solidFill>
                <a:latin typeface="Alegreya"/>
                <a:hlinkClick r:id="rId7" tooltip="https://www.andreasrutkauskas.com/virtually-there"/>
              </a:rPr>
              <a:t>N 51º 07’ 58” W 115º 46’ 30”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tirée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«Virtually There» de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Andreas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activité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aborde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la question du «voyage par procuration» à travers les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logiciels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visualisation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la terre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tels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que Google Earth. Elle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permet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d’interroger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sur le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contraste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entre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visite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d’un lieu à travers un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écran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visite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d’un lieu en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physique.</a:t>
            </a:r>
          </a:p>
          <a:p>
            <a:pPr>
              <a:lnSpc>
                <a:spcPts val="2939"/>
              </a:lnSpc>
            </a:pPr>
            <a:endParaRPr lang="en-US" sz="199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939"/>
              </a:lnSpc>
            </a:pPr>
            <a:r>
              <a:rPr lang="en-US" sz="1999" dirty="0">
                <a:solidFill>
                  <a:srgbClr val="000000"/>
                </a:solidFill>
                <a:latin typeface="Alegreya"/>
              </a:rPr>
              <a:t>Au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moyen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questions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basée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approche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sensorielle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l’enseignant·e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appelé·e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à mobiliser la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multisensorialité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. Le but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faire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découvrir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photographique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tirée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projet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«Virtually There» tout en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sensibilisant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virtualité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des voyages par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l’intermédiaire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l’écran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. Par extension,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démarche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interroge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virtuelle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dont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jeunes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font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quotidiennement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et la met en perspective avec la </a:t>
            </a:r>
            <a:r>
              <a:rPr lang="en-US" sz="1999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999" dirty="0">
                <a:solidFill>
                  <a:srgbClr val="000000"/>
                </a:solidFill>
                <a:latin typeface="Alegreya"/>
              </a:rPr>
              <a:t> physique. </a:t>
            </a:r>
          </a:p>
        </p:txBody>
      </p:sp>
      <p:sp>
        <p:nvSpPr>
          <p:cNvPr id="5" name="TextBox 5"/>
          <p:cNvSpPr txBox="1"/>
          <p:nvPr>
            <p:custDataLst>
              <p:tags r:id="rId4"/>
            </p:custDataLst>
          </p:nvPr>
        </p:nvSpPr>
        <p:spPr>
          <a:xfrm>
            <a:off x="213156" y="32869"/>
            <a:ext cx="9576335" cy="448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640"/>
              </a:lnSpc>
            </a:pPr>
            <a:r>
              <a:rPr lang="en-US" sz="2600" spc="98" dirty="0">
                <a:latin typeface="Alegreya Bold"/>
              </a:rPr>
              <a:t>PROPOSITION D'APPRÉCIATION</a:t>
            </a:r>
          </a:p>
        </p:txBody>
      </p:sp>
      <p:sp>
        <p:nvSpPr>
          <p:cNvPr id="6" name="TextBox 6"/>
          <p:cNvSpPr txBox="1"/>
          <p:nvPr>
            <p:custDataLst>
              <p:tags r:id="rId5"/>
            </p:custDataLst>
          </p:nvPr>
        </p:nvSpPr>
        <p:spPr>
          <a:xfrm>
            <a:off x="7172766" y="1488428"/>
            <a:ext cx="2616725" cy="4795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01"/>
              </a:lnSpc>
            </a:pPr>
            <a:r>
              <a:rPr lang="en-US" sz="2400" b="1" dirty="0">
                <a:solidFill>
                  <a:srgbClr val="944737"/>
                </a:solidFill>
                <a:latin typeface="Alegreya" panose="020B0604020202020204" charset="0"/>
              </a:rPr>
              <a:t>MOTS ÉVOCATEURS</a:t>
            </a:r>
            <a:r>
              <a:rPr lang="en-US" sz="2400" b="1" dirty="0">
                <a:solidFill>
                  <a:srgbClr val="FFFFFF"/>
                </a:solidFill>
                <a:latin typeface="Alegreya" panose="020B0604020202020204" charset="0"/>
              </a:rPr>
              <a:t> </a:t>
            </a:r>
          </a:p>
          <a:p>
            <a:pPr>
              <a:lnSpc>
                <a:spcPts val="1679"/>
              </a:lnSpc>
            </a:pPr>
            <a:endParaRPr lang="en-US" sz="2400" dirty="0">
              <a:solidFill>
                <a:srgbClr val="FFFFFF"/>
              </a:solidFill>
              <a:latin typeface="Alegreya" panose="020B0604020202020204" charset="0"/>
            </a:endParaRPr>
          </a:p>
          <a:p>
            <a:pPr algn="ctr">
              <a:lnSpc>
                <a:spcPts val="4920"/>
              </a:lnSpc>
            </a:pPr>
            <a:r>
              <a:rPr lang="en-US" sz="2400" b="1" dirty="0" err="1">
                <a:solidFill>
                  <a:srgbClr val="000000"/>
                </a:solidFill>
                <a:latin typeface="Alegreya" panose="020B0604020202020204" charset="0"/>
              </a:rPr>
              <a:t>présence</a:t>
            </a:r>
            <a:r>
              <a:rPr lang="en-US" sz="2400" b="1" dirty="0">
                <a:solidFill>
                  <a:srgbClr val="000000"/>
                </a:solidFill>
                <a:latin typeface="Alegreya" panose="020B0604020202020204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Alegreya" panose="020B0604020202020204" charset="0"/>
              </a:rPr>
              <a:t>virtuelle</a:t>
            </a:r>
            <a:r>
              <a:rPr lang="en-US" sz="2400" b="1" dirty="0">
                <a:solidFill>
                  <a:srgbClr val="000000"/>
                </a:solidFill>
                <a:latin typeface="Alegreya" panose="020B0604020202020204" charset="0"/>
              </a:rPr>
              <a:t> ·  </a:t>
            </a:r>
            <a:r>
              <a:rPr lang="en-US" sz="2400" dirty="0">
                <a:solidFill>
                  <a:srgbClr val="000000"/>
                </a:solidFill>
                <a:latin typeface="Alegreya" panose="020B0604020202020204" charset="0"/>
              </a:rPr>
              <a:t>voyage ·  </a:t>
            </a:r>
            <a:r>
              <a:rPr lang="en-US" sz="2400" b="1" dirty="0">
                <a:solidFill>
                  <a:srgbClr val="891A20"/>
                </a:solidFill>
                <a:latin typeface="Alegreya" panose="020B0604020202020204" charset="0"/>
              </a:rPr>
              <a:t>technologies</a:t>
            </a:r>
            <a:r>
              <a:rPr lang="en-US" sz="2400" b="1" dirty="0">
                <a:solidFill>
                  <a:srgbClr val="000000"/>
                </a:solidFill>
                <a:latin typeface="Alegreya" panose="020B0604020202020204" charset="0"/>
              </a:rPr>
              <a:t>  . </a:t>
            </a:r>
            <a:r>
              <a:rPr lang="en-US" sz="2400" dirty="0" err="1">
                <a:solidFill>
                  <a:srgbClr val="799A9E"/>
                </a:solidFill>
                <a:latin typeface="Alegreya" panose="020B0604020202020204" charset="0"/>
              </a:rPr>
              <a:t>présence</a:t>
            </a:r>
            <a:r>
              <a:rPr lang="en-US" sz="2400" dirty="0">
                <a:solidFill>
                  <a:srgbClr val="799A9E"/>
                </a:solidFill>
                <a:latin typeface="Alegreya" panose="020B0604020202020204" charset="0"/>
              </a:rPr>
              <a:t> physique</a:t>
            </a:r>
            <a:r>
              <a:rPr lang="en-US" sz="24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  <a:r>
              <a:rPr lang="en-US" sz="2400" b="1" dirty="0" err="1">
                <a:solidFill>
                  <a:srgbClr val="000000"/>
                </a:solidFill>
                <a:latin typeface="Alegreya" panose="020B0604020202020204" charset="0"/>
              </a:rPr>
              <a:t>photographie</a:t>
            </a:r>
            <a:r>
              <a:rPr lang="en-US" sz="2400" b="1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  <a:r>
              <a:rPr lang="en-US" sz="2400" dirty="0" err="1">
                <a:solidFill>
                  <a:srgbClr val="476876"/>
                </a:solidFill>
                <a:latin typeface="Alegreya" panose="020B0604020202020204" charset="0"/>
              </a:rPr>
              <a:t>multisensorialité</a:t>
            </a:r>
            <a:r>
              <a:rPr lang="en-US" sz="2400" dirty="0">
                <a:solidFill>
                  <a:srgbClr val="476876"/>
                </a:solidFill>
                <a:latin typeface="Alegreya" panose="020B0604020202020204" charset="0"/>
              </a:rPr>
              <a:t>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24467" y="-2609"/>
            <a:ext cx="10082867" cy="597986"/>
            <a:chOff x="0" y="0"/>
            <a:chExt cx="5684730" cy="3371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84730" cy="337145"/>
            </a:xfrm>
            <a:custGeom>
              <a:avLst/>
              <a:gdLst/>
              <a:ahLst/>
              <a:cxnLst/>
              <a:rect l="l" t="t" r="r" b="b"/>
              <a:pathLst>
                <a:path w="5684730" h="337145">
                  <a:moveTo>
                    <a:pt x="0" y="0"/>
                  </a:moveTo>
                  <a:lnTo>
                    <a:pt x="5684730" y="0"/>
                  </a:lnTo>
                  <a:lnTo>
                    <a:pt x="5684730" y="337145"/>
                  </a:lnTo>
                  <a:lnTo>
                    <a:pt x="0" y="33714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185594" y="53644"/>
            <a:ext cx="9576335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600" spc="106" dirty="0">
                <a:solidFill>
                  <a:srgbClr val="2C251A"/>
                </a:solidFill>
                <a:latin typeface="Alegreya Bold"/>
              </a:rPr>
              <a:t>CONTENU DISCIPLINAIRE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241032" y="767715"/>
            <a:ext cx="9520897" cy="5210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30"/>
              </a:lnSpc>
            </a:pPr>
            <a:r>
              <a:rPr lang="en-US" sz="1770" dirty="0">
                <a:solidFill>
                  <a:srgbClr val="C25D48"/>
                </a:solidFill>
                <a:latin typeface="Alegreya Bold"/>
              </a:rPr>
              <a:t> </a:t>
            </a:r>
            <a:r>
              <a:rPr lang="en-US" sz="1770" dirty="0">
                <a:solidFill>
                  <a:srgbClr val="000000"/>
                </a:solidFill>
                <a:latin typeface="Alegreya Bold"/>
              </a:rPr>
              <a:t>DURÉE :</a:t>
            </a:r>
            <a:r>
              <a:rPr lang="en-US" sz="1770" dirty="0">
                <a:solidFill>
                  <a:srgbClr val="000000"/>
                </a:solidFill>
                <a:latin typeface="Alegreya"/>
              </a:rPr>
              <a:t>  30 à 40 minutes</a:t>
            </a:r>
          </a:p>
          <a:p>
            <a:pPr>
              <a:lnSpc>
                <a:spcPts val="2456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979"/>
              </a:lnSpc>
            </a:pPr>
            <a:endParaRPr lang="en-US" sz="177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729"/>
              </a:lnSpc>
            </a:pPr>
            <a:r>
              <a:rPr lang="en-US" sz="1949" dirty="0">
                <a:solidFill>
                  <a:srgbClr val="000000"/>
                </a:solidFill>
                <a:latin typeface="Alegreya Bold"/>
              </a:rPr>
              <a:t>APPRENTISSAGES </a:t>
            </a:r>
          </a:p>
          <a:p>
            <a:pPr marL="401574" lvl="1" indent="-200787" algn="just">
              <a:lnSpc>
                <a:spcPts val="2603"/>
              </a:lnSpc>
              <a:buFont typeface="Arial"/>
              <a:buChar char="•"/>
            </a:pPr>
            <a:r>
              <a:rPr lang="en-US" sz="1859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de formation :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 et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401574" lvl="1" indent="-200787" algn="just">
              <a:lnSpc>
                <a:spcPts val="2603"/>
              </a:lnSpc>
              <a:buFont typeface="Arial"/>
              <a:buChar char="•"/>
            </a:pPr>
            <a:r>
              <a:rPr lang="en-US" sz="1859" dirty="0" err="1">
                <a:solidFill>
                  <a:srgbClr val="000000"/>
                </a:solidFill>
                <a:latin typeface="Alegreya"/>
              </a:rPr>
              <a:t>Compétence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disciplinaire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Apprécier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œuvres</a:t>
            </a:r>
            <a:endParaRPr lang="en-US" sz="1859" dirty="0">
              <a:solidFill>
                <a:srgbClr val="000000"/>
              </a:solidFill>
              <a:latin typeface="Alegreya"/>
            </a:endParaRPr>
          </a:p>
          <a:p>
            <a:pPr marL="401574" lvl="1" indent="-200787" algn="just">
              <a:lnSpc>
                <a:spcPts val="2603"/>
              </a:lnSpc>
              <a:buFont typeface="Arial"/>
              <a:buChar char="•"/>
            </a:pPr>
            <a:r>
              <a:rPr lang="en-US" sz="1859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transversales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Exercer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jugement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critique,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communiquer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de façon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appropriée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729"/>
              </a:lnSpc>
            </a:pPr>
            <a:endParaRPr lang="en-US" sz="185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03"/>
              </a:lnSpc>
            </a:pPr>
            <a:r>
              <a:rPr lang="en-US" sz="1859" dirty="0">
                <a:solidFill>
                  <a:srgbClr val="000000"/>
                </a:solidFill>
                <a:latin typeface="Alegreya Bold"/>
              </a:rPr>
              <a:t>CYCLE ET ANNÉE SCOLAIRE: 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2e cycle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secondaire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729"/>
              </a:lnSpc>
            </a:pPr>
            <a:endParaRPr lang="en-US" sz="185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979"/>
              </a:lnSpc>
            </a:pPr>
            <a:endParaRPr lang="en-US" sz="185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729"/>
              </a:lnSpc>
            </a:pPr>
            <a:r>
              <a:rPr lang="en-US" sz="1949" dirty="0">
                <a:solidFill>
                  <a:srgbClr val="000000"/>
                </a:solidFill>
                <a:latin typeface="Alegreya Bold"/>
              </a:rPr>
              <a:t>VOCABULAIRE ET LANGAGE VISUEL</a:t>
            </a:r>
          </a:p>
          <a:p>
            <a:pPr algn="just">
              <a:lnSpc>
                <a:spcPts val="979"/>
              </a:lnSpc>
            </a:pPr>
            <a:r>
              <a:rPr lang="en-US" sz="700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2603"/>
              </a:lnSpc>
            </a:pPr>
            <a:r>
              <a:rPr lang="en-US" sz="1859" dirty="0">
                <a:solidFill>
                  <a:srgbClr val="000000"/>
                </a:solidFill>
                <a:latin typeface="Alegreya"/>
              </a:rPr>
              <a:t>Textures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variées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valeurs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claires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foncées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perspective avec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chevauchement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perspective en diminution,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ligne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fuite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angle de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vue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profondeur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plan de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l'image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cadrage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luminosité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netteté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859" dirty="0" err="1">
                <a:solidFill>
                  <a:srgbClr val="000000"/>
                </a:solidFill>
                <a:latin typeface="Alegreya"/>
              </a:rPr>
              <a:t>l'image</a:t>
            </a:r>
            <a:r>
              <a:rPr lang="en-US" sz="1859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241032" y="6073057"/>
            <a:ext cx="2169649" cy="7428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09"/>
              </a:lnSpc>
            </a:pPr>
            <a:r>
              <a:rPr lang="en-US" sz="2149" dirty="0">
                <a:solidFill>
                  <a:srgbClr val="000000"/>
                </a:solidFill>
                <a:latin typeface="Alegreya Bold"/>
              </a:rPr>
              <a:t>TECHNIQUE</a:t>
            </a:r>
          </a:p>
          <a:p>
            <a:pPr algn="just">
              <a:lnSpc>
                <a:spcPts val="2883"/>
              </a:lnSpc>
            </a:pPr>
            <a:r>
              <a:rPr lang="en-US" sz="2059" dirty="0" err="1">
                <a:solidFill>
                  <a:srgbClr val="000000"/>
                </a:solidFill>
                <a:latin typeface="Alegreya"/>
              </a:rPr>
              <a:t>Photographie</a:t>
            </a:r>
            <a:endParaRPr lang="en-US" sz="2059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2400891" y="6172200"/>
            <a:ext cx="0" cy="1440000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8" name="AutoShape 11">
            <a:extLst>
              <a:ext uri="{FF2B5EF4-FFF2-40B4-BE49-F238E27FC236}">
                <a16:creationId xmlns:a16="http://schemas.microsoft.com/office/drawing/2014/main" id="{7A7FF64C-F71D-1B47-2C35-0A08C50B877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0" y="5916369"/>
            <a:ext cx="7830307" cy="98242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F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4">
            <a:extLst>
              <a:ext uri="{FF2B5EF4-FFF2-40B4-BE49-F238E27FC236}">
                <a16:creationId xmlns:a16="http://schemas.microsoft.com/office/drawing/2014/main" id="{ABD48720-99D4-201A-657E-6FE5587CB6F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-6326" y="0"/>
            <a:ext cx="3352800" cy="7772400"/>
            <a:chOff x="0" y="0"/>
            <a:chExt cx="2034896" cy="4436745"/>
          </a:xfrm>
          <a:solidFill>
            <a:srgbClr val="D8A689"/>
          </a:solidFill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B56E9347-76F0-3E7D-95D7-6362C71847A4}"/>
                </a:ext>
              </a:extLst>
            </p:cNvPr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E796195-4A84-302F-FE63-7022003901AC}"/>
              </a:ext>
            </a:extLst>
          </p:cNvPr>
          <p:cNvSpPr/>
          <p:nvPr/>
        </p:nvSpPr>
        <p:spPr>
          <a:xfrm>
            <a:off x="-24467" y="595377"/>
            <a:ext cx="6730067" cy="2026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8264703C-E88B-4255-D5DB-F18994FE87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  <a:solidFill>
            <a:srgbClr val="E8CABA"/>
          </a:solidFill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0F2BDDA-8850-C9EB-95FB-E5771F6730B3}"/>
                </a:ext>
              </a:extLst>
            </p:cNvPr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2" name="TextBox 2"/>
          <p:cNvSpPr txBox="1"/>
          <p:nvPr>
            <p:custDataLst>
              <p:tags r:id="rId3"/>
            </p:custDataLst>
          </p:nvPr>
        </p:nvSpPr>
        <p:spPr>
          <a:xfrm>
            <a:off x="218390" y="817144"/>
            <a:ext cx="6276666" cy="650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51"/>
              </a:lnSpc>
            </a:pPr>
            <a:r>
              <a:rPr lang="en-US" sz="2279" dirty="0">
                <a:solidFill>
                  <a:srgbClr val="000000"/>
                </a:solidFill>
                <a:latin typeface="Alegreya Bold"/>
              </a:rPr>
              <a:t>Attention</a:t>
            </a:r>
          </a:p>
          <a:p>
            <a:pPr algn="just">
              <a:lnSpc>
                <a:spcPts val="2895"/>
              </a:lnSpc>
            </a:pPr>
            <a:r>
              <a:rPr lang="en-US" sz="1969" dirty="0">
                <a:solidFill>
                  <a:srgbClr val="000000"/>
                </a:solidFill>
                <a:latin typeface="Alegreya"/>
              </a:rPr>
              <a:t>En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sollicitant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engendrer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curiosité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pour la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découverte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photographique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Andreas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sur le voyage par procuration.</a:t>
            </a:r>
          </a:p>
          <a:p>
            <a:pPr algn="just">
              <a:lnSpc>
                <a:spcPts val="3233"/>
              </a:lnSpc>
            </a:pPr>
            <a:endParaRPr lang="en-US" sz="196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3351"/>
              </a:lnSpc>
            </a:pPr>
            <a:r>
              <a:rPr lang="en-US" sz="2279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sz="227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895"/>
              </a:lnSpc>
            </a:pPr>
            <a:r>
              <a:rPr lang="en-US" sz="1969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virtuelle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moyen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de la démarche de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Andreas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emmener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réfléchir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aux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différences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entre la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virtuelle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physique dans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notre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d’un lieu.</a:t>
            </a:r>
          </a:p>
          <a:p>
            <a:pPr algn="just">
              <a:lnSpc>
                <a:spcPts val="2895"/>
              </a:lnSpc>
            </a:pPr>
            <a:endParaRPr lang="en-US" sz="1969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895"/>
              </a:lnSpc>
            </a:pPr>
            <a:r>
              <a:rPr lang="en-US" sz="1969" dirty="0" err="1">
                <a:solidFill>
                  <a:srgbClr val="000000"/>
                </a:solidFill>
                <a:latin typeface="Alegreya Bold"/>
              </a:rPr>
              <a:t>Appréciation</a:t>
            </a:r>
            <a:endParaRPr lang="en-US" sz="196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895"/>
              </a:lnSpc>
            </a:pPr>
            <a:r>
              <a:rPr lang="en-US" sz="1969" dirty="0">
                <a:solidFill>
                  <a:srgbClr val="000000"/>
                </a:solidFill>
                <a:latin typeface="Alegreya"/>
              </a:rPr>
              <a:t>Faire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découvrir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tirée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«Virtually There»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d’Andreas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Rutkauskas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à travers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de questions qui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sollicite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96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69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3233"/>
              </a:lnSpc>
            </a:pPr>
            <a:endParaRPr lang="en-US" sz="1969" dirty="0">
              <a:solidFill>
                <a:srgbClr val="000000"/>
              </a:solidFill>
              <a:latin typeface="Alegreya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id="{442A3FE5-15CA-BB28-65DA-A9022D8BEE7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-24467" y="-2609"/>
            <a:ext cx="10082867" cy="597986"/>
            <a:chOff x="0" y="0"/>
            <a:chExt cx="5684730" cy="337145"/>
          </a:xfrm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116CFAD5-5377-419E-AAE1-AE63E436DA4E}"/>
                </a:ext>
              </a:extLst>
            </p:cNvPr>
            <p:cNvSpPr/>
            <p:nvPr/>
          </p:nvSpPr>
          <p:spPr>
            <a:xfrm>
              <a:off x="0" y="0"/>
              <a:ext cx="5684730" cy="337145"/>
            </a:xfrm>
            <a:custGeom>
              <a:avLst/>
              <a:gdLst/>
              <a:ahLst/>
              <a:cxnLst/>
              <a:rect l="l" t="t" r="r" b="b"/>
              <a:pathLst>
                <a:path w="5684730" h="337145">
                  <a:moveTo>
                    <a:pt x="0" y="0"/>
                  </a:moveTo>
                  <a:lnTo>
                    <a:pt x="5684730" y="0"/>
                  </a:lnTo>
                  <a:lnTo>
                    <a:pt x="5684730" y="337145"/>
                  </a:lnTo>
                  <a:lnTo>
                    <a:pt x="0" y="33714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TextBox 5"/>
          <p:cNvSpPr txBox="1"/>
          <p:nvPr>
            <p:custDataLst>
              <p:tags r:id="rId5"/>
            </p:custDataLst>
          </p:nvPr>
        </p:nvSpPr>
        <p:spPr>
          <a:xfrm>
            <a:off x="218390" y="78055"/>
            <a:ext cx="9576335" cy="436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57"/>
              </a:lnSpc>
            </a:pPr>
            <a:r>
              <a:rPr lang="en-US" sz="2600" spc="93" dirty="0">
                <a:latin typeface="Alegreya Bold"/>
              </a:rPr>
              <a:t>Progression de </a:t>
            </a:r>
            <a:r>
              <a:rPr lang="en-US" sz="2600" spc="93" dirty="0" err="1">
                <a:latin typeface="Alegreya Bold"/>
              </a:rPr>
              <a:t>l'intention</a:t>
            </a:r>
            <a:r>
              <a:rPr lang="en-US" sz="2600" spc="93" dirty="0">
                <a:latin typeface="Alegreya Bold"/>
              </a:rPr>
              <a:t> </a:t>
            </a:r>
            <a:r>
              <a:rPr lang="en-US" sz="2600" spc="93" dirty="0" err="1">
                <a:latin typeface="Alegreya Bold"/>
              </a:rPr>
              <a:t>pédagogique</a:t>
            </a:r>
            <a:endParaRPr lang="en-US" sz="2600" spc="93" dirty="0">
              <a:latin typeface="Alegreya Bold"/>
            </a:endParaRPr>
          </a:p>
        </p:txBody>
      </p:sp>
      <p:sp>
        <p:nvSpPr>
          <p:cNvPr id="6" name="TextBox 6"/>
          <p:cNvSpPr txBox="1"/>
          <p:nvPr>
            <p:custDataLst>
              <p:tags r:id="rId6"/>
            </p:custDataLst>
          </p:nvPr>
        </p:nvSpPr>
        <p:spPr>
          <a:xfrm>
            <a:off x="7066967" y="1153529"/>
            <a:ext cx="2736527" cy="5185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17"/>
              </a:lnSpc>
            </a:pPr>
            <a:r>
              <a:rPr lang="en-US" sz="2226" dirty="0">
                <a:solidFill>
                  <a:srgbClr val="7B553F"/>
                </a:solidFill>
                <a:latin typeface="Alegreya Bold"/>
              </a:rPr>
              <a:t>Intention </a:t>
            </a:r>
            <a:br>
              <a:rPr lang="en-US" sz="2226" dirty="0">
                <a:solidFill>
                  <a:srgbClr val="7B553F"/>
                </a:solidFill>
                <a:latin typeface="Alegreya Bold"/>
              </a:rPr>
            </a:br>
            <a:r>
              <a:rPr lang="en-US" sz="2226" dirty="0" err="1">
                <a:solidFill>
                  <a:srgbClr val="7B553F"/>
                </a:solidFill>
                <a:latin typeface="Alegreya Bold"/>
              </a:rPr>
              <a:t>pédagogique</a:t>
            </a:r>
            <a:endParaRPr lang="en-US" sz="2226" dirty="0">
              <a:solidFill>
                <a:srgbClr val="7B553F"/>
              </a:solidFill>
              <a:latin typeface="Alegreya Bold"/>
            </a:endParaRPr>
          </a:p>
          <a:p>
            <a:pPr algn="ctr">
              <a:lnSpc>
                <a:spcPts val="3514"/>
              </a:lnSpc>
            </a:pPr>
            <a:endParaRPr lang="en-US" sz="2226" dirty="0">
              <a:solidFill>
                <a:srgbClr val="000000"/>
              </a:solidFill>
              <a:latin typeface="Alegreya Bold"/>
            </a:endParaRPr>
          </a:p>
          <a:p>
            <a:pPr algn="ctr"/>
            <a:r>
              <a:rPr lang="en-US" sz="1970" dirty="0">
                <a:solidFill>
                  <a:srgbClr val="000000"/>
                </a:solidFill>
                <a:latin typeface="Alegreya"/>
              </a:rPr>
              <a:t>Faire vivre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démarche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esthétique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à travers la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l’élève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dans le but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d’augmenter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présentée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sous la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numérique</a:t>
            </a:r>
          </a:p>
          <a:p>
            <a:pPr algn="ctr"/>
            <a:r>
              <a:rPr lang="en-US" sz="1970" dirty="0">
                <a:solidFill>
                  <a:srgbClr val="000000"/>
                </a:solidFill>
                <a:latin typeface="Alegreya"/>
              </a:rPr>
              <a:t>•</a:t>
            </a:r>
          </a:p>
          <a:p>
            <a:pPr algn="ctr"/>
            <a:r>
              <a:rPr lang="en-US" sz="1970" dirty="0" err="1">
                <a:solidFill>
                  <a:srgbClr val="000000"/>
                </a:solidFill>
                <a:latin typeface="Alegreya"/>
              </a:rPr>
              <a:t>Offrir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réflexion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sur la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virtuelle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quotidien</a:t>
            </a:r>
            <a:r>
              <a:rPr lang="en-US" sz="1970" dirty="0">
                <a:solidFill>
                  <a:srgbClr val="000000"/>
                </a:solidFill>
                <a:latin typeface="Alegreya"/>
              </a:rPr>
              <a:t> dans la vie des </a:t>
            </a:r>
            <a:r>
              <a:rPr lang="en-US" sz="1970" dirty="0" err="1">
                <a:solidFill>
                  <a:srgbClr val="000000"/>
                </a:solidFill>
                <a:latin typeface="Alegreya"/>
              </a:rPr>
              <a:t>jeunes</a:t>
            </a:r>
            <a:endParaRPr lang="en-US" sz="197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AutoShape 7"/>
          <p:cNvSpPr/>
          <p:nvPr>
            <p:custDataLst>
              <p:tags r:id="rId7"/>
            </p:custDataLst>
          </p:nvPr>
        </p:nvSpPr>
        <p:spPr>
          <a:xfrm flipV="1">
            <a:off x="6758943" y="2133600"/>
            <a:ext cx="3246116" cy="15181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8" name="AutoShape 8"/>
          <p:cNvSpPr/>
          <p:nvPr>
            <p:custDataLst>
              <p:tags r:id="rId8"/>
            </p:custDataLst>
          </p:nvPr>
        </p:nvSpPr>
        <p:spPr>
          <a:xfrm>
            <a:off x="211511" y="595377"/>
            <a:ext cx="6547432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" y="0"/>
            <a:ext cx="10058401" cy="526635"/>
            <a:chOff x="0" y="0"/>
            <a:chExt cx="5667268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7268" cy="288455"/>
            </a:xfrm>
            <a:custGeom>
              <a:avLst/>
              <a:gdLst/>
              <a:ahLst/>
              <a:cxnLst/>
              <a:rect l="l" t="t" r="r" b="b"/>
              <a:pathLst>
                <a:path w="5667268" h="288455">
                  <a:moveTo>
                    <a:pt x="0" y="0"/>
                  </a:moveTo>
                  <a:lnTo>
                    <a:pt x="5667268" y="0"/>
                  </a:lnTo>
                  <a:lnTo>
                    <a:pt x="5667268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45004" y="526635"/>
            <a:ext cx="9568390" cy="68974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3"/>
              </a:lnSpc>
            </a:pPr>
            <a:r>
              <a:rPr lang="en-US" sz="2049" dirty="0" err="1">
                <a:solidFill>
                  <a:srgbClr val="000000"/>
                </a:solidFill>
                <a:latin typeface="Alegreya Bold"/>
              </a:rPr>
              <a:t>Amorce</a:t>
            </a:r>
            <a:endParaRPr lang="en-US" sz="204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499"/>
              </a:lnSpc>
            </a:pPr>
            <a:r>
              <a:rPr lang="en-US" sz="1700" dirty="0">
                <a:solidFill>
                  <a:srgbClr val="000000"/>
                </a:solidFill>
                <a:latin typeface="Alegreya"/>
              </a:rPr>
              <a:t>Afin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solliciter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fois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l’imaginaire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mais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également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expériences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individuelles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l’enseignant·e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aborde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la question du «voyage par procuration» avec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499"/>
              </a:lnSpc>
            </a:pPr>
            <a:endParaRPr lang="en-US" sz="17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922"/>
              </a:lnSpc>
            </a:pPr>
            <a:endParaRPr lang="en-US" sz="170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3013"/>
              </a:lnSpc>
            </a:pPr>
            <a:r>
              <a:rPr lang="en-US" sz="2049" dirty="0">
                <a:solidFill>
                  <a:srgbClr val="000000"/>
                </a:solidFill>
                <a:latin typeface="Alegreya Bold"/>
              </a:rPr>
              <a:t>Rencontre avec </a:t>
            </a:r>
            <a:r>
              <a:rPr lang="en-US" sz="2049" dirty="0" err="1">
                <a:solidFill>
                  <a:srgbClr val="000000"/>
                </a:solidFill>
                <a:latin typeface="Alegreya Bold"/>
              </a:rPr>
              <a:t>l’œuvre</a:t>
            </a:r>
            <a:endParaRPr lang="en-US" sz="2049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À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l'œuvre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projetée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dans la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classe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l’enseignant·e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interroge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afin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solliciter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sensorialité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:</a:t>
            </a: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«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En regardant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cette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photographie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quels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sons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peux-tu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entendre?»</a:t>
            </a: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On invite les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à imaginer les sons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possiblement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perceptibles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lieu, à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voient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(composition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l'image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, couleurs,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avant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-plan,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arrière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-plan,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représentés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).</a:t>
            </a:r>
          </a:p>
          <a:p>
            <a:pPr marL="355600" algn="just">
              <a:lnSpc>
                <a:spcPts val="2499"/>
              </a:lnSpc>
            </a:pPr>
            <a:endParaRPr lang="en-US" sz="1700" spc="64" dirty="0">
              <a:solidFill>
                <a:srgbClr val="000000"/>
              </a:solidFill>
              <a:latin typeface="Alegreya"/>
            </a:endParaRP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«Quelle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est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la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température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à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cet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endroit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?»</a:t>
            </a: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Si jamais on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récolte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réponses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trop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brèves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convenues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chaud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froid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), on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peut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offrir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détails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préciser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solliciter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davantage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sens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du toucher et la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physique :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est-ce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c’est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humide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, sec, y a-t-il du vent, etc.</a:t>
            </a:r>
          </a:p>
          <a:p>
            <a:pPr marL="355600" algn="just">
              <a:lnSpc>
                <a:spcPts val="2499"/>
              </a:lnSpc>
            </a:pPr>
            <a:endParaRPr lang="en-US" sz="1700" spc="64" dirty="0">
              <a:solidFill>
                <a:srgbClr val="000000"/>
              </a:solidFill>
              <a:latin typeface="Alegreya"/>
            </a:endParaRP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«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Si un animal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ou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personne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grimpait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sur le versant à gauche de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l’image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qu’est-ce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qui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pourrait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arriver?»</a:t>
            </a:r>
          </a:p>
          <a:p>
            <a:pPr marL="355600" algn="just">
              <a:lnSpc>
                <a:spcPts val="2499"/>
              </a:lnSpc>
            </a:pP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question vise à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solliciter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sens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du toucher et la texture du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paysage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. On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peut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imaginer que de marcher sur le versant à la gauche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l’image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ferait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effriter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roche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118128" y="46912"/>
            <a:ext cx="9576335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">
              <a:lnSpc>
                <a:spcPts val="3499"/>
              </a:lnSpc>
            </a:pPr>
            <a:r>
              <a:rPr lang="en-US" sz="2600" spc="94" dirty="0">
                <a:latin typeface="Alegreya Bold"/>
              </a:rPr>
              <a:t>Phases de la démarche </a:t>
            </a:r>
            <a:r>
              <a:rPr lang="en-US" sz="2600" spc="94" dirty="0" err="1">
                <a:latin typeface="Alegreya Bold"/>
              </a:rPr>
              <a:t>d'appréciation</a:t>
            </a:r>
            <a:endParaRPr lang="en-US" sz="2600" spc="94" dirty="0">
              <a:latin typeface="Alegreya Bold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F9A563FC-C5E5-2EB4-26AC-CB01806BDD38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1676400"/>
            <a:ext cx="10058401" cy="526635"/>
            <a:chOff x="0" y="1676400"/>
            <a:chExt cx="10058401" cy="52663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AEF7D8F4-397E-2BC1-D057-467E4919AB84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0" y="1676400"/>
              <a:ext cx="10058401" cy="526635"/>
              <a:chOff x="0" y="0"/>
              <a:chExt cx="5667268" cy="288455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51224EB4-E3CD-A11B-4F4F-6C4DE5763A0A}"/>
                  </a:ext>
                </a:extLst>
              </p:cNvPr>
              <p:cNvSpPr/>
              <p:nvPr/>
            </p:nvSpPr>
            <p:spPr>
              <a:xfrm>
                <a:off x="0" y="0"/>
                <a:ext cx="5667268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667268" h="288455">
                    <a:moveTo>
                      <a:pt x="0" y="0"/>
                    </a:moveTo>
                    <a:lnTo>
                      <a:pt x="5667268" y="0"/>
                    </a:lnTo>
                    <a:lnTo>
                      <a:pt x="5667268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D8A689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6" name="AutoShape 6"/>
            <p:cNvSpPr/>
            <p:nvPr>
              <p:custDataLst>
                <p:tags r:id="rId6"/>
              </p:custDataLst>
            </p:nvPr>
          </p:nvSpPr>
          <p:spPr>
            <a:xfrm>
              <a:off x="90337" y="1939717"/>
              <a:ext cx="6547432" cy="0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218390" y="582248"/>
            <a:ext cx="9568390" cy="6333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13"/>
              </a:lnSpc>
            </a:pPr>
            <a:r>
              <a:rPr lang="en-US" sz="2049" dirty="0">
                <a:solidFill>
                  <a:srgbClr val="000000"/>
                </a:solidFill>
                <a:latin typeface="Alegreya Bold"/>
              </a:rPr>
              <a:t>Rencontre avec </a:t>
            </a:r>
            <a:r>
              <a:rPr lang="en-US" sz="2049" dirty="0" err="1">
                <a:solidFill>
                  <a:srgbClr val="000000"/>
                </a:solidFill>
                <a:latin typeface="Alegreya Bold"/>
              </a:rPr>
              <a:t>l’œuvre</a:t>
            </a:r>
            <a:r>
              <a:rPr lang="en-US" sz="2049" dirty="0">
                <a:solidFill>
                  <a:srgbClr val="000000"/>
                </a:solidFill>
                <a:latin typeface="Alegreya Bold"/>
              </a:rPr>
              <a:t> (suite)</a:t>
            </a: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«Si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tu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étais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dans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ce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lieu et que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tu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te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retournais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, que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verrais-tu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?»</a:t>
            </a: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Est-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qu’il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y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aurait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gouffre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?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Serait-ce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plutôt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plat? Imagine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qu’il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y a derrière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toi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si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tu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bouges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question vise à mobiliser la conscience du corps et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l’espace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499"/>
              </a:lnSpc>
            </a:pPr>
            <a:endParaRPr lang="en-US" sz="1700" spc="64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3013"/>
              </a:lnSpc>
            </a:pPr>
            <a:endParaRPr lang="en-US" sz="2049" spc="77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3013"/>
              </a:lnSpc>
            </a:pPr>
            <a:r>
              <a:rPr lang="en-US" sz="2049" spc="77" dirty="0" err="1">
                <a:solidFill>
                  <a:srgbClr val="000000"/>
                </a:solidFill>
                <a:latin typeface="Alegreya Bold"/>
              </a:rPr>
              <a:t>Informations</a:t>
            </a:r>
            <a:r>
              <a:rPr lang="en-US" sz="2049" spc="77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49" spc="77" dirty="0" err="1">
                <a:solidFill>
                  <a:srgbClr val="000000"/>
                </a:solidFill>
                <a:latin typeface="Alegreya Bold"/>
              </a:rPr>
              <a:t>contextuelles</a:t>
            </a:r>
            <a:endParaRPr lang="en-US" sz="2049" spc="77" dirty="0">
              <a:solidFill>
                <a:srgbClr val="000000"/>
              </a:solidFill>
              <a:latin typeface="Alegreya Bold"/>
            </a:endParaRP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«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Où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se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trouve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cet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endroit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, as-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tu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1700" spc="64" dirty="0">
                <a:solidFill>
                  <a:srgbClr val="000000"/>
                </a:solidFill>
                <a:latin typeface="Alegreya Bold"/>
              </a:rPr>
              <a:t> idée?»</a:t>
            </a:r>
          </a:p>
          <a:p>
            <a:pPr marL="355600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Après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avoir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donné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la chance aux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spéculer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l’endroit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l’enseignant·e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donne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l’information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. Il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s’agit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prise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dans les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montagnes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Rocheuses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canadiennes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3013"/>
              </a:lnSpc>
            </a:pPr>
            <a:endParaRPr lang="en-US" sz="1700" spc="64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99"/>
              </a:lnSpc>
            </a:pPr>
            <a:endParaRPr lang="en-US" sz="1700" spc="64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99"/>
              </a:lnSpc>
            </a:pP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L’enseignant·e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présente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le lieu en 360° à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 Google Earth. </a:t>
            </a:r>
            <a:r>
              <a:rPr lang="en-US" sz="1700" u="sng" spc="64" dirty="0">
                <a:solidFill>
                  <a:srgbClr val="000000"/>
                </a:solidFill>
                <a:latin typeface="Alegreya"/>
                <a:hlinkClick r:id="rId8" tooltip="https://www.google.ca/maps/@51.1315,-115.7729099,3a,75y,68.37h,86.7t/data=!3m8!1e1!3m6!1sAF1QipOnKrOV9rYCwdMydjOBZQY8J2oaI6Zw3XzTT0V0!2e10!3e11!6shttps:%2F%2Flh5.googleusercontent.com%2Fp%2FAF1QipOnKrOV9rYCwdMydjOBZQY8J2oaI6Zw3XzTT0V0%3Dw203-h100-k-no-pi-0-ya115.696686-ro-0-fo100!7i8000!8i4000"/>
              </a:rPr>
              <a:t>Cliquer </a:t>
            </a:r>
            <a:r>
              <a:rPr lang="en-US" sz="1700" u="sng" spc="64" dirty="0" err="1">
                <a:solidFill>
                  <a:srgbClr val="000000"/>
                </a:solidFill>
                <a:latin typeface="Alegreya"/>
                <a:hlinkClick r:id="rId8" tooltip="https://www.google.ca/maps/@51.1315,-115.7729099,3a,75y,68.37h,86.7t/data=!3m8!1e1!3m6!1sAF1QipOnKrOV9rYCwdMydjOBZQY8J2oaI6Zw3XzTT0V0!2e10!3e11!6shttps:%2F%2Flh5.googleusercontent.com%2Fp%2FAF1QipOnKrOV9rYCwdMydjOBZQY8J2oaI6Zw3XzTT0V0%3Dw203-h100-k-no-pi-0-ya115.696686-ro-0-fo100!7i8000!8i4000"/>
              </a:rPr>
              <a:t>ici</a:t>
            </a:r>
            <a:r>
              <a:rPr lang="en-US" sz="1700" u="sng" spc="64" dirty="0">
                <a:solidFill>
                  <a:srgbClr val="000000"/>
                </a:solidFill>
                <a:latin typeface="Alegreya"/>
                <a:hlinkClick r:id="rId8" tooltip="https://www.google.ca/maps/@51.1315,-115.7729099,3a,75y,68.37h,86.7t/data=!3m8!1e1!3m6!1sAF1QipOnKrOV9rYCwdMydjOBZQY8J2oaI6Zw3XzTT0V0!2e10!3e11!6shttps:%2F%2Flh5.googleusercontent.com%2Fp%2FAF1QipOnKrOV9rYCwdMydjOBZQY8J2oaI6Zw3XzTT0V0%3Dw203-h100-k-no-pi-0-ya115.696686-ro-0-fo100!7i8000!8i4000"/>
              </a:rPr>
              <a:t> pour </a:t>
            </a:r>
            <a:r>
              <a:rPr lang="en-US" sz="1700" u="sng" spc="64" dirty="0" err="1">
                <a:solidFill>
                  <a:srgbClr val="000000"/>
                </a:solidFill>
                <a:latin typeface="Alegreya"/>
                <a:hlinkClick r:id="rId8" tooltip="https://www.google.ca/maps/@51.1315,-115.7729099,3a,75y,68.37h,86.7t/data=!3m8!1e1!3m6!1sAF1QipOnKrOV9rYCwdMydjOBZQY8J2oaI6Zw3XzTT0V0!2e10!3e11!6shttps:%2F%2Flh5.googleusercontent.com%2Fp%2FAF1QipOnKrOV9rYCwdMydjOBZQY8J2oaI6Zw3XzTT0V0%3Dw203-h100-k-no-pi-0-ya115.696686-ro-0-fo100!7i8000!8i4000"/>
              </a:rPr>
              <a:t>accéder</a:t>
            </a:r>
            <a:r>
              <a:rPr lang="en-US" sz="1700" u="sng" spc="64" dirty="0">
                <a:solidFill>
                  <a:srgbClr val="000000"/>
                </a:solidFill>
                <a:latin typeface="Alegreya"/>
                <a:hlinkClick r:id="rId8" tooltip="https://www.google.ca/maps/@51.1315,-115.7729099,3a,75y,68.37h,86.7t/data=!3m8!1e1!3m6!1sAF1QipOnKrOV9rYCwdMydjOBZQY8J2oaI6Zw3XzTT0V0!2e10!3e11!6shttps:%2F%2Flh5.googleusercontent.com%2Fp%2FAF1QipOnKrOV9rYCwdMydjOBZQY8J2oaI6Zw3XzTT0V0%3Dw203-h100-k-no-pi-0-ya115.696686-ro-0-fo100!7i8000!8i4000"/>
              </a:rPr>
              <a:t> au lieu par Google Earth.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Il sera important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présenter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d’abord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même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point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vue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photographique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 faire le tour à 360°.</a:t>
            </a:r>
          </a:p>
          <a:p>
            <a:pPr algn="just">
              <a:lnSpc>
                <a:spcPts val="2499"/>
              </a:lnSpc>
            </a:pPr>
            <a:endParaRPr lang="en-US" sz="1700" spc="64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499"/>
              </a:lnSpc>
            </a:pPr>
            <a:r>
              <a:rPr lang="en-US" sz="1700" b="1" spc="64" dirty="0">
                <a:solidFill>
                  <a:srgbClr val="000000"/>
                </a:solidFill>
                <a:latin typeface="Alegreya"/>
              </a:rPr>
              <a:t>Discussion </a:t>
            </a:r>
            <a:r>
              <a:rPr lang="en-US" sz="1700" b="1" spc="64" dirty="0" err="1">
                <a:solidFill>
                  <a:srgbClr val="000000"/>
                </a:solidFill>
                <a:latin typeface="Alegreya"/>
              </a:rPr>
              <a:t>générale</a:t>
            </a:r>
            <a:r>
              <a:rPr lang="en-US" sz="1700" b="1" spc="64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700" b="1" spc="64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700" b="1" spc="64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b="1" spc="64" dirty="0" err="1">
                <a:solidFill>
                  <a:srgbClr val="000000"/>
                </a:solidFill>
                <a:latin typeface="Alegreya"/>
              </a:rPr>
              <a:t>l’effet</a:t>
            </a:r>
            <a:r>
              <a:rPr lang="en-US" sz="1700" b="1" spc="64" dirty="0">
                <a:solidFill>
                  <a:srgbClr val="000000"/>
                </a:solidFill>
                <a:latin typeface="Alegreya"/>
              </a:rPr>
              <a:t> des technologies sur </a:t>
            </a:r>
            <a:r>
              <a:rPr lang="en-US" sz="1700" b="1" spc="64" dirty="0" err="1">
                <a:solidFill>
                  <a:srgbClr val="000000"/>
                </a:solidFill>
                <a:latin typeface="Alegreya"/>
              </a:rPr>
              <a:t>notre</a:t>
            </a:r>
            <a:r>
              <a:rPr lang="en-US" sz="1700" b="1" spc="64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b="1" spc="64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700" b="1" spc="64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700" b="1" spc="64" dirty="0" err="1">
                <a:solidFill>
                  <a:srgbClr val="000000"/>
                </a:solidFill>
                <a:latin typeface="Alegreya"/>
              </a:rPr>
              <a:t>paysage</a:t>
            </a:r>
            <a:r>
              <a:rPr lang="en-US" sz="1700" b="1" spc="64" dirty="0">
                <a:solidFill>
                  <a:srgbClr val="000000"/>
                </a:solidFill>
                <a:latin typeface="Alegreya"/>
              </a:rPr>
              <a:t>:</a:t>
            </a:r>
          </a:p>
          <a:p>
            <a:pPr marL="182563" algn="just">
              <a:lnSpc>
                <a:spcPts val="2499"/>
              </a:lnSpc>
            </a:pPr>
            <a:r>
              <a:rPr lang="en-US" sz="1700" spc="64" dirty="0">
                <a:solidFill>
                  <a:srgbClr val="000000"/>
                </a:solidFill>
                <a:latin typeface="Alegreya"/>
              </a:rPr>
              <a:t>«La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physique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est-elle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encore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nécessaire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pour faire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d’un lieu?» Laissez place à la discussion et aux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différents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points de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vue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spc="64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00" spc="64" dirty="0">
                <a:solidFill>
                  <a:srgbClr val="000000"/>
                </a:solidFill>
                <a:latin typeface="Alegreya"/>
              </a:rPr>
              <a:t> sur la question.</a:t>
            </a: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-1" y="0"/>
            <a:ext cx="10058401" cy="526635"/>
            <a:chOff x="0" y="0"/>
            <a:chExt cx="5667268" cy="2884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67268" cy="288455"/>
            </a:xfrm>
            <a:custGeom>
              <a:avLst/>
              <a:gdLst/>
              <a:ahLst/>
              <a:cxnLst/>
              <a:rect l="l" t="t" r="r" b="b"/>
              <a:pathLst>
                <a:path w="5667268" h="288455">
                  <a:moveTo>
                    <a:pt x="0" y="0"/>
                  </a:moveTo>
                  <a:lnTo>
                    <a:pt x="5667268" y="0"/>
                  </a:lnTo>
                  <a:lnTo>
                    <a:pt x="5667268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90337" y="46911"/>
            <a:ext cx="9576335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">
              <a:lnSpc>
                <a:spcPts val="3499"/>
              </a:lnSpc>
            </a:pPr>
            <a:r>
              <a:rPr lang="en-US" sz="2600" spc="94" dirty="0">
                <a:latin typeface="Alegreya Bold"/>
              </a:rPr>
              <a:t>Phases de la démarche </a:t>
            </a:r>
            <a:r>
              <a:rPr lang="en-US" sz="2600" spc="94" dirty="0" err="1">
                <a:latin typeface="Alegreya Bold"/>
              </a:rPr>
              <a:t>d'appréciation</a:t>
            </a:r>
            <a:endParaRPr lang="en-US" sz="2600" spc="94" dirty="0">
              <a:latin typeface="Alegreya Bold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A62F6A9E-64D5-80A1-ECD6-97F9126089A1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2057400"/>
            <a:ext cx="10058401" cy="526635"/>
            <a:chOff x="0" y="2044632"/>
            <a:chExt cx="10058401" cy="526635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7A86FC21-F188-76DC-48C1-2FB47C8B35F8}"/>
                </a:ext>
              </a:extLst>
            </p:cNvPr>
            <p:cNvGrpSpPr/>
            <p:nvPr>
              <p:custDataLst>
                <p:tags r:id="rId5"/>
              </p:custDataLst>
            </p:nvPr>
          </p:nvGrpSpPr>
          <p:grpSpPr>
            <a:xfrm>
              <a:off x="0" y="2044632"/>
              <a:ext cx="10058401" cy="526635"/>
              <a:chOff x="0" y="0"/>
              <a:chExt cx="5667268" cy="288455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9A007FFB-14CD-0B29-0C9E-1D98F12FEB00}"/>
                  </a:ext>
                </a:extLst>
              </p:cNvPr>
              <p:cNvSpPr/>
              <p:nvPr/>
            </p:nvSpPr>
            <p:spPr>
              <a:xfrm>
                <a:off x="0" y="0"/>
                <a:ext cx="5667268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667268" h="288455">
                    <a:moveTo>
                      <a:pt x="0" y="0"/>
                    </a:moveTo>
                    <a:lnTo>
                      <a:pt x="5667268" y="0"/>
                    </a:lnTo>
                    <a:lnTo>
                      <a:pt x="5667268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D8A689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6" name="AutoShape 6"/>
            <p:cNvSpPr/>
            <p:nvPr>
              <p:custDataLst>
                <p:tags r:id="rId6"/>
              </p:custDataLst>
            </p:nvPr>
          </p:nvSpPr>
          <p:spPr>
            <a:xfrm>
              <a:off x="90337" y="2307949"/>
              <a:ext cx="6547432" cy="0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3586" y="761874"/>
            <a:ext cx="6489671" cy="7020000"/>
          </a:xfrm>
          <a:custGeom>
            <a:avLst/>
            <a:gdLst/>
            <a:ahLst/>
            <a:cxnLst/>
            <a:rect l="l" t="t" r="r" b="b"/>
            <a:pathLst>
              <a:path w="6705600" h="8340717">
                <a:moveTo>
                  <a:pt x="0" y="0"/>
                </a:moveTo>
                <a:lnTo>
                  <a:pt x="6705600" y="0"/>
                </a:lnTo>
                <a:lnTo>
                  <a:pt x="6705600" y="8340717"/>
                </a:lnTo>
                <a:lnTo>
                  <a:pt x="0" y="834071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alphaModFix amt="44999"/>
            </a:blip>
            <a:stretch>
              <a:fillRect l="-1629" t="-10687" r="-1629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-1369" y="0"/>
            <a:ext cx="10059084" cy="777240"/>
            <a:chOff x="0" y="0"/>
            <a:chExt cx="5907441" cy="4436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7441" cy="443674"/>
            </a:xfrm>
            <a:custGeom>
              <a:avLst/>
              <a:gdLst/>
              <a:ahLst/>
              <a:cxnLst/>
              <a:rect l="l" t="t" r="r" b="b"/>
              <a:pathLst>
                <a:path w="5907441" h="443674">
                  <a:moveTo>
                    <a:pt x="0" y="0"/>
                  </a:moveTo>
                  <a:lnTo>
                    <a:pt x="5907441" y="0"/>
                  </a:lnTo>
                  <a:lnTo>
                    <a:pt x="5907441" y="443674"/>
                  </a:lnTo>
                  <a:lnTo>
                    <a:pt x="0" y="443674"/>
                  </a:lnTo>
                  <a:close/>
                </a:path>
              </a:pathLst>
            </a:custGeom>
            <a:solidFill>
              <a:srgbClr val="565759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6488302" y="0"/>
            <a:ext cx="3570098" cy="7772400"/>
            <a:chOff x="0" y="0"/>
            <a:chExt cx="2037931" cy="44367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7931" cy="4436745"/>
            </a:xfrm>
            <a:custGeom>
              <a:avLst/>
              <a:gdLst/>
              <a:ahLst/>
              <a:cxnLst/>
              <a:rect l="l" t="t" r="r" b="b"/>
              <a:pathLst>
                <a:path w="2037931" h="4436745">
                  <a:moveTo>
                    <a:pt x="0" y="0"/>
                  </a:moveTo>
                  <a:lnTo>
                    <a:pt x="2037931" y="0"/>
                  </a:lnTo>
                  <a:lnTo>
                    <a:pt x="2037931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223440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6386066" y="775856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EFEDED"/>
                </a:solidFill>
                <a:latin typeface="Alegreya"/>
              </a:rPr>
              <a:t>Image 1 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0" y="206938"/>
            <a:ext cx="4505077" cy="512961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182563">
              <a:lnSpc>
                <a:spcPts val="3987"/>
              </a:lnSpc>
            </a:pPr>
            <a:r>
              <a:rPr lang="en-US" sz="3600" spc="153" dirty="0">
                <a:solidFill>
                  <a:srgbClr val="89B1C2"/>
                </a:solidFill>
                <a:latin typeface="Oswald" panose="00000500000000000000" pitchFamily="2" charset="0"/>
              </a:rPr>
              <a:t>PROJETS À EXPLORER </a:t>
            </a:r>
          </a:p>
        </p:txBody>
      </p:sp>
      <p:sp>
        <p:nvSpPr>
          <p:cNvPr id="10" name="AutoShape 10"/>
          <p:cNvSpPr/>
          <p:nvPr>
            <p:custDataLst>
              <p:tags r:id="rId6"/>
            </p:custDataLst>
          </p:nvPr>
        </p:nvSpPr>
        <p:spPr>
          <a:xfrm>
            <a:off x="-684" y="6995160"/>
            <a:ext cx="8377773" cy="96621"/>
          </a:xfrm>
          <a:prstGeom prst="rect">
            <a:avLst/>
          </a:prstGeom>
          <a:solidFill>
            <a:srgbClr val="E14E57"/>
          </a:solid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7"/>
            </p:custDataLst>
          </p:nvPr>
        </p:nvSpPr>
        <p:spPr>
          <a:xfrm>
            <a:off x="4988242" y="3787140"/>
            <a:ext cx="81915" cy="20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12" name="TextBox 12"/>
          <p:cNvSpPr txBox="1"/>
          <p:nvPr>
            <p:custDataLst>
              <p:tags r:id="rId8"/>
            </p:custDataLst>
          </p:nvPr>
        </p:nvSpPr>
        <p:spPr>
          <a:xfrm>
            <a:off x="265364" y="2084916"/>
            <a:ext cx="6222938" cy="3546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b="1" dirty="0">
                <a:latin typeface="Arial Narrow" panose="020B0606020202030204" pitchFamily="34" charset="0"/>
              </a:rPr>
              <a:t>Exploration </a:t>
            </a:r>
            <a:r>
              <a:rPr lang="en-US" sz="2999" b="1" dirty="0" err="1">
                <a:latin typeface="Arial Narrow" panose="020B0606020202030204" pitchFamily="34" charset="0"/>
              </a:rPr>
              <a:t>glaciaire</a:t>
            </a:r>
            <a:endParaRPr lang="en-US" sz="2999" b="1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b="1" dirty="0">
                <a:latin typeface="Arial Narrow" panose="020B0606020202030204" pitchFamily="34" charset="0"/>
              </a:rPr>
              <a:t>Herbier local</a:t>
            </a:r>
          </a:p>
          <a:p>
            <a:pPr marL="45720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b="1" dirty="0">
                <a:latin typeface="Arial Narrow" panose="020B0606020202030204" pitchFamily="34" charset="0"/>
              </a:rPr>
              <a:t>Voyage </a:t>
            </a:r>
            <a:r>
              <a:rPr lang="en-US" sz="2999" b="1" dirty="0" err="1">
                <a:latin typeface="Arial Narrow" panose="020B0606020202030204" pitchFamily="34" charset="0"/>
              </a:rPr>
              <a:t>virtuel</a:t>
            </a:r>
            <a:endParaRPr lang="en-US" sz="2999" b="1" dirty="0">
              <a:latin typeface="Arial Narrow" panose="020B0606020202030204" pitchFamily="34" charset="0"/>
            </a:endParaRPr>
          </a:p>
          <a:p>
            <a:pPr marL="457200" indent="-457200">
              <a:lnSpc>
                <a:spcPct val="20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999" b="1" dirty="0" err="1">
                <a:latin typeface="Arial Narrow" panose="020B0606020202030204" pitchFamily="34" charset="0"/>
              </a:rPr>
              <a:t>Paysage</a:t>
            </a:r>
            <a:r>
              <a:rPr lang="en-US" sz="2999" b="1" dirty="0">
                <a:latin typeface="Arial Narrow" panose="020B0606020202030204" pitchFamily="34" charset="0"/>
              </a:rPr>
              <a:t> de </a:t>
            </a:r>
            <a:r>
              <a:rPr lang="en-US" sz="2999" b="1" dirty="0" err="1">
                <a:latin typeface="Arial Narrow" panose="020B0606020202030204" pitchFamily="34" charset="0"/>
              </a:rPr>
              <a:t>l’invisible</a:t>
            </a:r>
            <a:endParaRPr lang="en-US" sz="2999" b="1" dirty="0">
              <a:latin typeface="Arial Narrow" panose="020B0606020202030204" pitchFamily="34" charset="0"/>
            </a:endParaRPr>
          </a:p>
        </p:txBody>
      </p:sp>
      <p:sp>
        <p:nvSpPr>
          <p:cNvPr id="14" name="AutoShape 14"/>
          <p:cNvSpPr/>
          <p:nvPr>
            <p:custDataLst>
              <p:tags r:id="rId9"/>
            </p:custDataLst>
          </p:nvPr>
        </p:nvSpPr>
        <p:spPr>
          <a:xfrm>
            <a:off x="152400" y="914400"/>
            <a:ext cx="5501465" cy="0"/>
          </a:xfrm>
          <a:prstGeom prst="line">
            <a:avLst/>
          </a:prstGeom>
          <a:ln w="47625" cap="rnd">
            <a:solidFill>
              <a:srgbClr val="5F7AB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5" name="AutoShape 15"/>
          <p:cNvSpPr/>
          <p:nvPr>
            <p:custDataLst>
              <p:tags r:id="rId10"/>
            </p:custDataLst>
          </p:nvPr>
        </p:nvSpPr>
        <p:spPr>
          <a:xfrm>
            <a:off x="4556250" y="7473848"/>
            <a:ext cx="5501465" cy="0"/>
          </a:xfrm>
          <a:prstGeom prst="line">
            <a:avLst/>
          </a:prstGeom>
          <a:ln w="47625" cap="rnd">
            <a:solidFill>
              <a:srgbClr val="5F7ABE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8" name="AutoShape 18"/>
          <p:cNvSpPr/>
          <p:nvPr>
            <p:custDataLst>
              <p:tags r:id="rId11"/>
            </p:custDataLst>
          </p:nvPr>
        </p:nvSpPr>
        <p:spPr>
          <a:xfrm>
            <a:off x="1679942" y="7079110"/>
            <a:ext cx="8377773" cy="96621"/>
          </a:xfrm>
          <a:prstGeom prst="rect">
            <a:avLst/>
          </a:prstGeom>
          <a:solidFill>
            <a:srgbClr val="AF31A2"/>
          </a:solidFill>
        </p:spPr>
        <p:txBody>
          <a:bodyPr/>
          <a:lstStyle/>
          <a:p>
            <a:endParaRPr lang="fr-CA"/>
          </a:p>
        </p:txBody>
      </p:sp>
      <p:sp>
        <p:nvSpPr>
          <p:cNvPr id="21" name="TextBox 12">
            <a:extLst>
              <a:ext uri="{FF2B5EF4-FFF2-40B4-BE49-F238E27FC236}">
                <a16:creationId xmlns:a16="http://schemas.microsoft.com/office/drawing/2014/main" id="{60A70C68-A7CA-0C61-CD09-36C373ABC169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577701" y="2085256"/>
            <a:ext cx="3390614" cy="3546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sz="2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Aquarelle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sz="2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Monotype</a:t>
            </a: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sz="2999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Photographie</a:t>
            </a:r>
            <a:r>
              <a:rPr lang="en-US" sz="2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 </a:t>
            </a:r>
            <a:r>
              <a:rPr lang="en-US" sz="2999" b="1" dirty="0" err="1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virtuelle</a:t>
            </a:r>
            <a:endParaRPr lang="en-US" sz="2999" b="1" dirty="0">
              <a:solidFill>
                <a:schemeClr val="accent1">
                  <a:lumMod val="40000"/>
                  <a:lumOff val="60000"/>
                </a:schemeClr>
              </a:solidFill>
              <a:latin typeface="Arial Narrow" panose="020B0606020202030204" pitchFamily="34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sz="2999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 Narrow" panose="020B0606020202030204" pitchFamily="34" charset="0"/>
              </a:rPr>
              <a:t>Texte-image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-20001" y="459946"/>
            <a:ext cx="5049202" cy="7283767"/>
          </a:xfrm>
          <a:custGeom>
            <a:avLst/>
            <a:gdLst/>
            <a:ahLst/>
            <a:cxnLst/>
            <a:rect l="l" t="t" r="r" b="b"/>
            <a:pathLst>
              <a:path w="10058400" h="8355500">
                <a:moveTo>
                  <a:pt x="0" y="0"/>
                </a:moveTo>
                <a:lnTo>
                  <a:pt x="10058400" y="0"/>
                </a:lnTo>
                <a:lnTo>
                  <a:pt x="10058400" y="8355499"/>
                </a:lnTo>
                <a:lnTo>
                  <a:pt x="0" y="83554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32999"/>
            </a:blip>
            <a:stretch>
              <a:fillRect l="-175077" r="-68712" b="-14714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0" y="0"/>
            <a:ext cx="10058400" cy="602615"/>
            <a:chOff x="0" y="0"/>
            <a:chExt cx="5907441" cy="3439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07441" cy="343993"/>
            </a:xfrm>
            <a:custGeom>
              <a:avLst/>
              <a:gdLst/>
              <a:ahLst/>
              <a:cxnLst/>
              <a:rect l="l" t="t" r="r" b="b"/>
              <a:pathLst>
                <a:path w="5907441" h="343993">
                  <a:moveTo>
                    <a:pt x="0" y="0"/>
                  </a:moveTo>
                  <a:lnTo>
                    <a:pt x="5907441" y="0"/>
                  </a:lnTo>
                  <a:lnTo>
                    <a:pt x="5907441" y="343993"/>
                  </a:lnTo>
                  <a:lnTo>
                    <a:pt x="0" y="343993"/>
                  </a:lnTo>
                  <a:close/>
                </a:path>
              </a:pathLst>
            </a:custGeom>
            <a:solidFill>
              <a:srgbClr val="D8A689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5" name="TextBox 5"/>
          <p:cNvSpPr txBox="1"/>
          <p:nvPr>
            <p:custDataLst>
              <p:tags r:id="rId3"/>
            </p:custDataLst>
          </p:nvPr>
        </p:nvSpPr>
        <p:spPr>
          <a:xfrm>
            <a:off x="262943" y="90169"/>
            <a:ext cx="975870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spc="94" dirty="0">
                <a:solidFill>
                  <a:srgbClr val="061A23"/>
                </a:solidFill>
                <a:latin typeface="Alegreya Bold"/>
              </a:rPr>
              <a:t>Information sur la démarche de </a:t>
            </a:r>
            <a:r>
              <a:rPr lang="en-US" sz="2499" spc="94" dirty="0" err="1">
                <a:solidFill>
                  <a:srgbClr val="061A23"/>
                </a:solidFill>
                <a:latin typeface="Alegreya Bold"/>
              </a:rPr>
              <a:t>l’artiste</a:t>
            </a:r>
            <a:endParaRPr lang="en-US" sz="2499" spc="94" dirty="0">
              <a:solidFill>
                <a:srgbClr val="061A23"/>
              </a:solidFill>
              <a:latin typeface="Alegreya Bold"/>
            </a:endParaRPr>
          </a:p>
        </p:txBody>
      </p:sp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269218" y="729615"/>
            <a:ext cx="9519964" cy="5812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2"/>
              </a:lnSpc>
            </a:pPr>
            <a:r>
              <a:rPr lang="en-US" sz="1759" spc="66" dirty="0" err="1">
                <a:solidFill>
                  <a:srgbClr val="061A23"/>
                </a:solidFill>
                <a:latin typeface="Alegreya Bold"/>
              </a:rPr>
              <a:t>Présenter</a:t>
            </a:r>
            <a:r>
              <a:rPr lang="en-US" sz="1759" spc="66" dirty="0">
                <a:solidFill>
                  <a:srgbClr val="061A23"/>
                </a:solidFill>
                <a:latin typeface="Alegreya Bold"/>
              </a:rPr>
              <a:t> la section du </a:t>
            </a:r>
            <a:r>
              <a:rPr lang="en-US" sz="1759" spc="66" dirty="0" err="1">
                <a:solidFill>
                  <a:srgbClr val="061A23"/>
                </a:solidFill>
                <a:latin typeface="Alegreya Bold"/>
              </a:rPr>
              <a:t>projet</a:t>
            </a:r>
            <a:r>
              <a:rPr lang="en-US" sz="1759" spc="66" dirty="0">
                <a:solidFill>
                  <a:srgbClr val="061A23"/>
                </a:solidFill>
                <a:latin typeface="Alegreya Bold"/>
              </a:rPr>
              <a:t> </a:t>
            </a:r>
            <a:r>
              <a:rPr lang="en-US" sz="1759" u="sng" spc="66" dirty="0">
                <a:solidFill>
                  <a:srgbClr val="061A23"/>
                </a:solidFill>
                <a:latin typeface="Alegreya Bold Italics"/>
                <a:hlinkClick r:id="rId10" tooltip="https://www.canva.com/design/DAFOImFYN-I/edit"/>
              </a:rPr>
              <a:t>Virtually There (2009-2015)</a:t>
            </a:r>
          </a:p>
          <a:p>
            <a:pPr algn="r">
              <a:lnSpc>
                <a:spcPts val="2622"/>
              </a:lnSpc>
            </a:pPr>
            <a:r>
              <a:rPr lang="en-US" sz="1759" spc="66" dirty="0">
                <a:solidFill>
                  <a:srgbClr val="061A23"/>
                </a:solidFill>
                <a:latin typeface="Alegreya Bold"/>
                <a:hlinkClick r:id="rId11"/>
              </a:rPr>
              <a:t>https://www.andreasrutkauskas.com/virtually-there</a:t>
            </a:r>
            <a:endParaRPr lang="en-US" sz="1759" spc="66" dirty="0">
              <a:solidFill>
                <a:srgbClr val="061A23"/>
              </a:solidFill>
              <a:latin typeface="Alegreya Bold"/>
            </a:endParaRPr>
          </a:p>
          <a:p>
            <a:pPr algn="r">
              <a:lnSpc>
                <a:spcPts val="2622"/>
              </a:lnSpc>
            </a:pPr>
            <a:endParaRPr lang="en-US" sz="1759" spc="66" dirty="0">
              <a:solidFill>
                <a:srgbClr val="061A23"/>
              </a:solidFill>
              <a:latin typeface="Alegreya Bold"/>
            </a:endParaRPr>
          </a:p>
          <a:p>
            <a:pPr algn="r">
              <a:lnSpc>
                <a:spcPts val="2622"/>
              </a:lnSpc>
            </a:pP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La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photographie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présentée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d’Andreas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Rutkauskas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est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tirée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de son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projet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Virtually There.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Rutkauskas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s’est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intéressé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au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paysage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et à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notre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manière de le vivre à travers la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technologie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ainsi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qu’en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personne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. Il a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travaillé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initialement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à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repérer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, à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partir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de Google Earth, des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paysages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montagnes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Rocheuses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au Canada. </a:t>
            </a:r>
          </a:p>
          <a:p>
            <a:pPr algn="r">
              <a:lnSpc>
                <a:spcPts val="2622"/>
              </a:lnSpc>
            </a:pPr>
            <a:endParaRPr lang="en-US" sz="1700" spc="66" dirty="0">
              <a:solidFill>
                <a:srgbClr val="061A23"/>
              </a:solidFill>
              <a:latin typeface="Alegreya" panose="020B0604020202020204" charset="0"/>
            </a:endParaRPr>
          </a:p>
          <a:p>
            <a:pPr algn="r">
              <a:lnSpc>
                <a:spcPts val="2622"/>
              </a:lnSpc>
            </a:pP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Il a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procédé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à des captures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d’écran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.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Puis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, il a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suivi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la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même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trajectoire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,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mais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cette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fois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en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personne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. Une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fois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rendu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dans les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Rocheuses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, il a pris des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photographies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à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partir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mêmes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points de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vue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que sur Google Earth au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moyen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d’un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appareil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photo grand format.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Cette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démarche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lui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a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permis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d’avoir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une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réflexion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sur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ces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deux types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d’expérience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.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Qu’est-ce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que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cela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signifie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d’être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là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pour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vrai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? Au fil des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années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qu’a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duré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le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projet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(2009 à 2015 –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puis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réflexion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qui perdure après la COVID-19),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l’artiste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s’est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interrogé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sur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l’amélioration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des technologies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permettant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la restitution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d’images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de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paysages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sur Google Earth. Les deux formats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s’équivalent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presque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aujourd’hui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. Il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s’émerveille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devant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le fait que le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spectateur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ne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sait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pas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toujours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qui a pris la photo : le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photographe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</a:t>
            </a:r>
            <a:r>
              <a:rPr lang="en-US" sz="1700" spc="66" dirty="0" err="1">
                <a:solidFill>
                  <a:srgbClr val="061A23"/>
                </a:solidFill>
                <a:latin typeface="Alegreya" panose="020B0604020202020204" charset="0"/>
              </a:rPr>
              <a:t>ou</a:t>
            </a:r>
            <a:r>
              <a:rPr lang="en-US" sz="1700" spc="66" dirty="0">
                <a:solidFill>
                  <a:srgbClr val="061A23"/>
                </a:solidFill>
                <a:latin typeface="Alegreya" panose="020B0604020202020204" charset="0"/>
              </a:rPr>
              <a:t> Google Earth.</a:t>
            </a:r>
          </a:p>
        </p:txBody>
      </p:sp>
      <p:sp>
        <p:nvSpPr>
          <p:cNvPr id="7" name="AutoShape 7"/>
          <p:cNvSpPr/>
          <p:nvPr>
            <p:custDataLst>
              <p:tags r:id="rId5"/>
            </p:custDataLst>
          </p:nvPr>
        </p:nvSpPr>
        <p:spPr>
          <a:xfrm>
            <a:off x="-2" y="6400800"/>
            <a:ext cx="10058402" cy="1371600"/>
          </a:xfrm>
          <a:prstGeom prst="rect">
            <a:avLst/>
          </a:prstGeom>
          <a:solidFill>
            <a:srgbClr val="D8A689"/>
          </a:solidFill>
        </p:spPr>
        <p:txBody>
          <a:bodyPr/>
          <a:lstStyle/>
          <a:p>
            <a:endParaRPr lang="fr-CA"/>
          </a:p>
        </p:txBody>
      </p:sp>
      <p:sp>
        <p:nvSpPr>
          <p:cNvPr id="8" name="TextBox 8"/>
          <p:cNvSpPr txBox="1"/>
          <p:nvPr>
            <p:custDataLst>
              <p:tags r:id="rId6"/>
            </p:custDataLst>
          </p:nvPr>
        </p:nvSpPr>
        <p:spPr>
          <a:xfrm>
            <a:off x="149848" y="6768430"/>
            <a:ext cx="9639334" cy="863698"/>
          </a:xfrm>
          <a:prstGeom prst="rect">
            <a:avLst/>
          </a:prstGeom>
        </p:spPr>
        <p:txBody>
          <a:bodyPr wrap="square" lIns="0" tIns="0" rIns="0" bIns="0" rtlCol="0" anchor="b">
            <a:spAutoFit/>
          </a:bodyPr>
          <a:lstStyle/>
          <a:p>
            <a:pPr marL="623888" indent="-623888">
              <a:lnSpc>
                <a:spcPts val="1679"/>
              </a:lnSpc>
              <a:spcBef>
                <a:spcPct val="0"/>
              </a:spcBef>
            </a:pPr>
            <a:r>
              <a:rPr lang="en-US" sz="1200" dirty="0" err="1">
                <a:solidFill>
                  <a:srgbClr val="000000"/>
                </a:solidFill>
                <a:latin typeface="Alegreya Bold"/>
              </a:rPr>
              <a:t>Légende</a:t>
            </a:r>
            <a:r>
              <a:rPr lang="en-US" sz="1200" dirty="0">
                <a:solidFill>
                  <a:srgbClr val="000000"/>
                </a:solidFill>
                <a:latin typeface="Alegreya Bold"/>
              </a:rPr>
              <a:t> des images </a:t>
            </a:r>
            <a:r>
              <a:rPr lang="en-US" sz="1200" dirty="0" err="1">
                <a:solidFill>
                  <a:srgbClr val="000000"/>
                </a:solidFill>
                <a:latin typeface="Alegreya Bold"/>
              </a:rPr>
              <a:t>utilisées</a:t>
            </a:r>
            <a:r>
              <a:rPr lang="en-US" sz="1200" dirty="0">
                <a:solidFill>
                  <a:srgbClr val="000000"/>
                </a:solidFill>
                <a:latin typeface="Alegreya Bold"/>
              </a:rPr>
              <a:t>:</a:t>
            </a:r>
          </a:p>
          <a:p>
            <a:pPr marL="623888" indent="-623888">
              <a:lnSpc>
                <a:spcPts val="1679"/>
              </a:lnSpc>
              <a:spcBef>
                <a:spcPct val="0"/>
              </a:spcBef>
            </a:pPr>
            <a:r>
              <a:rPr lang="en-US" sz="1200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marL="623888" indent="-623888">
              <a:lnSpc>
                <a:spcPts val="1679"/>
              </a:lnSpc>
              <a:spcBef>
                <a:spcPct val="0"/>
              </a:spcBef>
            </a:pPr>
            <a:r>
              <a:rPr lang="en-US" sz="1200" b="1" dirty="0">
                <a:solidFill>
                  <a:srgbClr val="000000"/>
                </a:solidFill>
                <a:latin typeface="Alegreya"/>
              </a:rPr>
              <a:t>Image 1 :   </a:t>
            </a:r>
            <a:r>
              <a:rPr lang="en-US" sz="1200" dirty="0">
                <a:solidFill>
                  <a:srgbClr val="000000"/>
                </a:solidFill>
                <a:latin typeface="Alegreya"/>
              </a:rPr>
              <a:t>RUTKAUSKAS, Andreas. (N.D). </a:t>
            </a:r>
            <a:r>
              <a:rPr lang="en-US" sz="1200" u="sng" dirty="0">
                <a:solidFill>
                  <a:srgbClr val="000000"/>
                </a:solidFill>
                <a:latin typeface="Alegreya"/>
                <a:hlinkClick r:id="rId11" tooltip="https://www.andreasrutkauskas.com/virtually-there"/>
              </a:rPr>
              <a:t>N 51º 07’ 58” W 115º 46’ 30” (Imagery Date: 9/25/2000 &amp; 4/9/2013 - Andreas </a:t>
            </a:r>
            <a:r>
              <a:rPr lang="en-US" sz="1200" u="sng" dirty="0" err="1">
                <a:solidFill>
                  <a:srgbClr val="000000"/>
                </a:solidFill>
                <a:latin typeface="Alegreya"/>
                <a:hlinkClick r:id="rId11" tooltip="https://www.andreasrutkauskas.com/virtually-there"/>
              </a:rPr>
              <a:t>Rutkauskas</a:t>
            </a:r>
            <a:r>
              <a:rPr lang="en-US" sz="12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200" dirty="0">
                <a:solidFill>
                  <a:srgbClr val="000000"/>
                </a:solidFill>
                <a:latin typeface="Alegreya"/>
                <a:hlinkClick r:id="rId11"/>
              </a:rPr>
              <a:t>https://www.andreasrutkauskas.com/virtually-there</a:t>
            </a:r>
            <a:endParaRPr lang="en-US" sz="1200" dirty="0">
              <a:solidFill>
                <a:srgbClr val="000000"/>
              </a:solidFill>
              <a:latin typeface="Alegrey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0185" y="1053654"/>
            <a:ext cx="6553077" cy="26013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93"/>
              </a:lnSpc>
            </a:pPr>
            <a:r>
              <a:rPr lang="en-US" sz="4179" spc="-8" dirty="0" err="1">
                <a:solidFill>
                  <a:srgbClr val="000000"/>
                </a:solidFill>
                <a:latin typeface="Glacial Indifference"/>
              </a:rPr>
              <a:t>Paysage</a:t>
            </a:r>
            <a:r>
              <a:rPr lang="en-US" sz="4179" spc="-8" dirty="0">
                <a:solidFill>
                  <a:srgbClr val="000000"/>
                </a:solidFill>
                <a:latin typeface="Glacial Indifference"/>
              </a:rPr>
              <a:t> </a:t>
            </a:r>
          </a:p>
          <a:p>
            <a:pPr algn="ctr">
              <a:lnSpc>
                <a:spcPts val="5183"/>
              </a:lnSpc>
            </a:pPr>
            <a:r>
              <a:rPr lang="en-US" sz="4179" spc="-8" dirty="0">
                <a:solidFill>
                  <a:srgbClr val="000000"/>
                </a:solidFill>
                <a:latin typeface="Glacial Indifference"/>
              </a:rPr>
              <a:t>de </a:t>
            </a:r>
            <a:r>
              <a:rPr lang="en-US" sz="4179" spc="-8" dirty="0" err="1">
                <a:solidFill>
                  <a:srgbClr val="000000"/>
                </a:solidFill>
                <a:latin typeface="Glacial Indifference"/>
              </a:rPr>
              <a:t>l’invisible</a:t>
            </a:r>
            <a:r>
              <a:rPr lang="en-US" sz="4179" spc="-8" dirty="0">
                <a:solidFill>
                  <a:srgbClr val="000000"/>
                </a:solidFill>
                <a:latin typeface="Glacial Indifference Bold"/>
              </a:rPr>
              <a:t>  </a:t>
            </a:r>
          </a:p>
          <a:p>
            <a:pPr algn="ctr">
              <a:lnSpc>
                <a:spcPts val="3243"/>
              </a:lnSpc>
            </a:pPr>
            <a:endParaRPr lang="en-US" sz="4179" spc="-8" dirty="0">
              <a:solidFill>
                <a:srgbClr val="000000"/>
              </a:solidFill>
              <a:latin typeface="Glacial Indifference Bold"/>
            </a:endParaRPr>
          </a:p>
          <a:p>
            <a:pPr algn="ctr">
              <a:lnSpc>
                <a:spcPts val="3038"/>
              </a:lnSpc>
            </a:pPr>
            <a:r>
              <a:rPr lang="en-US" sz="2450" cap="small" dirty="0" err="1">
                <a:solidFill>
                  <a:srgbClr val="000000"/>
                </a:solidFill>
                <a:latin typeface="Alegreya"/>
              </a:rPr>
              <a:t>Rechercher</a:t>
            </a:r>
            <a:r>
              <a:rPr lang="en-US" sz="2450" cap="small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2450" cap="small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2450" cap="small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2450" cap="small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2450" cap="small" dirty="0">
                <a:solidFill>
                  <a:srgbClr val="000000"/>
                </a:solidFill>
                <a:latin typeface="Alegreya"/>
              </a:rPr>
              <a:t>  </a:t>
            </a:r>
          </a:p>
          <a:p>
            <a:pPr algn="ctr">
              <a:lnSpc>
                <a:spcPts val="2989"/>
              </a:lnSpc>
            </a:pPr>
            <a:r>
              <a:rPr lang="en-US" sz="2450" dirty="0">
                <a:solidFill>
                  <a:srgbClr val="891A20"/>
                </a:solidFill>
                <a:latin typeface="Alegreya Bold"/>
              </a:rPr>
              <a:t> Jean-Pierre </a:t>
            </a:r>
            <a:r>
              <a:rPr lang="en-US" sz="2450" dirty="0" err="1">
                <a:solidFill>
                  <a:srgbClr val="891A20"/>
                </a:solidFill>
                <a:latin typeface="Alegreya Bold"/>
              </a:rPr>
              <a:t>Aubé</a:t>
            </a:r>
            <a:endParaRPr lang="en-US" sz="2450" dirty="0">
              <a:solidFill>
                <a:srgbClr val="891A20"/>
              </a:solidFill>
              <a:latin typeface="Alegreya Bold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6553077" y="-4310"/>
            <a:ext cx="3717134" cy="7791563"/>
            <a:chOff x="0" y="0"/>
            <a:chExt cx="2034896" cy="4436745"/>
          </a:xfrm>
          <a:solidFill>
            <a:srgbClr val="E14E57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5" name="Group 5"/>
          <p:cNvGrpSpPr/>
          <p:nvPr>
            <p:custDataLst>
              <p:tags r:id="rId3"/>
            </p:custDataLst>
          </p:nvPr>
        </p:nvGrpSpPr>
        <p:grpSpPr>
          <a:xfrm>
            <a:off x="0" y="-4311"/>
            <a:ext cx="2819400" cy="519243"/>
            <a:chOff x="0" y="0"/>
            <a:chExt cx="1064872" cy="152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64872" cy="152400"/>
            </a:xfrm>
            <a:custGeom>
              <a:avLst/>
              <a:gdLst/>
              <a:ahLst/>
              <a:cxnLst/>
              <a:rect l="l" t="t" r="r" b="b"/>
              <a:pathLst>
                <a:path w="1064872" h="152400">
                  <a:moveTo>
                    <a:pt x="0" y="0"/>
                  </a:moveTo>
                  <a:lnTo>
                    <a:pt x="1064872" y="0"/>
                  </a:lnTo>
                  <a:lnTo>
                    <a:pt x="106487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6858371" y="3065763"/>
            <a:ext cx="3047596" cy="4412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9"/>
              </a:lnSpc>
            </a:pPr>
            <a:endParaRPr dirty="0"/>
          </a:p>
          <a:p>
            <a:pPr algn="ctr">
              <a:lnSpc>
                <a:spcPts val="2550"/>
              </a:lnSpc>
            </a:pPr>
            <a:r>
              <a:rPr lang="en-US" sz="2550" dirty="0">
                <a:solidFill>
                  <a:srgbClr val="FFFFFF"/>
                </a:solidFill>
                <a:latin typeface="Alegreya Bold"/>
              </a:rPr>
              <a:t>QUESTION MOBILISATRICE </a:t>
            </a:r>
          </a:p>
          <a:p>
            <a:pPr algn="ctr">
              <a:lnSpc>
                <a:spcPts val="1948"/>
              </a:lnSpc>
            </a:pPr>
            <a:endParaRPr lang="en-US" sz="2550" dirty="0">
              <a:solidFill>
                <a:srgbClr val="FFFFFF"/>
              </a:solidFill>
              <a:latin typeface="Alegreya Bold"/>
            </a:endParaRPr>
          </a:p>
          <a:p>
            <a:pPr algn="ctr">
              <a:lnSpc>
                <a:spcPts val="2639"/>
              </a:lnSpc>
            </a:pPr>
            <a:r>
              <a:rPr lang="en-US" sz="2199" dirty="0">
                <a:solidFill>
                  <a:srgbClr val="FFFFFF"/>
                </a:solidFill>
                <a:latin typeface="Alegreya Bold"/>
              </a:rPr>
              <a:t> 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Comment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comprendre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le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phénomène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de pollution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électromagnétique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,  par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une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démarche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d'écriture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et de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création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liée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à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l'expérience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d'une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œuvre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actuelle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traitant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de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ce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C2D3FC"/>
                </a:solidFill>
                <a:latin typeface="Alegreya Bold"/>
              </a:rPr>
              <a:t>sujet</a:t>
            </a:r>
            <a:r>
              <a:rPr lang="en-US" sz="2199" dirty="0">
                <a:solidFill>
                  <a:srgbClr val="C2D3FC"/>
                </a:solidFill>
                <a:latin typeface="Alegreya Bold"/>
              </a:rPr>
              <a:t>? </a:t>
            </a:r>
          </a:p>
          <a:p>
            <a:pPr algn="just">
              <a:lnSpc>
                <a:spcPts val="2990"/>
              </a:lnSpc>
            </a:pPr>
            <a:endParaRPr lang="en-US" sz="2199" dirty="0">
              <a:solidFill>
                <a:srgbClr val="C2D3FC"/>
              </a:solidFill>
              <a:latin typeface="Alegreya Bold"/>
            </a:endParaRP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6386066" y="7758566"/>
            <a:ext cx="510034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EFEDED"/>
                </a:solidFill>
                <a:latin typeface="Alegreya"/>
              </a:rPr>
              <a:t>Image 1 </a:t>
            </a:r>
          </a:p>
        </p:txBody>
      </p:sp>
      <p:sp>
        <p:nvSpPr>
          <p:cNvPr id="15" name="TextBox 15"/>
          <p:cNvSpPr txBox="1"/>
          <p:nvPr>
            <p:custDataLst>
              <p:tags r:id="rId6"/>
            </p:custDataLst>
          </p:nvPr>
        </p:nvSpPr>
        <p:spPr>
          <a:xfrm>
            <a:off x="167011" y="-5746"/>
            <a:ext cx="3860443" cy="495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82563">
              <a:lnSpc>
                <a:spcPts val="4040"/>
              </a:lnSpc>
            </a:pPr>
            <a:r>
              <a:rPr lang="en-US" sz="2886" spc="109" dirty="0">
                <a:solidFill>
                  <a:srgbClr val="456DA4"/>
                </a:solidFill>
                <a:latin typeface="Alegreya Bold"/>
              </a:rPr>
              <a:t>Texte-image</a:t>
            </a:r>
          </a:p>
        </p:txBody>
      </p:sp>
      <p:sp>
        <p:nvSpPr>
          <p:cNvPr id="16" name="AutoShape 16"/>
          <p:cNvSpPr/>
          <p:nvPr>
            <p:custDataLst>
              <p:tags r:id="rId7"/>
            </p:custDataLst>
          </p:nvPr>
        </p:nvSpPr>
        <p:spPr>
          <a:xfrm>
            <a:off x="6705769" y="4277096"/>
            <a:ext cx="3352800" cy="23812"/>
          </a:xfrm>
          <a:prstGeom prst="line">
            <a:avLst/>
          </a:prstGeom>
          <a:ln w="47625" cap="rnd">
            <a:solidFill>
              <a:srgbClr val="8C75D8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pic>
        <p:nvPicPr>
          <p:cNvPr id="19" name="Image 18" descr="Une image contenant capture d’écran, léger, intérieur, rouge&#10;&#10;Description générée automatiquement">
            <a:extLst>
              <a:ext uri="{FF2B5EF4-FFF2-40B4-BE49-F238E27FC236}">
                <a16:creationId xmlns:a16="http://schemas.microsoft.com/office/drawing/2014/main" id="{4A6897CE-CCBD-6872-086D-054D2DABB5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262" y="0"/>
            <a:ext cx="3712328" cy="2624261"/>
          </a:xfrm>
          <a:prstGeom prst="rect">
            <a:avLst/>
          </a:prstGeom>
        </p:spPr>
      </p:pic>
      <p:pic>
        <p:nvPicPr>
          <p:cNvPr id="21" name="Image 20" descr="Une image contenant bâtiment, gratte-ciel, monochrome, Tour de grande hauteur&#10;&#10;Description générée automatiquement">
            <a:extLst>
              <a:ext uri="{FF2B5EF4-FFF2-40B4-BE49-F238E27FC236}">
                <a16:creationId xmlns:a16="http://schemas.microsoft.com/office/drawing/2014/main" id="{B6E8A3C8-481A-5344-9DA2-FE92FFB9AF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" y="3669860"/>
            <a:ext cx="6537513" cy="411739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  <a:solidFill>
            <a:srgbClr val="E14E57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7062522" y="0"/>
            <a:ext cx="2995878" cy="7772400"/>
            <a:chOff x="0" y="0"/>
            <a:chExt cx="2034896" cy="4436745"/>
          </a:xfrm>
          <a:solidFill>
            <a:srgbClr val="E97A81"/>
          </a:solidFill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184106" y="533828"/>
            <a:ext cx="6750094" cy="6782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767"/>
              </a:lnSpc>
            </a:pPr>
            <a:r>
              <a:rPr lang="en-US" sz="1400" dirty="0">
                <a:solidFill>
                  <a:srgbClr val="000000"/>
                </a:solidFill>
                <a:latin typeface="Alegreya"/>
              </a:rPr>
              <a:t>Les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d’abord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à prendre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connaissance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du travail de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Jean-Pierre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Aubé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pour ensuite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choisir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l’une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qui les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interpellent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discernent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constitutifs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à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recherche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liée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à un 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questionnaire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prédéfini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sert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d’inspiration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développer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natures 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informative,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interprétative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et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créative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en relation avec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choisie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 Les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y font des liens entre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découvrent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explorés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qu’ils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ressentent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et en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pensent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la perspective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perceptuelle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(en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suivant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modèle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dans le tableau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fourni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), en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recourant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langage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plastique pour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appuyer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argumentaire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accompagnent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image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abstraite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faite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par dessin, collage, montage numérique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médium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mixte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au choix,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évoquant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propos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et la perception de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767"/>
              </a:lnSpc>
            </a:pPr>
            <a:r>
              <a:rPr lang="en-US" sz="1400" dirty="0">
                <a:solidFill>
                  <a:srgbClr val="000000"/>
                </a:solidFill>
                <a:latin typeface="Alegreya"/>
              </a:rPr>
              <a:t>Pour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faire, les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visionnent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la capsule </a:t>
            </a:r>
            <a:r>
              <a:rPr lang="en-US" sz="1400" dirty="0" err="1">
                <a:solidFill>
                  <a:srgbClr val="000000"/>
                </a:solidFill>
                <a:latin typeface="Alegreya Bold Italics"/>
              </a:rPr>
              <a:t>Paysagiste</a:t>
            </a:r>
            <a:r>
              <a:rPr lang="en-US" sz="1400" dirty="0">
                <a:solidFill>
                  <a:srgbClr val="000000"/>
                </a:solidFill>
                <a:latin typeface="Alegreya Bold Italics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legreya Bold Italics"/>
              </a:rPr>
              <a:t>l’invisible</a:t>
            </a:r>
            <a:r>
              <a:rPr lang="en-US" sz="1400" dirty="0">
                <a:solidFill>
                  <a:srgbClr val="000000"/>
                </a:solidFill>
                <a:latin typeface="Alegreya Bold Italics"/>
              </a:rPr>
              <a:t>,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produite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par le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Musée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d’art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contemporain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Montréal,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ainsi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que des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pièces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la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 Bold Italics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 Bold Italics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sur le site Web de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sélectionner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 Chacun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d’eux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réalise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ensuite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recherche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réponse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au questionnaire et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élabore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puis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crée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l’image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évocatrice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L’acte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d’écriture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associé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à un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geste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fait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converger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sens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de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l’analyse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, argumentation,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interprétation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et expression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personnelle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par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singulière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faisant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appel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à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un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phénomène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invisible à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l’œil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mais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 Bold"/>
              </a:rPr>
              <a:t>agissant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Ils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se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regroupent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ensuite pour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discuter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textes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-images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créés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des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choisies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et les dimensions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explorées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</a:t>
            </a:r>
            <a:r>
              <a:rPr lang="en-US" sz="14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Ce volet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favorise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capacité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échanger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groupe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en relation et respect de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perceptions et de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celles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d’autrui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 </a:t>
            </a:r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184107" y="28506"/>
            <a:ext cx="6337385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C2D3FC"/>
                </a:solidFill>
                <a:latin typeface="Alegreya Bold"/>
              </a:rPr>
              <a:t>PROPOSITION DE CRÉATION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7392589" y="2971800"/>
            <a:ext cx="2474533" cy="4539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37"/>
              </a:lnSpc>
            </a:pPr>
            <a:r>
              <a:rPr lang="en-US" sz="2000" dirty="0">
                <a:solidFill>
                  <a:srgbClr val="000000"/>
                </a:solidFill>
                <a:latin typeface="Alegreya Bold"/>
              </a:rPr>
              <a:t>MOTS ÉVOCATEURS</a:t>
            </a:r>
          </a:p>
          <a:p>
            <a:pPr>
              <a:lnSpc>
                <a:spcPts val="2137"/>
              </a:lnSpc>
            </a:pPr>
            <a:endParaRPr lang="en-US" sz="2000" dirty="0">
              <a:solidFill>
                <a:srgbClr val="000000"/>
              </a:solidFill>
              <a:latin typeface="Alegreya Bold"/>
            </a:endParaRPr>
          </a:p>
          <a:p>
            <a:pPr algn="ctr">
              <a:lnSpc>
                <a:spcPts val="2417"/>
              </a:lnSpc>
            </a:pPr>
            <a:r>
              <a:rPr lang="en-US" sz="20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paysage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C3D8E2"/>
                </a:solidFill>
                <a:latin typeface="Alegreya Bold"/>
              </a:rPr>
              <a:t>ondes</a:t>
            </a:r>
            <a:r>
              <a:rPr lang="en-US" sz="2000" dirty="0">
                <a:solidFill>
                  <a:srgbClr val="C3D8E2"/>
                </a:solidFill>
                <a:latin typeface="Alegreya Bold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· </a:t>
            </a:r>
            <a:r>
              <a:rPr lang="en-US" sz="2000" dirty="0" err="1">
                <a:solidFill>
                  <a:srgbClr val="C3D8E2"/>
                </a:solidFill>
                <a:latin typeface="Alegreya Bold"/>
              </a:rPr>
              <a:t>électromagnétiques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langage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plastique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sens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l'analyse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 </a:t>
            </a:r>
            <a:r>
              <a:rPr lang="en-US" sz="2000" dirty="0" err="1">
                <a:solidFill>
                  <a:srgbClr val="DCE9EF"/>
                </a:solidFill>
                <a:latin typeface="Alegreya"/>
              </a:rPr>
              <a:t>ressenti</a:t>
            </a:r>
            <a:r>
              <a:rPr lang="en-US" sz="2000" dirty="0">
                <a:solidFill>
                  <a:srgbClr val="DCE9EF"/>
                </a:solidFill>
                <a:latin typeface="Alegreya"/>
              </a:rPr>
              <a:t> </a:t>
            </a:r>
            <a:r>
              <a:rPr lang="en-US" sz="2000" dirty="0">
                <a:solidFill>
                  <a:srgbClr val="777777"/>
                </a:solidFill>
                <a:latin typeface="Alegrey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 </a:t>
            </a:r>
            <a:r>
              <a:rPr lang="en-US" sz="2000" dirty="0" err="1">
                <a:solidFill>
                  <a:srgbClr val="89B1C2"/>
                </a:solidFill>
                <a:latin typeface="Alegreya Bold"/>
              </a:rPr>
              <a:t>perceptuel</a:t>
            </a:r>
            <a:r>
              <a:rPr lang="en-US" sz="2000" dirty="0">
                <a:solidFill>
                  <a:srgbClr val="89B1C2"/>
                </a:solidFill>
                <a:latin typeface="Alegreya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recherche · </a:t>
            </a:r>
            <a:r>
              <a:rPr lang="en-US" sz="2000" dirty="0">
                <a:solidFill>
                  <a:srgbClr val="153664"/>
                </a:solidFill>
                <a:latin typeface="Alegreya Bold"/>
              </a:rPr>
              <a:t>son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>
                <a:solidFill>
                  <a:srgbClr val="AFA0E1"/>
                </a:solidFill>
                <a:latin typeface="Alegreya Bold"/>
              </a:rPr>
              <a:t>expression</a:t>
            </a:r>
            <a:r>
              <a:rPr lang="en-US" sz="20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analyse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B8BCC3"/>
                </a:solidFill>
                <a:latin typeface="Alegreya Bold"/>
              </a:rPr>
              <a:t>questionnement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D9E4E0"/>
                </a:solidFill>
                <a:latin typeface="Alegreya Bold"/>
              </a:rPr>
              <a:t>écriture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 ·</a:t>
            </a:r>
            <a:r>
              <a:rPr lang="en-US" sz="2000" dirty="0">
                <a:solidFill>
                  <a:srgbClr val="061A23"/>
                </a:solidFill>
                <a:latin typeface="Alegreya Bold"/>
              </a:rPr>
              <a:t> </a:t>
            </a:r>
            <a:r>
              <a:rPr lang="en-US" sz="2000" dirty="0" err="1">
                <a:solidFill>
                  <a:srgbClr val="061A23"/>
                </a:solidFill>
                <a:latin typeface="Alegreya Bold"/>
              </a:rPr>
              <a:t>échange</a:t>
            </a:r>
            <a:r>
              <a:rPr lang="en-US" sz="2000" dirty="0">
                <a:solidFill>
                  <a:srgbClr val="061A23"/>
                </a:solidFill>
                <a:latin typeface="Alegreya Bold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 art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actuel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technologie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 · </a:t>
            </a:r>
            <a:r>
              <a:rPr lang="en-US" sz="2000" dirty="0">
                <a:solidFill>
                  <a:srgbClr val="C2D3FC"/>
                </a:solidFill>
                <a:latin typeface="Alegreya Bold"/>
              </a:rPr>
              <a:t>image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/>
              </a:rPr>
              <a:t>évocation</a:t>
            </a:r>
            <a:r>
              <a:rPr lang="en-US" sz="20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2000" dirty="0" err="1">
                <a:solidFill>
                  <a:srgbClr val="CE97DF"/>
                </a:solidFill>
                <a:latin typeface="Alegreya Bold"/>
              </a:rPr>
              <a:t>phénomène</a:t>
            </a:r>
            <a:r>
              <a:rPr lang="en-US" sz="2000" dirty="0">
                <a:solidFill>
                  <a:srgbClr val="CE97DF"/>
                </a:solidFill>
                <a:latin typeface="Alegreya Bold"/>
              </a:rPr>
              <a:t> invisible ·  </a:t>
            </a:r>
            <a:r>
              <a:rPr lang="en-US" sz="2000" dirty="0">
                <a:solidFill>
                  <a:srgbClr val="565759"/>
                </a:solidFill>
                <a:latin typeface="Alegreya Bold"/>
              </a:rPr>
              <a:t>information</a:t>
            </a:r>
          </a:p>
        </p:txBody>
      </p:sp>
      <p:pic>
        <p:nvPicPr>
          <p:cNvPr id="10" name="Image 9" descr="Une image contenant hiver, plein air, ciel, nature&#10;&#10;Description générée automatiquement">
            <a:extLst>
              <a:ext uri="{FF2B5EF4-FFF2-40B4-BE49-F238E27FC236}">
                <a16:creationId xmlns:a16="http://schemas.microsoft.com/office/drawing/2014/main" id="{473F1C38-52E9-4F33-3CA8-9D167C6525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22" y="500124"/>
            <a:ext cx="2995878" cy="211779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4E57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" name="TextBox 4"/>
          <p:cNvSpPr txBox="1"/>
          <p:nvPr>
            <p:custDataLst>
              <p:tags r:id="rId2"/>
            </p:custDataLst>
          </p:nvPr>
        </p:nvSpPr>
        <p:spPr>
          <a:xfrm>
            <a:off x="268751" y="760768"/>
            <a:ext cx="5827249" cy="3336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104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DURÉE </a:t>
            </a:r>
          </a:p>
          <a:p>
            <a:pPr>
              <a:lnSpc>
                <a:spcPts val="1953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3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périodes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APPRENTISSAGES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Domaine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général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 formation 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Environnement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consommation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334645" lvl="1" indent="-167322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disciplinaires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>
                <a:solidFill>
                  <a:srgbClr val="000000"/>
                </a:solidFill>
                <a:latin typeface="Alegreya Italics"/>
              </a:rPr>
              <a:t>: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Apprécier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d’arts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des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objets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culturels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patrimoine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artistique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des images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des images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médiatiques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marL="334646" lvl="1" indent="-167323" algn="just">
              <a:lnSpc>
                <a:spcPts val="2170"/>
              </a:lnSpc>
              <a:buFont typeface="Arial"/>
              <a:buChar char="•"/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Compétence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transversale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Exercer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son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jugement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critique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               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CYCLE ET ANNÉE SCOLAIRE 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2e cycle  du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secondaire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5" name="AutoShape 5"/>
          <p:cNvSpPr/>
          <p:nvPr>
            <p:custDataLst>
              <p:tags r:id="rId3"/>
            </p:custDataLst>
          </p:nvPr>
        </p:nvSpPr>
        <p:spPr>
          <a:xfrm>
            <a:off x="2590800" y="5720775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7" name="TextBox 7"/>
          <p:cNvSpPr txBox="1"/>
          <p:nvPr>
            <p:custDataLst>
              <p:tags r:id="rId4"/>
            </p:custDataLst>
          </p:nvPr>
        </p:nvSpPr>
        <p:spPr>
          <a:xfrm>
            <a:off x="268751" y="5720775"/>
            <a:ext cx="3096062" cy="11176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Dessin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Collage</a:t>
            </a: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Assemblage</a:t>
            </a:r>
          </a:p>
        </p:txBody>
      </p:sp>
      <p:sp>
        <p:nvSpPr>
          <p:cNvPr id="8" name="TextBox 8"/>
          <p:cNvSpPr txBox="1"/>
          <p:nvPr>
            <p:custDataLst>
              <p:tags r:id="rId5"/>
            </p:custDataLst>
          </p:nvPr>
        </p:nvSpPr>
        <p:spPr>
          <a:xfrm>
            <a:off x="81557" y="28506"/>
            <a:ext cx="4876800" cy="4483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E1E1E1"/>
                </a:solidFill>
                <a:latin typeface="Alegreya Bold"/>
              </a:rPr>
              <a:t> </a:t>
            </a:r>
            <a:r>
              <a:rPr lang="en-US" sz="2600" spc="98" dirty="0">
                <a:solidFill>
                  <a:srgbClr val="C2D3FC"/>
                </a:solidFill>
                <a:latin typeface="Alegreya Bold"/>
              </a:rPr>
              <a:t>CONTENU DISCIPLINAIRE</a:t>
            </a:r>
          </a:p>
        </p:txBody>
      </p:sp>
      <p:sp>
        <p:nvSpPr>
          <p:cNvPr id="9" name="TextBox 9"/>
          <p:cNvSpPr txBox="1"/>
          <p:nvPr>
            <p:custDataLst>
              <p:tags r:id="rId6"/>
            </p:custDataLst>
          </p:nvPr>
        </p:nvSpPr>
        <p:spPr>
          <a:xfrm>
            <a:off x="2753895" y="5720775"/>
            <a:ext cx="3205237" cy="13997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GESTES 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Dessiner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Découper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Assembler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Coller</a:t>
            </a:r>
            <a:endParaRPr lang="en-US" sz="155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0" name="TextBox 10"/>
          <p:cNvSpPr txBox="1"/>
          <p:nvPr>
            <p:custDataLst>
              <p:tags r:id="rId7"/>
            </p:custDataLst>
          </p:nvPr>
        </p:nvSpPr>
        <p:spPr>
          <a:xfrm>
            <a:off x="9537055" y="7583805"/>
            <a:ext cx="521345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4 </a:t>
            </a:r>
          </a:p>
        </p:txBody>
      </p:sp>
      <p:sp>
        <p:nvSpPr>
          <p:cNvPr id="12" name="AutoShape 12"/>
          <p:cNvSpPr/>
          <p:nvPr>
            <p:custDataLst>
              <p:tags r:id="rId8"/>
            </p:custDataLst>
          </p:nvPr>
        </p:nvSpPr>
        <p:spPr>
          <a:xfrm>
            <a:off x="0" y="5480898"/>
            <a:ext cx="8377773" cy="96621"/>
          </a:xfrm>
          <a:prstGeom prst="rect">
            <a:avLst/>
          </a:prstGeom>
          <a:solidFill>
            <a:srgbClr val="737373"/>
          </a:solidFill>
        </p:spPr>
        <p:txBody>
          <a:bodyPr/>
          <a:lstStyle/>
          <a:p>
            <a:endParaRPr lang="fr-CA"/>
          </a:p>
        </p:txBody>
      </p:sp>
      <p:sp>
        <p:nvSpPr>
          <p:cNvPr id="13" name="AutoShape 13"/>
          <p:cNvSpPr/>
          <p:nvPr>
            <p:custDataLst>
              <p:tags r:id="rId9"/>
            </p:custDataLst>
          </p:nvPr>
        </p:nvSpPr>
        <p:spPr>
          <a:xfrm>
            <a:off x="5105400" y="5720775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>
            <p:custDataLst>
              <p:tags r:id="rId10"/>
            </p:custDataLst>
          </p:nvPr>
        </p:nvSpPr>
        <p:spPr>
          <a:xfrm>
            <a:off x="5262488" y="5704757"/>
            <a:ext cx="4233073" cy="1117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MATÉRIAUX ET OUTILS</a:t>
            </a:r>
          </a:p>
          <a:p>
            <a:pPr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"/>
              </a:rPr>
              <a:t>Crayons,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craies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papier,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gomme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à effacer,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colle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etc. (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matériau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choisi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l'image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)</a:t>
            </a:r>
          </a:p>
          <a:p>
            <a:pPr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Ordinateur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tablette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15" name="TextBox 15"/>
          <p:cNvSpPr txBox="1"/>
          <p:nvPr>
            <p:custDataLst>
              <p:tags r:id="rId11"/>
            </p:custDataLst>
          </p:nvPr>
        </p:nvSpPr>
        <p:spPr>
          <a:xfrm>
            <a:off x="9491028" y="4033065"/>
            <a:ext cx="563086" cy="198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Canva Sans"/>
              </a:rPr>
              <a:t>Image 2</a:t>
            </a:r>
          </a:p>
        </p:txBody>
      </p:sp>
      <p:pic>
        <p:nvPicPr>
          <p:cNvPr id="17" name="Image 16" descr="Une image contenant noir et blanc, horizon, paysage urbain, Métropole&#10;&#10;Description générée automatiquement">
            <a:extLst>
              <a:ext uri="{FF2B5EF4-FFF2-40B4-BE49-F238E27FC236}">
                <a16:creationId xmlns:a16="http://schemas.microsoft.com/office/drawing/2014/main" id="{77F436B3-8FF7-A822-DB08-702B3E0169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607" y="505322"/>
            <a:ext cx="3812507" cy="2695078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E4E9603C-A784-BF0F-8EB9-73BF362F63DD}"/>
              </a:ext>
            </a:extLst>
          </p:cNvPr>
          <p:cNvSpPr txBox="1"/>
          <p:nvPr/>
        </p:nvSpPr>
        <p:spPr>
          <a:xfrm>
            <a:off x="197907" y="4214419"/>
            <a:ext cx="9520899" cy="1218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170"/>
              </a:lnSpc>
            </a:pPr>
            <a:r>
              <a:rPr lang="en-US" sz="1550" dirty="0">
                <a:solidFill>
                  <a:srgbClr val="000000"/>
                </a:solidFill>
                <a:latin typeface="Alegreya Bold"/>
              </a:rPr>
              <a:t>VOCABULAIRE ET LANGAGE PLASTIQUE  </a:t>
            </a:r>
          </a:p>
          <a:p>
            <a:pPr algn="just">
              <a:lnSpc>
                <a:spcPts val="2170"/>
              </a:lnSpc>
            </a:pPr>
            <a:r>
              <a:rPr lang="en-US" sz="1550" dirty="0" err="1">
                <a:solidFill>
                  <a:srgbClr val="000000"/>
                </a:solidFill>
                <a:latin typeface="Alegreya"/>
              </a:rPr>
              <a:t>Analyse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interprétation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matériels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aspects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historiques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sens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expressifs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symboliques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effet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ressenti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relation,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jugement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d’ordre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 critique et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esthétique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contexte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communication,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appréciation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50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550" dirty="0">
                <a:solidFill>
                  <a:srgbClr val="000000"/>
                </a:solidFill>
                <a:latin typeface="Alegreya"/>
              </a:rPr>
              <a:t>, perception. </a:t>
            </a:r>
            <a:endParaRPr lang="fr-CA" sz="15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-1126" y="1981201"/>
            <a:ext cx="3353926" cy="5791200"/>
            <a:chOff x="0" y="0"/>
            <a:chExt cx="2034896" cy="312655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34896" cy="3126556"/>
            </a:xfrm>
            <a:custGeom>
              <a:avLst/>
              <a:gdLst/>
              <a:ahLst/>
              <a:cxnLst/>
              <a:rect l="l" t="t" r="r" b="b"/>
              <a:pathLst>
                <a:path w="2034896" h="3126556">
                  <a:moveTo>
                    <a:pt x="0" y="0"/>
                  </a:moveTo>
                  <a:lnTo>
                    <a:pt x="2034896" y="0"/>
                  </a:lnTo>
                  <a:lnTo>
                    <a:pt x="2034896" y="3126556"/>
                  </a:lnTo>
                  <a:lnTo>
                    <a:pt x="0" y="3126556"/>
                  </a:lnTo>
                  <a:close/>
                </a:path>
              </a:pathLst>
            </a:custGeom>
            <a:solidFill>
              <a:srgbClr val="E14E57">
                <a:alpha val="74902"/>
              </a:srgbClr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1674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14E57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6" name="Group 6"/>
          <p:cNvGrpSpPr/>
          <p:nvPr>
            <p:custDataLst>
              <p:tags r:id="rId3"/>
            </p:custDataLst>
          </p:nvPr>
        </p:nvGrpSpPr>
        <p:grpSpPr>
          <a:xfrm>
            <a:off x="3352800" y="0"/>
            <a:ext cx="3352800" cy="7772400"/>
            <a:chOff x="0" y="0"/>
            <a:chExt cx="1913890" cy="443674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EFEDED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2">
            <a:extLst>
              <a:ext uri="{FF2B5EF4-FFF2-40B4-BE49-F238E27FC236}">
                <a16:creationId xmlns:a16="http://schemas.microsoft.com/office/drawing/2014/main" id="{E49FCDCF-A9CA-0123-1054-6AB554A5C88A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CC51E7F6-27F8-A8E3-9E6B-DF4F763B2248}"/>
                </a:ext>
              </a:extLst>
            </p:cNvPr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4E57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99689" y="38224"/>
            <a:ext cx="6705600" cy="430374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457"/>
              </a:lnSpc>
            </a:pPr>
            <a:r>
              <a:rPr lang="en-US" sz="2600" dirty="0">
                <a:solidFill>
                  <a:srgbClr val="C2D3FC"/>
                </a:solidFill>
                <a:latin typeface="Alegreya Bold"/>
              </a:rPr>
              <a:t>Progression de </a:t>
            </a:r>
            <a:r>
              <a:rPr lang="en-US" sz="2600" dirty="0" err="1">
                <a:solidFill>
                  <a:srgbClr val="C2D3FC"/>
                </a:solidFill>
                <a:latin typeface="Alegreya Bold"/>
              </a:rPr>
              <a:t>l'intention</a:t>
            </a:r>
            <a:r>
              <a:rPr lang="en-US" sz="2600" dirty="0">
                <a:solidFill>
                  <a:srgbClr val="C2D3FC"/>
                </a:solidFill>
                <a:latin typeface="Alegreya Bold"/>
              </a:rPr>
              <a:t> </a:t>
            </a:r>
            <a:r>
              <a:rPr lang="en-US" sz="2600" dirty="0" err="1">
                <a:solidFill>
                  <a:srgbClr val="C2D3FC"/>
                </a:solidFill>
                <a:latin typeface="Alegreya Bold"/>
              </a:rPr>
              <a:t>pédagogiq﻿ue</a:t>
            </a:r>
            <a:endParaRPr lang="en-US" sz="2600" dirty="0">
              <a:solidFill>
                <a:srgbClr val="C2D3FC"/>
              </a:solidFill>
              <a:latin typeface="Alegreya Bold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B82A8C-8FDE-0BB7-A3BE-EDF0F0DD8774}"/>
              </a:ext>
            </a:extLst>
          </p:cNvPr>
          <p:cNvSpPr/>
          <p:nvPr/>
        </p:nvSpPr>
        <p:spPr>
          <a:xfrm>
            <a:off x="-1126" y="505322"/>
            <a:ext cx="6705600" cy="1704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AutoShape 11"/>
          <p:cNvSpPr/>
          <p:nvPr>
            <p:custDataLst>
              <p:tags r:id="rId6"/>
            </p:custDataLst>
          </p:nvPr>
        </p:nvSpPr>
        <p:spPr>
          <a:xfrm>
            <a:off x="196529" y="497449"/>
            <a:ext cx="5501465" cy="0"/>
          </a:xfrm>
          <a:prstGeom prst="line">
            <a:avLst/>
          </a:prstGeom>
          <a:ln w="47625" cap="rnd">
            <a:solidFill>
              <a:srgbClr val="2234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>
            <p:custDataLst>
              <p:tags r:id="rId7"/>
            </p:custDataLst>
          </p:nvPr>
        </p:nvSpPr>
        <p:spPr>
          <a:xfrm>
            <a:off x="196529" y="697158"/>
            <a:ext cx="6248400" cy="5554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74"/>
              </a:lnSpc>
              <a:spcBef>
                <a:spcPct val="0"/>
              </a:spcBef>
            </a:pPr>
            <a:r>
              <a:rPr lang="en-US" sz="1910" dirty="0">
                <a:solidFill>
                  <a:srgbClr val="000000"/>
                </a:solidFill>
                <a:latin typeface="Alegreya Bold"/>
              </a:rPr>
              <a:t>Attention</a:t>
            </a:r>
          </a:p>
          <a:p>
            <a:pPr algn="just">
              <a:lnSpc>
                <a:spcPts val="2268"/>
              </a:lnSpc>
              <a:spcBef>
                <a:spcPct val="0"/>
              </a:spcBef>
            </a:pPr>
            <a:r>
              <a:rPr lang="en-US" sz="1620" dirty="0" err="1">
                <a:solidFill>
                  <a:srgbClr val="000000"/>
                </a:solidFill>
                <a:latin typeface="Alegreya"/>
              </a:rPr>
              <a:t>Intéresser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à :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ondes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, qui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invisibles,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mais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non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moins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présentes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, et au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de pollution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électromagnétique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, en les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introduisant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au travail de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Jean-Pierre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Aubé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674"/>
              </a:lnSpc>
              <a:spcBef>
                <a:spcPct val="0"/>
              </a:spcBef>
            </a:pPr>
            <a:endParaRPr lang="en-US" sz="162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74"/>
              </a:lnSpc>
              <a:spcBef>
                <a:spcPct val="0"/>
              </a:spcBef>
            </a:pPr>
            <a:r>
              <a:rPr lang="en-US" sz="1910" dirty="0" err="1">
                <a:solidFill>
                  <a:srgbClr val="000000"/>
                </a:solidFill>
                <a:latin typeface="Alegreya Bold"/>
              </a:rPr>
              <a:t>Sensibilisation</a:t>
            </a:r>
            <a:endParaRPr lang="en-US" sz="191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68"/>
              </a:lnSpc>
              <a:spcBef>
                <a:spcPct val="0"/>
              </a:spcBef>
            </a:pPr>
            <a:r>
              <a:rPr lang="en-US" sz="1620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à :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l’art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actuel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et aux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diverses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technologies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auxquelles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les artistes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recourent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; à la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du son dans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; aux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environnementaux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de pollution invisibles;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effectuer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de la recherche et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trouver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l’information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valide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moyen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d’Internet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674"/>
              </a:lnSpc>
              <a:spcBef>
                <a:spcPct val="0"/>
              </a:spcBef>
            </a:pPr>
            <a:endParaRPr lang="en-US" sz="162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674"/>
              </a:lnSpc>
              <a:spcBef>
                <a:spcPct val="0"/>
              </a:spcBef>
            </a:pPr>
            <a:r>
              <a:rPr lang="en-US" sz="1910" dirty="0" err="1">
                <a:solidFill>
                  <a:srgbClr val="000000"/>
                </a:solidFill>
                <a:latin typeface="Alegreya Bold"/>
              </a:rPr>
              <a:t>Appréciation</a:t>
            </a:r>
            <a:r>
              <a:rPr lang="en-US" sz="1910" dirty="0">
                <a:solidFill>
                  <a:srgbClr val="000000"/>
                </a:solidFill>
                <a:latin typeface="Alegreya Bold"/>
              </a:rPr>
              <a:t> et </a:t>
            </a:r>
            <a:r>
              <a:rPr lang="en-US" sz="1910" dirty="0" err="1">
                <a:solidFill>
                  <a:srgbClr val="000000"/>
                </a:solidFill>
                <a:latin typeface="Alegreya Bold"/>
              </a:rPr>
              <a:t>création</a:t>
            </a:r>
            <a:endParaRPr lang="en-US" sz="1910" dirty="0">
              <a:solidFill>
                <a:srgbClr val="000000"/>
              </a:solidFill>
              <a:latin typeface="Alegreya Bold"/>
            </a:endParaRPr>
          </a:p>
          <a:p>
            <a:pPr algn="just">
              <a:lnSpc>
                <a:spcPts val="2268"/>
              </a:lnSpc>
              <a:spcBef>
                <a:spcPct val="0"/>
              </a:spcBef>
            </a:pPr>
            <a:r>
              <a:rPr lang="en-US" sz="1620" dirty="0" err="1">
                <a:solidFill>
                  <a:srgbClr val="000000"/>
                </a:solidFill>
                <a:latin typeface="Alegreya"/>
              </a:rPr>
              <a:t>Amener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à :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affiner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perception;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réfléchir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développer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sens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l’analyse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, de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l’argumentaire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expressif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l’écrit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sens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créatif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par la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d’une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image mise en relation avec la pensée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développée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;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un travail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perceptuelle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(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modèle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d’appréciation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fourni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), de façon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autonome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 et en </a:t>
            </a:r>
            <a:r>
              <a:rPr lang="en-US" sz="1620" dirty="0" err="1">
                <a:solidFill>
                  <a:srgbClr val="000000"/>
                </a:solidFill>
                <a:latin typeface="Alegreya"/>
              </a:rPr>
              <a:t>groupe</a:t>
            </a:r>
            <a:r>
              <a:rPr lang="en-US" sz="162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3" name="TextBox 13"/>
          <p:cNvSpPr txBox="1"/>
          <p:nvPr>
            <p:custDataLst>
              <p:tags r:id="rId8"/>
            </p:custDataLst>
          </p:nvPr>
        </p:nvSpPr>
        <p:spPr>
          <a:xfrm>
            <a:off x="6791925" y="2909146"/>
            <a:ext cx="3166966" cy="4474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1"/>
              </a:lnSpc>
            </a:pPr>
            <a:r>
              <a:rPr lang="en-US" sz="2465" dirty="0">
                <a:solidFill>
                  <a:srgbClr val="C2D3FC"/>
                </a:solidFill>
                <a:latin typeface="Alegreya Bold"/>
              </a:rPr>
              <a:t>Intention </a:t>
            </a:r>
            <a:r>
              <a:rPr lang="en-US" sz="2465" dirty="0" err="1">
                <a:solidFill>
                  <a:srgbClr val="C2D3FC"/>
                </a:solidFill>
                <a:latin typeface="Alegreya Bold"/>
              </a:rPr>
              <a:t>pédagogique</a:t>
            </a:r>
            <a:r>
              <a:rPr lang="en-US" sz="2465" dirty="0">
                <a:solidFill>
                  <a:srgbClr val="A0BEE6"/>
                </a:solidFill>
                <a:latin typeface="Alegreya Bold"/>
              </a:rPr>
              <a:t> </a:t>
            </a:r>
          </a:p>
          <a:p>
            <a:pPr algn="ctr">
              <a:lnSpc>
                <a:spcPts val="2208"/>
              </a:lnSpc>
            </a:pPr>
            <a:r>
              <a:rPr lang="en-US" sz="1577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invisible de pollution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électromagnétique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4141"/>
              </a:lnSpc>
            </a:pPr>
            <a:r>
              <a:rPr lang="en-US" sz="2958" dirty="0">
                <a:solidFill>
                  <a:srgbClr val="C2D3FC"/>
                </a:solidFill>
                <a:latin typeface="Alegreya"/>
              </a:rPr>
              <a:t>•</a:t>
            </a:r>
            <a:r>
              <a:rPr lang="en-US" sz="2958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démarche 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perceptuelle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, au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moyen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recherche,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réflexion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textuelle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imagée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en lien avec les oeuvres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choisies</a:t>
            </a:r>
            <a:endParaRPr lang="en-US" sz="1972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4" name="AutoShape 14"/>
          <p:cNvSpPr/>
          <p:nvPr>
            <p:custDataLst>
              <p:tags r:id="rId9"/>
            </p:custDataLst>
          </p:nvPr>
        </p:nvSpPr>
        <p:spPr>
          <a:xfrm flipV="1">
            <a:off x="6805289" y="3422819"/>
            <a:ext cx="3153421" cy="23812"/>
          </a:xfrm>
          <a:prstGeom prst="line">
            <a:avLst/>
          </a:prstGeom>
          <a:ln w="47625" cap="rnd">
            <a:solidFill>
              <a:srgbClr val="22344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pic>
        <p:nvPicPr>
          <p:cNvPr id="18" name="Image 17" descr="Une image contenant croquis, gratte-ciel, bâtiment, dessin&#10;&#10;Description générée automatiquement">
            <a:extLst>
              <a:ext uri="{FF2B5EF4-FFF2-40B4-BE49-F238E27FC236}">
                <a16:creationId xmlns:a16="http://schemas.microsoft.com/office/drawing/2014/main" id="{4B571D41-A66F-BFF6-4DAB-1C3FA4C5DBF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02313"/>
            <a:ext cx="3352800" cy="237010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4E57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220446" y="561791"/>
            <a:ext cx="9617503" cy="100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53"/>
              </a:lnSpc>
            </a:pPr>
            <a:r>
              <a:rPr lang="en-US" sz="2150" spc="25" dirty="0">
                <a:solidFill>
                  <a:srgbClr val="345E98"/>
                </a:solidFill>
                <a:latin typeface="Alegreya Bold"/>
              </a:rPr>
              <a:t>Inspiration</a:t>
            </a:r>
          </a:p>
          <a:p>
            <a:pPr algn="just">
              <a:lnSpc>
                <a:spcPts val="2435"/>
              </a:lnSpc>
            </a:pP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Jean-Pierre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Aubé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Visionnement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la capsule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produite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par le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Musée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d’art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contemporain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Montréal sur son exposition dans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lieu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Visite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du site Web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professionnel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220447" y="2873401"/>
            <a:ext cx="9617503" cy="2221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010"/>
              </a:lnSpc>
            </a:pPr>
            <a:r>
              <a:rPr lang="en-US" sz="2150" dirty="0" err="1">
                <a:solidFill>
                  <a:srgbClr val="345E98"/>
                </a:solidFill>
                <a:latin typeface="Alegreya Bold"/>
              </a:rPr>
              <a:t>Élaboration</a:t>
            </a:r>
            <a:r>
              <a:rPr lang="en-US" sz="2150" dirty="0">
                <a:solidFill>
                  <a:srgbClr val="345E98"/>
                </a:solidFill>
                <a:latin typeface="Alegreya Bold"/>
              </a:rPr>
              <a:t>   </a:t>
            </a:r>
            <a:r>
              <a:rPr lang="en-US" sz="2150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</a:t>
            </a:r>
            <a:r>
              <a:rPr lang="en-US" sz="2150" dirty="0">
                <a:solidFill>
                  <a:srgbClr val="E48D36"/>
                </a:solidFill>
                <a:latin typeface="Alegreya Bold"/>
              </a:rPr>
              <a:t>        </a:t>
            </a:r>
          </a:p>
          <a:p>
            <a:pPr algn="just">
              <a:lnSpc>
                <a:spcPts val="2435"/>
              </a:lnSpc>
            </a:pP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consignes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réaliser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texte-création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Choix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dans le corpus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Jean-Pierre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Aubé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chaque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élève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les sources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transmises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et recherche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individuelle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prenant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appui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sur le questionnaire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Écriture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d'un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selon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approche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perceptuelle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faisant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intervenir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éléments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formels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informatifs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perceptuels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en lien avec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l'œuvre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choisie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image en lien avec le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propos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l'expérience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l'œuvre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(avec la technique au choix, dessin, collage, technique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mixte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),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associée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pour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créer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un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-image.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L’image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peut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côtoyer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être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intégrée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même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celui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-ci.</a:t>
            </a:r>
            <a:r>
              <a:rPr lang="en-US" sz="1670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220448" y="6123215"/>
            <a:ext cx="9617503" cy="1298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10"/>
              </a:lnSpc>
            </a:pPr>
            <a:r>
              <a:rPr lang="en-US" sz="2150" dirty="0" err="1">
                <a:solidFill>
                  <a:srgbClr val="345E98"/>
                </a:solidFill>
                <a:latin typeface="Alegreya Bold"/>
              </a:rPr>
              <a:t>Distanciation</a:t>
            </a:r>
            <a:endParaRPr lang="en-US" sz="2150" dirty="0">
              <a:solidFill>
                <a:srgbClr val="345E98"/>
              </a:solidFill>
              <a:latin typeface="Alegreya Bold"/>
            </a:endParaRPr>
          </a:p>
          <a:p>
            <a:pPr algn="just">
              <a:lnSpc>
                <a:spcPts val="2435"/>
              </a:lnSpc>
            </a:pPr>
            <a:r>
              <a:rPr lang="en-US" sz="1739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d’un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espace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d’un dialogue en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commun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créations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texte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-image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réalisées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où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échangent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point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vue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sur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choisie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, sur les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de la pollution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électromagnétique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et la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présence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 du son dans le travail de </a:t>
            </a:r>
            <a:r>
              <a:rPr lang="en-US" sz="1739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739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11" name="TextBox 11"/>
          <p:cNvSpPr txBox="1"/>
          <p:nvPr>
            <p:custDataLst>
              <p:tags r:id="rId5"/>
            </p:custDataLst>
          </p:nvPr>
        </p:nvSpPr>
        <p:spPr>
          <a:xfrm>
            <a:off x="9016990" y="3445452"/>
            <a:ext cx="528340" cy="188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"/>
              </a:lnSpc>
            </a:pPr>
            <a:r>
              <a:rPr lang="en-US" sz="1200">
                <a:solidFill>
                  <a:srgbClr val="FFFFFF"/>
                </a:solidFill>
                <a:latin typeface="Alegreya"/>
              </a:rPr>
              <a:t>Image 6 </a:t>
            </a:r>
          </a:p>
        </p:txBody>
      </p: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77434" y="7789"/>
            <a:ext cx="5944482" cy="432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5725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C2D3FC"/>
                </a:solidFill>
                <a:latin typeface="Alegreya Bold"/>
              </a:rPr>
              <a:t>Phases du processus </a:t>
            </a:r>
            <a:r>
              <a:rPr lang="en-US" sz="2499" dirty="0" err="1">
                <a:solidFill>
                  <a:srgbClr val="C2D3FC"/>
                </a:solidFill>
                <a:latin typeface="Alegreya Bold"/>
              </a:rPr>
              <a:t>d'appréciation</a:t>
            </a:r>
            <a:endParaRPr lang="en-US" sz="2499" dirty="0">
              <a:solidFill>
                <a:srgbClr val="C2D3FC"/>
              </a:solidFill>
              <a:latin typeface="Alegreya Bold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8D2C084-46C2-8440-910D-DD9AA2C0787A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0" y="1933077"/>
            <a:ext cx="10058400" cy="505322"/>
            <a:chOff x="0" y="1933077"/>
            <a:chExt cx="10058400" cy="505322"/>
          </a:xfrm>
        </p:grpSpPr>
        <p:grpSp>
          <p:nvGrpSpPr>
            <p:cNvPr id="4" name="Group 4"/>
            <p:cNvGrpSpPr/>
            <p:nvPr>
              <p:custDataLst>
                <p:tags r:id="rId11"/>
              </p:custDataLst>
            </p:nvPr>
          </p:nvGrpSpPr>
          <p:grpSpPr>
            <a:xfrm>
              <a:off x="0" y="1933077"/>
              <a:ext cx="10058400" cy="505322"/>
              <a:chOff x="0" y="-216749"/>
              <a:chExt cx="5907441" cy="28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216749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E14E57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3" name="AutoShape 13"/>
            <p:cNvSpPr/>
            <p:nvPr>
              <p:custDataLst>
                <p:tags r:id="rId12"/>
              </p:custDataLst>
            </p:nvPr>
          </p:nvSpPr>
          <p:spPr>
            <a:xfrm>
              <a:off x="77434" y="2185742"/>
              <a:ext cx="8430076" cy="23812"/>
            </a:xfrm>
            <a:prstGeom prst="line">
              <a:avLst/>
            </a:prstGeom>
            <a:ln w="47625" cap="rnd">
              <a:solidFill>
                <a:srgbClr val="A0BEE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56B89CB-718A-C9C4-9839-8884F4A6E1AB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0" y="5333999"/>
            <a:ext cx="10058400" cy="505322"/>
            <a:chOff x="0" y="5333999"/>
            <a:chExt cx="10058400" cy="505322"/>
          </a:xfrm>
        </p:grpSpPr>
        <p:grpSp>
          <p:nvGrpSpPr>
            <p:cNvPr id="6" name="Group 6"/>
            <p:cNvGrpSpPr/>
            <p:nvPr>
              <p:custDataLst>
                <p:tags r:id="rId9"/>
              </p:custDataLst>
            </p:nvPr>
          </p:nvGrpSpPr>
          <p:grpSpPr>
            <a:xfrm>
              <a:off x="0" y="5333999"/>
              <a:ext cx="10058400" cy="505322"/>
              <a:chOff x="0" y="-162056"/>
              <a:chExt cx="5907441" cy="2884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162056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E14E57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4" name="AutoShape 14"/>
            <p:cNvSpPr/>
            <p:nvPr>
              <p:custDataLst>
                <p:tags r:id="rId10"/>
              </p:custDataLst>
            </p:nvPr>
          </p:nvSpPr>
          <p:spPr>
            <a:xfrm>
              <a:off x="77434" y="5574756"/>
              <a:ext cx="8430076" cy="23812"/>
            </a:xfrm>
            <a:prstGeom prst="line">
              <a:avLst/>
            </a:prstGeom>
            <a:ln w="47625" cap="rnd">
              <a:solidFill>
                <a:srgbClr val="A0BEE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E14E57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112955" y="675597"/>
            <a:ext cx="9463136" cy="48744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010"/>
              </a:lnSpc>
            </a:pPr>
            <a:r>
              <a:rPr lang="en-US" sz="2150" dirty="0">
                <a:solidFill>
                  <a:srgbClr val="345E98"/>
                </a:solidFill>
                <a:latin typeface="Alegreya Bold"/>
              </a:rPr>
              <a:t> Questions pour inspirer la </a:t>
            </a:r>
            <a:r>
              <a:rPr lang="en-US" sz="2150" dirty="0" err="1">
                <a:solidFill>
                  <a:srgbClr val="345E98"/>
                </a:solidFill>
                <a:latin typeface="Alegreya Bold"/>
              </a:rPr>
              <a:t>création</a:t>
            </a:r>
            <a:r>
              <a:rPr lang="en-US" sz="2150" dirty="0">
                <a:solidFill>
                  <a:srgbClr val="345E98"/>
                </a:solidFill>
                <a:latin typeface="Alegreya Bold"/>
              </a:rPr>
              <a:t> du </a:t>
            </a:r>
            <a:r>
              <a:rPr lang="en-US" sz="2150" dirty="0" err="1">
                <a:solidFill>
                  <a:srgbClr val="345E98"/>
                </a:solidFill>
                <a:latin typeface="Alegreya Bold"/>
              </a:rPr>
              <a:t>texte</a:t>
            </a:r>
            <a:r>
              <a:rPr lang="en-US" sz="2150" dirty="0">
                <a:solidFill>
                  <a:srgbClr val="345E98"/>
                </a:solidFill>
                <a:latin typeface="Alegreya Bold"/>
              </a:rPr>
              <a:t> </a:t>
            </a: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000000"/>
                </a:solidFill>
                <a:latin typeface="Alegreya"/>
              </a:rPr>
              <a:t>Quels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thématique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abordés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 De quoi parle son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</a:t>
            </a: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000000"/>
                </a:solidFill>
                <a:latin typeface="Alegreya"/>
              </a:rPr>
              <a:t>Quel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phénomène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sur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lequel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porte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son travail?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Peux-tu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le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décrire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 </a:t>
            </a: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000000"/>
                </a:solidFill>
                <a:latin typeface="Alegreya"/>
              </a:rPr>
              <a:t>Quels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enjeux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environnementaux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dont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il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est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question dans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 Tu es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invité∙e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t’informer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et à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t’exprimer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000000"/>
                </a:solidFill>
                <a:latin typeface="Alegreya"/>
              </a:rPr>
              <a:t>Décris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as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choisie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y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vois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et y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entends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ce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perçois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, au regard de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fais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endParaRPr lang="en-US" sz="1950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730"/>
              </a:lnSpc>
            </a:pPr>
            <a:endParaRPr lang="en-US" sz="1950" dirty="0">
              <a:solidFill>
                <a:srgbClr val="000000"/>
              </a:solidFill>
              <a:latin typeface="Alegreya"/>
            </a:endParaRP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r>
              <a:rPr lang="en-US" sz="1950" dirty="0">
                <a:solidFill>
                  <a:srgbClr val="000000"/>
                </a:solidFill>
                <a:latin typeface="Alegreya"/>
              </a:rPr>
              <a:t>Si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avais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décrire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quelqu’un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qui a les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yeux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bandés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, comment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t’y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prendrais-tu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 Que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lui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dirais-tu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</a:t>
            </a: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000000"/>
                </a:solidFill>
                <a:latin typeface="Alegreya"/>
              </a:rPr>
              <a:t>Peux-tu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parler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de la dimension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sonore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présente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l’œuvre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</a:t>
            </a:r>
          </a:p>
          <a:p>
            <a:pPr marL="421007" lvl="1" indent="-210503" algn="just">
              <a:lnSpc>
                <a:spcPts val="2730"/>
              </a:lnSpc>
              <a:buFont typeface="Arial"/>
              <a:buChar char="•"/>
            </a:pPr>
            <a:r>
              <a:rPr lang="en-US" sz="1950" dirty="0" err="1">
                <a:solidFill>
                  <a:srgbClr val="000000"/>
                </a:solidFill>
                <a:latin typeface="Alegreya"/>
              </a:rPr>
              <a:t>Qu’est-ce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t’interpelle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œuvre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pourquoi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Qu’as-tu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appris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Qu’est-ce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qui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te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parle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moins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, le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cas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échéant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, et </a:t>
            </a:r>
            <a:r>
              <a:rPr lang="en-US" sz="1950" dirty="0" err="1">
                <a:solidFill>
                  <a:srgbClr val="000000"/>
                </a:solidFill>
                <a:latin typeface="Alegreya"/>
              </a:rPr>
              <a:t>pourquoi</a:t>
            </a:r>
            <a:r>
              <a:rPr lang="en-US" sz="1950" dirty="0">
                <a:solidFill>
                  <a:srgbClr val="000000"/>
                </a:solidFill>
                <a:latin typeface="Alegreya"/>
              </a:rPr>
              <a:t>?</a:t>
            </a:r>
            <a:r>
              <a:rPr lang="en-US" sz="1670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10" name="TextBox 10"/>
          <p:cNvSpPr txBox="1"/>
          <p:nvPr>
            <p:custDataLst>
              <p:tags r:id="rId3"/>
            </p:custDataLst>
          </p:nvPr>
        </p:nvSpPr>
        <p:spPr>
          <a:xfrm>
            <a:off x="104887" y="18545"/>
            <a:ext cx="3941558" cy="4328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5725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C2D3FC"/>
                </a:solidFill>
                <a:latin typeface="Berlin Sans FB Demi" panose="020E0802020502020306" pitchFamily="34" charset="0"/>
              </a:rPr>
              <a:t>Questionnaire</a:t>
            </a:r>
            <a:r>
              <a:rPr lang="en-US" sz="2499" dirty="0">
                <a:solidFill>
                  <a:srgbClr val="223440"/>
                </a:solidFill>
                <a:latin typeface="Alegreya Bold"/>
              </a:rPr>
              <a:t> 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3763AFCE-AD36-9A0F-3876-6A7EE4648C0E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0" y="5562600"/>
            <a:ext cx="10058400" cy="505322"/>
            <a:chOff x="0" y="5535295"/>
            <a:chExt cx="10058400" cy="505322"/>
          </a:xfrm>
        </p:grpSpPr>
        <p:grpSp>
          <p:nvGrpSpPr>
            <p:cNvPr id="6" name="Group 6"/>
            <p:cNvGrpSpPr/>
            <p:nvPr>
              <p:custDataLst>
                <p:tags r:id="rId8"/>
              </p:custDataLst>
            </p:nvPr>
          </p:nvGrpSpPr>
          <p:grpSpPr>
            <a:xfrm>
              <a:off x="0" y="5535295"/>
              <a:ext cx="10058400" cy="505322"/>
              <a:chOff x="0" y="-972973"/>
              <a:chExt cx="5907441" cy="2884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-972973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E14E57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" name="AutoShape 11"/>
            <p:cNvSpPr/>
            <p:nvPr>
              <p:custDataLst>
                <p:tags r:id="rId9"/>
              </p:custDataLst>
            </p:nvPr>
          </p:nvSpPr>
          <p:spPr>
            <a:xfrm>
              <a:off x="104887" y="5763133"/>
              <a:ext cx="8430109" cy="0"/>
            </a:xfrm>
            <a:prstGeom prst="line">
              <a:avLst/>
            </a:prstGeom>
            <a:ln w="47625" cap="rnd">
              <a:solidFill>
                <a:srgbClr val="A0BEE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06C7C57-53B8-30F8-3D07-D7897D199D3D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0" y="3228479"/>
            <a:ext cx="10058400" cy="505322"/>
            <a:chOff x="0" y="2829484"/>
            <a:chExt cx="10058400" cy="505322"/>
          </a:xfrm>
        </p:grpSpPr>
        <p:grpSp>
          <p:nvGrpSpPr>
            <p:cNvPr id="4" name="Group 4"/>
            <p:cNvGrpSpPr/>
            <p:nvPr>
              <p:custDataLst>
                <p:tags r:id="rId6"/>
              </p:custDataLst>
            </p:nvPr>
          </p:nvGrpSpPr>
          <p:grpSpPr>
            <a:xfrm>
              <a:off x="0" y="2829484"/>
              <a:ext cx="10058400" cy="505322"/>
              <a:chOff x="0" y="-231222"/>
              <a:chExt cx="5907441" cy="28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231222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E14E57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2" name="AutoShape 12"/>
            <p:cNvSpPr/>
            <p:nvPr>
              <p:custDataLst>
                <p:tags r:id="rId7"/>
              </p:custDataLst>
            </p:nvPr>
          </p:nvSpPr>
          <p:spPr>
            <a:xfrm flipV="1">
              <a:off x="112955" y="3082147"/>
              <a:ext cx="7989895" cy="23812"/>
            </a:xfrm>
            <a:prstGeom prst="line">
              <a:avLst/>
            </a:prstGeom>
            <a:ln w="47625" cap="rnd">
              <a:solidFill>
                <a:srgbClr val="A0BEE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DCA419E-BD0F-0C4F-F537-17E8572D4F0B}"/>
              </a:ext>
            </a:extLst>
          </p:cNvPr>
          <p:cNvSpPr/>
          <p:nvPr/>
        </p:nvSpPr>
        <p:spPr>
          <a:xfrm>
            <a:off x="0" y="6067922"/>
            <a:ext cx="10058400" cy="1704478"/>
          </a:xfrm>
          <a:prstGeom prst="rect">
            <a:avLst/>
          </a:prstGeom>
          <a:ln w="3175"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sz="3200" b="1" dirty="0">
                <a:ln w="22225">
                  <a:noFill/>
                  <a:prstDash val="solid"/>
                </a:ln>
                <a:solidFill>
                  <a:srgbClr val="E14E57"/>
                </a:solidFill>
                <a:latin typeface="Berlin Sans FB Demi" panose="020E0802020502020306" pitchFamily="34" charset="0"/>
              </a:rPr>
              <a:t>Recherchez une œuvre de </a:t>
            </a:r>
            <a:br>
              <a:rPr lang="fr-CA" sz="3200" b="1" dirty="0">
                <a:ln w="22225">
                  <a:noFill/>
                  <a:prstDash val="solid"/>
                </a:ln>
                <a:solidFill>
                  <a:srgbClr val="E14E57"/>
                </a:solidFill>
                <a:latin typeface="Berlin Sans FB Demi" panose="020E0802020502020306" pitchFamily="34" charset="0"/>
              </a:rPr>
            </a:br>
            <a:r>
              <a:rPr lang="fr-CA" sz="3200" b="1" dirty="0">
                <a:ln w="22225">
                  <a:noFill/>
                  <a:prstDash val="solid"/>
                </a:ln>
                <a:solidFill>
                  <a:srgbClr val="E14E57"/>
                </a:solidFill>
                <a:latin typeface="Berlin Sans FB Demi" panose="020E0802020502020306" pitchFamily="34" charset="0"/>
              </a:rPr>
              <a:t>Jean-Pierre </a:t>
            </a:r>
            <a:r>
              <a:rPr lang="fr-CA" sz="3200" b="1" dirty="0" err="1">
                <a:ln w="22225">
                  <a:noFill/>
                  <a:prstDash val="solid"/>
                </a:ln>
                <a:solidFill>
                  <a:srgbClr val="E14E57"/>
                </a:solidFill>
                <a:latin typeface="Berlin Sans FB Demi" panose="020E0802020502020306" pitchFamily="34" charset="0"/>
              </a:rPr>
              <a:t>Aubé</a:t>
            </a:r>
            <a:r>
              <a:rPr lang="fr-CA" sz="3200" b="1" dirty="0">
                <a:ln w="22225">
                  <a:noFill/>
                  <a:prstDash val="solid"/>
                </a:ln>
                <a:solidFill>
                  <a:srgbClr val="E14E57"/>
                </a:solidFill>
                <a:latin typeface="Berlin Sans FB Demi" panose="020E0802020502020306" pitchFamily="34" charset="0"/>
              </a:rPr>
              <a:t> et </a:t>
            </a:r>
            <a:br>
              <a:rPr lang="fr-CA" sz="3200" b="1" dirty="0">
                <a:ln w="22225">
                  <a:noFill/>
                  <a:prstDash val="solid"/>
                </a:ln>
                <a:solidFill>
                  <a:srgbClr val="E14E57"/>
                </a:solidFill>
                <a:latin typeface="Berlin Sans FB Demi" panose="020E0802020502020306" pitchFamily="34" charset="0"/>
              </a:rPr>
            </a:br>
            <a:r>
              <a:rPr lang="fr-CA" sz="3200" b="1" dirty="0">
                <a:ln w="22225">
                  <a:noFill/>
                  <a:prstDash val="solid"/>
                </a:ln>
                <a:solidFill>
                  <a:srgbClr val="E14E57"/>
                </a:solidFill>
                <a:latin typeface="Berlin Sans FB Demi" panose="020E0802020502020306" pitchFamily="34" charset="0"/>
              </a:rPr>
              <a:t>présentez-la à l’écran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38EEDB1A-EA39-ACDF-9A8B-6437F911012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"/>
            <a:ext cx="10058400" cy="2895601"/>
          </a:xfrm>
          <a:prstGeom prst="rect">
            <a:avLst/>
          </a:prstGeom>
          <a:solidFill>
            <a:srgbClr val="E14E57"/>
          </a:solidFill>
        </p:spPr>
        <p:txBody>
          <a:bodyPr/>
          <a:lstStyle/>
          <a:p>
            <a:endParaRPr lang="fr-CA"/>
          </a:p>
        </p:txBody>
      </p:sp>
      <p:sp>
        <p:nvSpPr>
          <p:cNvPr id="2" name="TextBox 2"/>
          <p:cNvSpPr txBox="1"/>
          <p:nvPr>
            <p:custDataLst>
              <p:tags r:id="rId2"/>
            </p:custDataLst>
          </p:nvPr>
        </p:nvSpPr>
        <p:spPr>
          <a:xfrm>
            <a:off x="230841" y="2975419"/>
            <a:ext cx="9596718" cy="45422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600" dirty="0">
                <a:solidFill>
                  <a:srgbClr val="476876"/>
                </a:solidFill>
                <a:latin typeface="Alegreya Bold"/>
              </a:rPr>
              <a:t>LIENS INFORMATIFS SUR L'ARTISTE ET L'ACTIVITÉ</a:t>
            </a:r>
          </a:p>
          <a:p>
            <a:pPr>
              <a:lnSpc>
                <a:spcPts val="2659"/>
              </a:lnSpc>
            </a:pPr>
            <a:r>
              <a:rPr lang="en-US" sz="1600" dirty="0">
                <a:solidFill>
                  <a:srgbClr val="345E98"/>
                </a:solidFill>
                <a:latin typeface="Alegreya Bold"/>
              </a:rPr>
              <a:t>Site Web de </a:t>
            </a:r>
            <a:r>
              <a:rPr lang="en-US" sz="1600" dirty="0" err="1">
                <a:solidFill>
                  <a:srgbClr val="345E98"/>
                </a:solidFill>
                <a:latin typeface="Alegreya Bold"/>
              </a:rPr>
              <a:t>l'artiste</a:t>
            </a:r>
            <a:r>
              <a:rPr lang="en-US" sz="1600" dirty="0">
                <a:solidFill>
                  <a:srgbClr val="345E98"/>
                </a:solidFill>
                <a:latin typeface="Alegreya Bold"/>
              </a:rPr>
              <a:t> Jean-Pierre </a:t>
            </a:r>
            <a:r>
              <a:rPr lang="en-US" sz="1600" dirty="0" err="1">
                <a:solidFill>
                  <a:srgbClr val="345E98"/>
                </a:solidFill>
                <a:latin typeface="Alegreya Bold"/>
              </a:rPr>
              <a:t>Aubé</a:t>
            </a:r>
            <a:r>
              <a:rPr lang="en-US" sz="1600" dirty="0">
                <a:solidFill>
                  <a:srgbClr val="345E98"/>
                </a:solidFill>
                <a:latin typeface="Alegreya Bold"/>
              </a:rPr>
              <a:t> </a:t>
            </a:r>
          </a:p>
          <a:p>
            <a:pPr marL="182563">
              <a:lnSpc>
                <a:spcPts val="2379"/>
              </a:lnSpc>
            </a:pPr>
            <a:r>
              <a:rPr lang="en-US" sz="1400" dirty="0">
                <a:solidFill>
                  <a:srgbClr val="000000"/>
                </a:solidFill>
                <a:latin typeface="Alegreya"/>
                <a:hlinkClick r:id="rId5" tooltip="http://www.kloud.org/projets.php"/>
              </a:rPr>
              <a:t>www.kloud.org/projets.php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379"/>
              </a:lnSpc>
            </a:pPr>
            <a:r>
              <a:rPr lang="en-US" sz="1600" dirty="0">
                <a:solidFill>
                  <a:srgbClr val="345E98"/>
                </a:solidFill>
                <a:latin typeface="Alegreya Bold"/>
              </a:rPr>
              <a:t>Oeuvres à </a:t>
            </a:r>
            <a:r>
              <a:rPr lang="en-US" sz="1600" dirty="0" err="1">
                <a:solidFill>
                  <a:srgbClr val="345E98"/>
                </a:solidFill>
                <a:latin typeface="Alegreya Bold"/>
              </a:rPr>
              <a:t>visionner</a:t>
            </a:r>
            <a:r>
              <a:rPr lang="en-US" sz="1600" dirty="0">
                <a:solidFill>
                  <a:srgbClr val="345E98"/>
                </a:solidFill>
                <a:latin typeface="Alegreya Bold"/>
              </a:rPr>
              <a:t> </a:t>
            </a:r>
          </a:p>
          <a:p>
            <a:pPr marL="182563">
              <a:lnSpc>
                <a:spcPts val="2379"/>
              </a:lnSpc>
            </a:pPr>
            <a:r>
              <a:rPr lang="en-US" sz="1400" dirty="0" err="1">
                <a:solidFill>
                  <a:srgbClr val="000000"/>
                </a:solidFill>
                <a:latin typeface="Alegreya Italics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 Italics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 Italics"/>
              </a:rPr>
              <a:t>S.J.s.R</a:t>
            </a:r>
            <a:r>
              <a:rPr lang="en-US" sz="1400" dirty="0">
                <a:solidFill>
                  <a:srgbClr val="000000"/>
                </a:solidFill>
                <a:latin typeface="Alegreya Italics"/>
              </a:rPr>
              <a:t>.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Scans radio de Saint-Jean-sur-Richelieu, </a:t>
            </a:r>
            <a:r>
              <a:rPr lang="en-US" sz="1400" dirty="0">
                <a:solidFill>
                  <a:srgbClr val="000000"/>
                </a:solidFill>
                <a:latin typeface="Alegreya"/>
                <a:hlinkClick r:id="rId6" tooltip="http://www.kloud.org/projet.php?id_projet=21"/>
              </a:rPr>
              <a:t>http://www.kloud.org/projet.php?id_projet=21</a:t>
            </a:r>
          </a:p>
          <a:p>
            <a:pPr marL="182563">
              <a:lnSpc>
                <a:spcPts val="2379"/>
              </a:lnSpc>
            </a:pPr>
            <a:r>
              <a:rPr lang="en-US" sz="1400" dirty="0" err="1">
                <a:solidFill>
                  <a:srgbClr val="000000"/>
                </a:solidFill>
                <a:latin typeface="Alegreya Italics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 Italics"/>
              </a:rPr>
              <a:t> Montréal, 0.1 MHz - 144 MHz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Scans radio de Montréal — Installation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vidéo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sonore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Alegreya"/>
                <a:hlinkClick r:id="rId7" tooltip="http://www.kloud.org/projet.php?id_projet=25"/>
              </a:rPr>
              <a:t>http://www.kloud.org/projet.php?id_projet=25</a:t>
            </a:r>
          </a:p>
          <a:p>
            <a:pPr marL="182563">
              <a:lnSpc>
                <a:spcPts val="2379"/>
              </a:lnSpc>
            </a:pPr>
            <a:r>
              <a:rPr lang="en-US" sz="1400" dirty="0" err="1">
                <a:solidFill>
                  <a:srgbClr val="000000"/>
                </a:solidFill>
                <a:latin typeface="Alegreya Italics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 Italics"/>
              </a:rPr>
              <a:t> World Tour 2012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Scans radio de Berlin, Istanbul, Mumbai, Hong-Kong et San-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Fransisco</a:t>
            </a:r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659"/>
              </a:lnSpc>
            </a:pPr>
            <a:r>
              <a:rPr lang="en-US" sz="1600" dirty="0">
                <a:solidFill>
                  <a:srgbClr val="345E98"/>
                </a:solidFill>
                <a:latin typeface="Alegreya Bold"/>
              </a:rPr>
              <a:t>Capsule du </a:t>
            </a:r>
            <a:r>
              <a:rPr lang="en-US" sz="1600" dirty="0" err="1">
                <a:solidFill>
                  <a:srgbClr val="345E98"/>
                </a:solidFill>
                <a:latin typeface="Alegreya Bold"/>
              </a:rPr>
              <a:t>Musée</a:t>
            </a:r>
            <a:r>
              <a:rPr lang="en-US" sz="1600" dirty="0">
                <a:solidFill>
                  <a:srgbClr val="345E98"/>
                </a:solidFill>
                <a:latin typeface="Alegreya Bold"/>
              </a:rPr>
              <a:t> d’art </a:t>
            </a:r>
            <a:r>
              <a:rPr lang="en-US" sz="1600" dirty="0" err="1">
                <a:solidFill>
                  <a:srgbClr val="345E98"/>
                </a:solidFill>
                <a:latin typeface="Alegreya Bold"/>
              </a:rPr>
              <a:t>contemporain</a:t>
            </a:r>
            <a:r>
              <a:rPr lang="en-US" sz="1600" dirty="0">
                <a:solidFill>
                  <a:srgbClr val="345E98"/>
                </a:solidFill>
                <a:latin typeface="Alegreya Bold"/>
              </a:rPr>
              <a:t> de Montréal </a:t>
            </a:r>
          </a:p>
          <a:p>
            <a:pPr marL="85725">
              <a:lnSpc>
                <a:spcPts val="2379"/>
              </a:lnSpc>
            </a:pPr>
            <a:r>
              <a:rPr lang="en-US" sz="1400" dirty="0">
                <a:solidFill>
                  <a:srgbClr val="000000"/>
                </a:solidFill>
                <a:latin typeface="Alegreya"/>
                <a:hlinkClick r:id="rId8" tooltip="https://www.youtube.com/watch?v=Pioo-34R5x8"/>
              </a:rPr>
              <a:t>www.youtube.com/watch?v=Pioo-34R5x8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659"/>
              </a:lnSpc>
            </a:pPr>
            <a:r>
              <a:rPr lang="en-US" sz="1600" dirty="0" err="1">
                <a:solidFill>
                  <a:srgbClr val="345E98"/>
                </a:solidFill>
                <a:latin typeface="Alegreya Bold"/>
              </a:rPr>
              <a:t>Références</a:t>
            </a:r>
            <a:r>
              <a:rPr lang="en-US" sz="1600" dirty="0">
                <a:solidFill>
                  <a:srgbClr val="345E98"/>
                </a:solidFill>
                <a:latin typeface="Alegreya Bold"/>
              </a:rPr>
              <a:t> </a:t>
            </a:r>
            <a:r>
              <a:rPr lang="en-US" sz="1600" dirty="0" err="1">
                <a:solidFill>
                  <a:srgbClr val="345E98"/>
                </a:solidFill>
                <a:latin typeface="Alegreya Bold"/>
              </a:rPr>
              <a:t>documentaires</a:t>
            </a:r>
            <a:r>
              <a:rPr lang="en-US" sz="1600" dirty="0">
                <a:solidFill>
                  <a:srgbClr val="345E98"/>
                </a:solidFill>
                <a:latin typeface="Alegreya Bold"/>
              </a:rPr>
              <a:t> </a:t>
            </a:r>
          </a:p>
          <a:p>
            <a:pPr marL="85725">
              <a:lnSpc>
                <a:spcPts val="2379"/>
              </a:lnSpc>
            </a:pPr>
            <a:r>
              <a:rPr lang="en-US" sz="1400" dirty="0">
                <a:solidFill>
                  <a:srgbClr val="000000"/>
                </a:solidFill>
                <a:latin typeface="Alegreya"/>
              </a:rPr>
              <a:t>Article du journal Le Devoir sur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l'artiste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00" u="sng" dirty="0">
                <a:solidFill>
                  <a:srgbClr val="000000"/>
                </a:solidFill>
                <a:latin typeface="Alegreya"/>
                <a:hlinkClick r:id="rId9" tooltip="https://www.ledevoir.com/culture/arts-visuels/397537/jean-pierre-aube-l-homme-aux-ondes-secretes"/>
              </a:rPr>
              <a:t>https://www.ledevoir.com/culture/arts-visuels/397537/jean-pierre-aube-l-homme-aux-ondes-secretes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85725">
              <a:lnSpc>
                <a:spcPts val="2379"/>
              </a:lnSpc>
            </a:pPr>
            <a:r>
              <a:rPr lang="en-US" sz="1400" dirty="0">
                <a:solidFill>
                  <a:srgbClr val="000000"/>
                </a:solidFill>
                <a:latin typeface="Alegreya"/>
              </a:rPr>
              <a:t>Site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d’Allô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Prof : Les types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d’ondes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400" u="sng" dirty="0">
                <a:solidFill>
                  <a:srgbClr val="000000"/>
                </a:solidFill>
                <a:latin typeface="Alegreya"/>
                <a:hlinkClick r:id="rId10" tooltip="https://www.alloprof.qc.ca/fr/eleves/bv/sciences/les-types-d-ondes-s1133"/>
              </a:rPr>
              <a:t>https://www.alloprof.qc.ca/fr/eleves/bv/sciences/les-types-d-ondes-s1133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43A4B3DE-C72F-AA5F-7953-F9596CC3DB3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34841" y="304800"/>
            <a:ext cx="9007934" cy="23980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0725" indent="-720725">
              <a:lnSpc>
                <a:spcPts val="1883"/>
              </a:lnSpc>
            </a:pPr>
            <a:r>
              <a:rPr lang="en-US" dirty="0">
                <a:solidFill>
                  <a:srgbClr val="C2D3FC"/>
                </a:solidFill>
                <a:latin typeface="Alegreya Bold"/>
              </a:rPr>
              <a:t>VISITEZ LES OEUVRES DE L’ARTISTE:</a:t>
            </a:r>
          </a:p>
          <a:p>
            <a:pPr marL="1076325" indent="-1076325"/>
            <a:r>
              <a:rPr lang="en-US" sz="1400" dirty="0">
                <a:solidFill>
                  <a:srgbClr val="000000"/>
                </a:solidFill>
                <a:latin typeface="Alegreya Bold"/>
              </a:rPr>
              <a:t>Suggestion 1 :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AUBÉ, Jean-Pierre.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World Tour 2012, Mumbai, 2012,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vidéo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400" dirty="0">
                <a:solidFill>
                  <a:srgbClr val="000000"/>
                </a:solidFill>
                <a:latin typeface="Alegreya"/>
                <a:hlinkClick r:id="rId11"/>
              </a:rPr>
              <a:t>https://vimeo.com/46249249</a:t>
            </a:r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 marL="1076325" indent="-1076325"/>
            <a:r>
              <a:rPr lang="en-US" sz="1400" dirty="0">
                <a:solidFill>
                  <a:srgbClr val="000000"/>
                </a:solidFill>
                <a:latin typeface="Alegreya Bold"/>
              </a:rPr>
              <a:t>Suggestion 2 :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AUBÉ, Jean-Pierre.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S.J.s.R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., 2011, installation</a:t>
            </a:r>
          </a:p>
          <a:p>
            <a:pPr marL="1076325" indent="-1076325"/>
            <a:r>
              <a:rPr lang="en-US" sz="1400" dirty="0">
                <a:solidFill>
                  <a:srgbClr val="000000"/>
                </a:solidFill>
                <a:latin typeface="Alegreya Bold"/>
              </a:rPr>
              <a:t>Suggestion 3 :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AUBÉ, Jean-Pierre.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S.J.s.R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., 2011,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vidéo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HD, son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stéréo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1076325" indent="-1076325"/>
            <a:r>
              <a:rPr lang="en-US" sz="1400" dirty="0">
                <a:solidFill>
                  <a:srgbClr val="000000"/>
                </a:solidFill>
                <a:latin typeface="Alegreya Bold"/>
              </a:rPr>
              <a:t>Suggestion 4: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AUBÉ, Jean-Pierre.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Electrosmog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 Montréal, 2012,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vidéo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400" dirty="0">
                <a:solidFill>
                  <a:srgbClr val="000000"/>
                </a:solidFill>
                <a:latin typeface="Alegreya"/>
                <a:hlinkClick r:id="rId12"/>
              </a:rPr>
              <a:t>https://vimeo.com/62330832</a:t>
            </a:r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 marL="1076325" indent="-1076325"/>
            <a:r>
              <a:rPr lang="en-US" sz="1400" dirty="0">
                <a:solidFill>
                  <a:srgbClr val="000000"/>
                </a:solidFill>
                <a:latin typeface="Alegreya Bold"/>
              </a:rPr>
              <a:t>Suggestion 5 : 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AUBÉ, Jean-Pierre. Extrait de la Capsule du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Musée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d’art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contemporain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Montréal : </a:t>
            </a:r>
            <a:r>
              <a:rPr lang="en-US" sz="1400" dirty="0">
                <a:solidFill>
                  <a:srgbClr val="000000"/>
                </a:solidFill>
                <a:latin typeface="Alegreya"/>
                <a:hlinkClick r:id="rId8" tooltip="https://www.youtube.com/watch?v=Pioo-34R5x8"/>
              </a:rPr>
              <a:t>https://www.youtube.com/watch?v=Pioo-34R5x8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marL="1076325" indent="-1076325"/>
            <a:r>
              <a:rPr lang="en-US" sz="1400" dirty="0">
                <a:solidFill>
                  <a:srgbClr val="000000"/>
                </a:solidFill>
                <a:latin typeface="Alegreya Bold"/>
              </a:rPr>
              <a:t>Suggestion 6 : 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AUBÉ, Jean-Pierre. AUBÉ, Jean-Pierre. 31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soleils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, 2011, 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vidéo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: </a:t>
            </a:r>
            <a:r>
              <a:rPr lang="en-US" sz="1400" dirty="0">
                <a:solidFill>
                  <a:srgbClr val="000000"/>
                </a:solidFill>
                <a:latin typeface="Alegreya"/>
                <a:hlinkClick r:id="rId13"/>
              </a:rPr>
              <a:t>https://vimeo.com/21110479</a:t>
            </a:r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 marL="720725" indent="-720725"/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 marL="720725" indent="-720725"/>
            <a:endParaRPr lang="en-US" sz="1400" dirty="0">
              <a:solidFill>
                <a:srgbClr val="000000"/>
              </a:solidFill>
              <a:latin typeface="Alegreya"/>
            </a:endParaRPr>
          </a:p>
          <a:p>
            <a:pPr marL="720725" indent="-720725"/>
            <a:r>
              <a:rPr lang="en-US" sz="1400" b="1" cap="small" dirty="0">
                <a:solidFill>
                  <a:srgbClr val="000000"/>
                </a:solidFill>
                <a:latin typeface="Alegreya"/>
              </a:rPr>
              <a:t>Source des images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: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Quelques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photos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composées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4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400" dirty="0">
                <a:solidFill>
                  <a:srgbClr val="000000"/>
                </a:solidFill>
                <a:latin typeface="Alegreya"/>
              </a:rPr>
              <a:t> de Canva Pro.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-279120" y="1202900"/>
            <a:ext cx="7206263" cy="2064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6"/>
              </a:lnSpc>
            </a:pPr>
            <a:r>
              <a:rPr lang="en-US" sz="4179" spc="8" dirty="0">
                <a:solidFill>
                  <a:srgbClr val="000000"/>
                </a:solidFill>
                <a:latin typeface="Glacial Indifference"/>
              </a:rPr>
              <a:t>Exploration </a:t>
            </a:r>
            <a:r>
              <a:rPr lang="en-US" sz="4179" spc="8" dirty="0" err="1">
                <a:solidFill>
                  <a:srgbClr val="000000"/>
                </a:solidFill>
                <a:latin typeface="Glacial Indifference"/>
              </a:rPr>
              <a:t>glaciaire</a:t>
            </a: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5173"/>
              </a:lnSpc>
            </a:pPr>
            <a:endParaRPr lang="en-US" sz="4179" spc="8" dirty="0">
              <a:solidFill>
                <a:srgbClr val="000000"/>
              </a:solidFill>
              <a:latin typeface="Glacial Indifference"/>
            </a:endParaRPr>
          </a:p>
          <a:p>
            <a:pPr algn="ctr">
              <a:lnSpc>
                <a:spcPts val="3441"/>
              </a:lnSpc>
            </a:pPr>
            <a:r>
              <a:rPr lang="en-US" sz="2647" cap="small" dirty="0" err="1">
                <a:solidFill>
                  <a:srgbClr val="000000"/>
                </a:solidFill>
                <a:latin typeface="Alegreya"/>
              </a:rPr>
              <a:t>Rechercher</a:t>
            </a:r>
            <a:r>
              <a:rPr lang="en-US" sz="2647" cap="small" dirty="0">
                <a:solidFill>
                  <a:srgbClr val="000000"/>
                </a:solidFill>
                <a:latin typeface="Alegreya"/>
              </a:rPr>
              <a:t> les oeuvres de </a:t>
            </a:r>
            <a:r>
              <a:rPr lang="en-US" sz="2647" cap="small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2647" cap="small" dirty="0">
                <a:solidFill>
                  <a:srgbClr val="000000"/>
                </a:solidFill>
                <a:latin typeface="Alegreya"/>
              </a:rPr>
              <a:t>   </a:t>
            </a:r>
          </a:p>
          <a:p>
            <a:pPr algn="ctr">
              <a:lnSpc>
                <a:spcPts val="3229"/>
              </a:lnSpc>
            </a:pPr>
            <a:r>
              <a:rPr lang="en-US" sz="2647" dirty="0">
                <a:solidFill>
                  <a:srgbClr val="476876"/>
                </a:solidFill>
                <a:latin typeface="Alegreya Bold"/>
              </a:rPr>
              <a:t>Eveline </a:t>
            </a:r>
            <a:r>
              <a:rPr lang="en-US" sz="2647" dirty="0" err="1">
                <a:solidFill>
                  <a:srgbClr val="476876"/>
                </a:solidFill>
                <a:latin typeface="Alegreya Bold"/>
              </a:rPr>
              <a:t>Boulva</a:t>
            </a:r>
            <a:endParaRPr lang="en-US" sz="2647" dirty="0">
              <a:solidFill>
                <a:srgbClr val="476876"/>
              </a:solidFill>
              <a:latin typeface="Alegreya Bold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6689975" y="0"/>
            <a:ext cx="3368425" cy="7772400"/>
            <a:chOff x="0" y="0"/>
            <a:chExt cx="2034896" cy="44367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0BEE6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6945969" y="2941943"/>
            <a:ext cx="2847294" cy="30277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58"/>
              </a:lnSpc>
            </a:pPr>
            <a:r>
              <a:rPr lang="en-US" sz="2548" dirty="0">
                <a:solidFill>
                  <a:srgbClr val="FFFFFF"/>
                </a:solidFill>
                <a:latin typeface="Alegreya Bold"/>
              </a:rPr>
              <a:t>QUESTION MOBILISATRICE</a:t>
            </a:r>
          </a:p>
          <a:p>
            <a:pPr algn="ctr">
              <a:lnSpc>
                <a:spcPts val="2548"/>
              </a:lnSpc>
            </a:pPr>
            <a:endParaRPr lang="en-US" sz="2548" dirty="0">
              <a:solidFill>
                <a:srgbClr val="FFFFFF"/>
              </a:solidFill>
              <a:latin typeface="Alegreya Bold"/>
            </a:endParaRPr>
          </a:p>
          <a:p>
            <a:pPr algn="ctr">
              <a:lnSpc>
                <a:spcPts val="3035"/>
              </a:lnSpc>
            </a:pPr>
            <a:r>
              <a:rPr lang="en-US" sz="2199" dirty="0">
                <a:solidFill>
                  <a:srgbClr val="000000"/>
                </a:solidFill>
                <a:latin typeface="Alegreya Bold"/>
              </a:rPr>
              <a:t>Comment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s’imprégner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et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ressentir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la force et la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fragilité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des glaciers par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une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représentation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2199" dirty="0" err="1">
                <a:solidFill>
                  <a:srgbClr val="000000"/>
                </a:solidFill>
                <a:latin typeface="Alegreya Bold"/>
              </a:rPr>
              <a:t>visuelle</a:t>
            </a:r>
            <a:r>
              <a:rPr lang="en-US" sz="2199" dirty="0">
                <a:solidFill>
                  <a:srgbClr val="000000"/>
                </a:solidFill>
                <a:latin typeface="Alegreya Bold"/>
              </a:rPr>
              <a:t>?</a:t>
            </a:r>
          </a:p>
        </p:txBody>
      </p:sp>
      <p:grpSp>
        <p:nvGrpSpPr>
          <p:cNvPr id="9" name="Group 9"/>
          <p:cNvGrpSpPr/>
          <p:nvPr>
            <p:custDataLst>
              <p:tags r:id="rId4"/>
            </p:custDataLst>
          </p:nvPr>
        </p:nvGrpSpPr>
        <p:grpSpPr>
          <a:xfrm>
            <a:off x="0" y="0"/>
            <a:ext cx="1981200" cy="584269"/>
            <a:chOff x="0" y="0"/>
            <a:chExt cx="827428" cy="152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27428" cy="152400"/>
            </a:xfrm>
            <a:custGeom>
              <a:avLst/>
              <a:gdLst/>
              <a:ahLst/>
              <a:cxnLst/>
              <a:rect l="l" t="t" r="r" b="b"/>
              <a:pathLst>
                <a:path w="827428" h="152400">
                  <a:moveTo>
                    <a:pt x="0" y="0"/>
                  </a:moveTo>
                  <a:lnTo>
                    <a:pt x="827428" y="0"/>
                  </a:lnTo>
                  <a:lnTo>
                    <a:pt x="827428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CFD5DB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" name="AutoShape 13"/>
          <p:cNvSpPr/>
          <p:nvPr>
            <p:custDataLst>
              <p:tags r:id="rId5"/>
            </p:custDataLst>
          </p:nvPr>
        </p:nvSpPr>
        <p:spPr>
          <a:xfrm>
            <a:off x="6705600" y="3874294"/>
            <a:ext cx="3352800" cy="23812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>
            <p:custDataLst>
              <p:tags r:id="rId6"/>
            </p:custDataLst>
          </p:nvPr>
        </p:nvSpPr>
        <p:spPr>
          <a:xfrm>
            <a:off x="76200" y="21557"/>
            <a:ext cx="1905000" cy="49577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85725">
              <a:lnSpc>
                <a:spcPts val="4040"/>
              </a:lnSpc>
            </a:pPr>
            <a:r>
              <a:rPr lang="en-US" sz="2886" spc="109" dirty="0">
                <a:solidFill>
                  <a:srgbClr val="223440"/>
                </a:solidFill>
                <a:latin typeface="Alegreya Bold"/>
              </a:rPr>
              <a:t>Aquarelle</a:t>
            </a:r>
          </a:p>
        </p:txBody>
      </p:sp>
      <p:pic>
        <p:nvPicPr>
          <p:cNvPr id="15" name="Image 14" descr="Une image contenant nature, nuage, ciel, plein air">
            <a:extLst>
              <a:ext uri="{FF2B5EF4-FFF2-40B4-BE49-F238E27FC236}">
                <a16:creationId xmlns:a16="http://schemas.microsoft.com/office/drawing/2014/main" id="{16B77BC4-9B9A-980D-9FC6-AF666E509E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8" b="8354"/>
          <a:stretch/>
        </p:blipFill>
        <p:spPr>
          <a:xfrm>
            <a:off x="6723" y="3822360"/>
            <a:ext cx="6689464" cy="3951833"/>
          </a:xfrm>
          <a:prstGeom prst="rect">
            <a:avLst/>
          </a:prstGeom>
        </p:spPr>
      </p:pic>
      <p:pic>
        <p:nvPicPr>
          <p:cNvPr id="17" name="Image 16" descr="Une image contenant nature, iceberg, nuage, neige&#10;&#10;Description générée automatiquement">
            <a:extLst>
              <a:ext uri="{FF2B5EF4-FFF2-40B4-BE49-F238E27FC236}">
                <a16:creationId xmlns:a16="http://schemas.microsoft.com/office/drawing/2014/main" id="{DF9405BE-D7E6-FCFA-CE7A-DF01BC7F578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8" r="3747"/>
          <a:stretch/>
        </p:blipFill>
        <p:spPr>
          <a:xfrm>
            <a:off x="6685403" y="0"/>
            <a:ext cx="3368426" cy="258045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476876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2"/>
            </p:custDataLst>
          </p:nvPr>
        </p:nvGrpSpPr>
        <p:grpSpPr>
          <a:xfrm>
            <a:off x="6705600" y="0"/>
            <a:ext cx="3352800" cy="7772400"/>
            <a:chOff x="0" y="0"/>
            <a:chExt cx="2034896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34896" cy="4436745"/>
            </a:xfrm>
            <a:custGeom>
              <a:avLst/>
              <a:gdLst/>
              <a:ahLst/>
              <a:cxnLst/>
              <a:rect l="l" t="t" r="r" b="b"/>
              <a:pathLst>
                <a:path w="2034896" h="4436745">
                  <a:moveTo>
                    <a:pt x="0" y="0"/>
                  </a:moveTo>
                  <a:lnTo>
                    <a:pt x="2034896" y="0"/>
                  </a:lnTo>
                  <a:lnTo>
                    <a:pt x="2034896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0BEE6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71621" y="685800"/>
            <a:ext cx="6162357" cy="6624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42"/>
              </a:lnSpc>
            </a:pPr>
            <a:r>
              <a:rPr lang="en-US" sz="1528" dirty="0">
                <a:solidFill>
                  <a:srgbClr val="000000"/>
                </a:solidFill>
                <a:latin typeface="Alegreya"/>
              </a:rPr>
              <a:t>Par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l’observation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terrain, le dessin, la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photographie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l’infographie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Eveline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Boulva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s’intéresse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au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paysage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au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territoire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aux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effets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induits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par la 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relation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entre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l’humain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et son milieu, avec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comme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préoccupation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centrale des questions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liées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au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développement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territorial et à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’environnement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.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L’un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ses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projets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28" dirty="0" err="1">
                <a:solidFill>
                  <a:srgbClr val="000000"/>
                </a:solidFill>
                <a:latin typeface="Alegreya Italics"/>
              </a:rPr>
              <a:t>Vaciller</a:t>
            </a:r>
            <a:r>
              <a:rPr lang="en-US" sz="1528" dirty="0">
                <a:solidFill>
                  <a:srgbClr val="000000"/>
                </a:solidFill>
                <a:latin typeface="Alegreya Italics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Italics"/>
              </a:rPr>
              <a:t>comme</a:t>
            </a:r>
            <a:r>
              <a:rPr lang="en-US" sz="1528" dirty="0">
                <a:solidFill>
                  <a:srgbClr val="000000"/>
                </a:solidFill>
                <a:latin typeface="Alegreya Italics"/>
              </a:rPr>
              <a:t> un </a:t>
            </a:r>
            <a:r>
              <a:rPr lang="en-US" sz="1528" dirty="0" err="1">
                <a:solidFill>
                  <a:srgbClr val="000000"/>
                </a:solidFill>
                <a:latin typeface="Alegreya Italics"/>
              </a:rPr>
              <a:t>paysage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évoque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la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fonte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accélérée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des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glaciers de Terre-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Neuve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qui fait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craindre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les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voir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disparaitre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. </a:t>
            </a:r>
          </a:p>
          <a:p>
            <a:pPr algn="just">
              <a:lnSpc>
                <a:spcPts val="1487"/>
              </a:lnSpc>
            </a:pPr>
            <a:endParaRPr lang="en-US" sz="1528" dirty="0">
              <a:solidFill>
                <a:srgbClr val="000000"/>
              </a:solidFill>
              <a:latin typeface="Alegreya"/>
            </a:endParaRPr>
          </a:p>
          <a:p>
            <a:pPr algn="just">
              <a:lnSpc>
                <a:spcPts val="2842"/>
              </a:lnSpc>
            </a:pPr>
            <a:r>
              <a:rPr lang="en-US" sz="1528" dirty="0" err="1">
                <a:solidFill>
                  <a:srgbClr val="000000"/>
                </a:solidFill>
                <a:latin typeface="Alegreya"/>
              </a:rPr>
              <a:t>S’inspirant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cette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série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d’œuvres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et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l’approche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l’artiste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l’activité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propose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d’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observer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et de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peindre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des glaciers à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aquarelle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pour faire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l’expérience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splendeur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prenant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connaissance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activité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et importance dans les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écosystèmes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canadiens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.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Dans un premier temps, les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invités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représenter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réalistement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un glacier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choix, en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utilisant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la technique de la 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mise aux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carreaux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ou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par libre observation. Dans un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deuxième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temps, de le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peindre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différentes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tonalités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de bleu, 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en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recourant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aux jeux de 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transparence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que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permet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l’aquarelle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.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Lorsque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sont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complétées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, les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présentent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sous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forme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mosaïque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et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discutent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autour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celles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-ci, en lien avec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"/>
              </a:rPr>
              <a:t>expérience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 et les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enjeux</a:t>
            </a:r>
            <a:r>
              <a:rPr lang="en-US" sz="1528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528" dirty="0" err="1">
                <a:solidFill>
                  <a:srgbClr val="000000"/>
                </a:solidFill>
                <a:latin typeface="Alegreya Bold"/>
              </a:rPr>
              <a:t>climatiques</a:t>
            </a:r>
            <a:r>
              <a:rPr lang="en-US" sz="1528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sp>
        <p:nvSpPr>
          <p:cNvPr id="8" name="TextBox 8"/>
          <p:cNvSpPr txBox="1"/>
          <p:nvPr>
            <p:custDataLst>
              <p:tags r:id="rId4"/>
            </p:custDataLst>
          </p:nvPr>
        </p:nvSpPr>
        <p:spPr>
          <a:xfrm>
            <a:off x="152400" y="21228"/>
            <a:ext cx="5217427" cy="448310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rgbClr val="DCE9EF"/>
                </a:solidFill>
                <a:latin typeface="Alegreya Bold"/>
              </a:rPr>
              <a:t>PROPOSITION DE CRÉATION</a:t>
            </a:r>
            <a:r>
              <a:rPr lang="en-US" sz="2600" spc="98" dirty="0">
                <a:solidFill>
                  <a:srgbClr val="476876"/>
                </a:solidFill>
                <a:latin typeface="Alegreya"/>
              </a:rPr>
              <a:t>  </a:t>
            </a:r>
          </a:p>
        </p:txBody>
      </p:sp>
      <p:sp>
        <p:nvSpPr>
          <p:cNvPr id="9" name="TextBox 9"/>
          <p:cNvSpPr txBox="1"/>
          <p:nvPr>
            <p:custDataLst>
              <p:tags r:id="rId5"/>
            </p:custDataLst>
          </p:nvPr>
        </p:nvSpPr>
        <p:spPr>
          <a:xfrm>
            <a:off x="6896440" y="252661"/>
            <a:ext cx="2890339" cy="3356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1"/>
              </a:lnSpc>
            </a:pPr>
            <a:r>
              <a:rPr lang="en-US" sz="1829" dirty="0">
                <a:solidFill>
                  <a:srgbClr val="223440"/>
                </a:solidFill>
                <a:latin typeface="Alegreya Bold"/>
              </a:rPr>
              <a:t>MOTS ÉVOCATEURS</a:t>
            </a:r>
          </a:p>
          <a:p>
            <a:pPr algn="ctr">
              <a:lnSpc>
                <a:spcPts val="2561"/>
              </a:lnSpc>
            </a:pPr>
            <a:r>
              <a:rPr lang="en-US" sz="1829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ctr">
              <a:lnSpc>
                <a:spcPts val="2867"/>
              </a:lnSpc>
            </a:pPr>
            <a:r>
              <a:rPr lang="en-US" sz="2000" dirty="0" err="1">
                <a:solidFill>
                  <a:srgbClr val="EFEDED"/>
                </a:solidFill>
                <a:latin typeface="Alegreya" panose="020B0604020202020204" charset="0"/>
              </a:rPr>
              <a:t>climat</a:t>
            </a:r>
            <a:r>
              <a:rPr lang="en-US" sz="2000" dirty="0">
                <a:solidFill>
                  <a:srgbClr val="EFEDED"/>
                </a:solidFill>
                <a:latin typeface="Alegreya" panose="020B060402020202020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· </a:t>
            </a:r>
            <a:r>
              <a:rPr lang="en-US" sz="2000" dirty="0">
                <a:solidFill>
                  <a:srgbClr val="577BAB"/>
                </a:solidFill>
                <a:latin typeface="Alegreya" panose="020B0604020202020204" charset="0"/>
              </a:rPr>
              <a:t> </a:t>
            </a:r>
            <a:r>
              <a:rPr lang="en-US" sz="2000" dirty="0" err="1">
                <a:solidFill>
                  <a:srgbClr val="777777"/>
                </a:solidFill>
                <a:latin typeface="Alegreya" panose="020B0604020202020204" charset="0"/>
              </a:rPr>
              <a:t>splendeur</a:t>
            </a:r>
            <a:endParaRPr lang="en-US" sz="2000" dirty="0">
              <a:solidFill>
                <a:srgbClr val="777777"/>
              </a:solidFill>
              <a:latin typeface="Alegreya" panose="020B0604020202020204" charset="0"/>
            </a:endParaRPr>
          </a:p>
          <a:p>
            <a:pPr algn="ctr">
              <a:lnSpc>
                <a:spcPts val="2597"/>
              </a:lnSpc>
            </a:pPr>
            <a:r>
              <a:rPr lang="en-US" sz="2000" b="1" dirty="0">
                <a:solidFill>
                  <a:srgbClr val="476876"/>
                </a:solidFill>
                <a:latin typeface="Alegreya" panose="020B0604020202020204" charset="0"/>
              </a:rPr>
              <a:t>observation</a:t>
            </a:r>
            <a:r>
              <a:rPr lang="en-US" sz="2000" dirty="0">
                <a:solidFill>
                  <a:srgbClr val="476876"/>
                </a:solidFill>
                <a:latin typeface="Alegreya" panose="020B060402020202020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· exploration · </a:t>
            </a:r>
          </a:p>
          <a:p>
            <a:pPr algn="ctr">
              <a:lnSpc>
                <a:spcPts val="3004"/>
              </a:lnSpc>
            </a:pP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spontanéité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</a:p>
          <a:p>
            <a:pPr algn="ctr">
              <a:lnSpc>
                <a:spcPts val="2457"/>
              </a:lnSpc>
            </a:pP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·  bleu ·  </a:t>
            </a:r>
            <a:r>
              <a:rPr lang="en-US" sz="2000" b="1" dirty="0">
                <a:solidFill>
                  <a:srgbClr val="476876"/>
                </a:solidFill>
                <a:latin typeface="Alegreya" panose="020B0604020202020204" charset="0"/>
              </a:rPr>
              <a:t>nuance</a:t>
            </a:r>
            <a:r>
              <a:rPr lang="en-US" sz="2000" dirty="0">
                <a:solidFill>
                  <a:srgbClr val="476876"/>
                </a:solidFill>
                <a:latin typeface="Alegreya" panose="020B060402020202020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·  </a:t>
            </a:r>
            <a:r>
              <a:rPr lang="en-US" sz="2000" b="1" dirty="0">
                <a:solidFill>
                  <a:srgbClr val="000000"/>
                </a:solidFill>
                <a:latin typeface="Alegreya" panose="020B0604020202020204" charset="0"/>
              </a:rPr>
              <a:t>transparence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lavis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 </a:t>
            </a: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liquide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</a:p>
          <a:p>
            <a:pPr algn="ctr">
              <a:lnSpc>
                <a:spcPts val="2457"/>
              </a:lnSpc>
            </a:pPr>
            <a:r>
              <a:rPr lang="en-US" sz="2000" b="1" dirty="0">
                <a:solidFill>
                  <a:srgbClr val="C3D8E2"/>
                </a:solidFill>
                <a:latin typeface="Alegreya" panose="020B0604020202020204" charset="0"/>
              </a:rPr>
              <a:t>composition</a:t>
            </a:r>
            <a:r>
              <a:rPr lang="en-US" sz="2000" dirty="0">
                <a:solidFill>
                  <a:srgbClr val="C3D8E2"/>
                </a:solidFill>
                <a:latin typeface="Alegreya" panose="020B0604020202020204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· </a:t>
            </a:r>
            <a:r>
              <a:rPr lang="en-US" sz="2000" dirty="0" err="1">
                <a:solidFill>
                  <a:srgbClr val="000000"/>
                </a:solidFill>
                <a:latin typeface="Alegreya" panose="020B0604020202020204" charset="0"/>
              </a:rPr>
              <a:t>forme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  <a:r>
              <a:rPr lang="en-US" sz="2000" b="1" dirty="0" err="1">
                <a:solidFill>
                  <a:srgbClr val="000000"/>
                </a:solidFill>
                <a:latin typeface="Alegreya" panose="020B0604020202020204" charset="0"/>
              </a:rPr>
              <a:t>geste</a:t>
            </a:r>
            <a:r>
              <a:rPr lang="en-US" sz="2000" dirty="0">
                <a:solidFill>
                  <a:srgbClr val="000000"/>
                </a:solidFill>
                <a:latin typeface="Alegreya" panose="020B0604020202020204" charset="0"/>
              </a:rPr>
              <a:t> · </a:t>
            </a:r>
            <a:r>
              <a:rPr lang="en-US" sz="2000" b="1" dirty="0" err="1">
                <a:solidFill>
                  <a:srgbClr val="5F7ABE"/>
                </a:solidFill>
                <a:latin typeface="Alegreya" panose="020B0604020202020204" charset="0"/>
              </a:rPr>
              <a:t>écosystème</a:t>
            </a:r>
            <a:r>
              <a:rPr lang="en-US" sz="2000" dirty="0">
                <a:solidFill>
                  <a:srgbClr val="5F7ABE"/>
                </a:solidFill>
                <a:latin typeface="Alegreya" panose="020B0604020202020204" charset="0"/>
              </a:rPr>
              <a:t> · </a:t>
            </a:r>
            <a:r>
              <a:rPr lang="en-US" sz="2000" dirty="0">
                <a:solidFill>
                  <a:srgbClr val="E1E1E1"/>
                </a:solidFill>
                <a:latin typeface="Alegreya" panose="020B0604020202020204" charset="0"/>
              </a:rPr>
              <a:t> </a:t>
            </a:r>
            <a:r>
              <a:rPr lang="en-US" sz="2000" dirty="0" err="1">
                <a:solidFill>
                  <a:srgbClr val="E1E1E1"/>
                </a:solidFill>
                <a:latin typeface="Alegreya" panose="020B0604020202020204" charset="0"/>
              </a:rPr>
              <a:t>disparition</a:t>
            </a:r>
            <a:endParaRPr lang="en-US" sz="2000" dirty="0">
              <a:solidFill>
                <a:srgbClr val="E1E1E1"/>
              </a:solidFill>
              <a:latin typeface="Alegreya" panose="020B0604020202020204" charset="0"/>
            </a:endParaRPr>
          </a:p>
        </p:txBody>
      </p:sp>
      <p:pic>
        <p:nvPicPr>
          <p:cNvPr id="16" name="Image 15" descr="Une image contenant nature, Calotte polaire, Banquise, neige&#10;&#10;Description générée automatiquement">
            <a:extLst>
              <a:ext uri="{FF2B5EF4-FFF2-40B4-BE49-F238E27FC236}">
                <a16:creationId xmlns:a16="http://schemas.microsoft.com/office/drawing/2014/main" id="{7D98100F-96FA-B5DE-E5F2-3726D86E0B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448" y="5432041"/>
            <a:ext cx="3351952" cy="2369510"/>
          </a:xfrm>
          <a:prstGeom prst="rect">
            <a:avLst/>
          </a:prstGeom>
        </p:spPr>
      </p:pic>
      <p:pic>
        <p:nvPicPr>
          <p:cNvPr id="14" name="Image 13" descr="Une image contenant nature, eau, Calotte polaire, glace&#10;&#10;Description générée automatiquement">
            <a:extLst>
              <a:ext uri="{FF2B5EF4-FFF2-40B4-BE49-F238E27FC236}">
                <a16:creationId xmlns:a16="http://schemas.microsoft.com/office/drawing/2014/main" id="{56895DC8-43DE-E0BD-2FCF-7583B3B436F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2806"/>
          <a:stretch/>
        </p:blipFill>
        <p:spPr>
          <a:xfrm>
            <a:off x="6705177" y="3886200"/>
            <a:ext cx="3353223" cy="18741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91980" cy="505322"/>
            <a:chOff x="0" y="0"/>
            <a:chExt cx="5907441" cy="288455"/>
          </a:xfrm>
          <a:solidFill>
            <a:srgbClr val="476876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fr-CA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5"/>
          <p:cNvSpPr txBox="1"/>
          <p:nvPr>
            <p:custDataLst>
              <p:tags r:id="rId2"/>
            </p:custDataLst>
          </p:nvPr>
        </p:nvSpPr>
        <p:spPr>
          <a:xfrm>
            <a:off x="228600" y="531460"/>
            <a:ext cx="6858000" cy="25396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999"/>
              </a:lnSpc>
            </a:pPr>
            <a:r>
              <a:rPr lang="en-US" sz="1586" dirty="0">
                <a:solidFill>
                  <a:srgbClr val="A0BEE6"/>
                </a:solidFill>
                <a:latin typeface="Alegreya Bold"/>
              </a:rPr>
              <a:t> </a:t>
            </a:r>
            <a:r>
              <a:rPr lang="en-US" sz="1760" dirty="0">
                <a:solidFill>
                  <a:srgbClr val="223440"/>
                </a:solidFill>
                <a:latin typeface="Alegreya Bold"/>
              </a:rPr>
              <a:t>DURÉE </a:t>
            </a:r>
          </a:p>
          <a:p>
            <a:pPr>
              <a:lnSpc>
                <a:spcPts val="2094"/>
              </a:lnSpc>
            </a:pPr>
            <a:r>
              <a:rPr lang="en-US" sz="1662" dirty="0">
                <a:solidFill>
                  <a:srgbClr val="223440"/>
                </a:solidFill>
                <a:latin typeface="Alegreya"/>
              </a:rPr>
              <a:t>3 à 4 </a:t>
            </a:r>
            <a:r>
              <a:rPr lang="en-US" sz="1662" dirty="0" err="1">
                <a:solidFill>
                  <a:srgbClr val="223440"/>
                </a:solidFill>
                <a:latin typeface="Alegreya"/>
              </a:rPr>
              <a:t>périodes</a:t>
            </a:r>
            <a:endParaRPr lang="en-US" sz="1662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798"/>
              </a:lnSpc>
            </a:pPr>
            <a:endParaRPr lang="en-US" sz="1662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2467"/>
              </a:lnSpc>
            </a:pPr>
            <a:r>
              <a:rPr lang="en-US" sz="1762" dirty="0">
                <a:solidFill>
                  <a:srgbClr val="223440"/>
                </a:solidFill>
                <a:latin typeface="Alegreya Bold"/>
              </a:rPr>
              <a:t>APPRENTISSAGES </a:t>
            </a:r>
          </a:p>
          <a:p>
            <a:pPr marL="380565" lvl="1" indent="-190282" algn="just">
              <a:lnSpc>
                <a:spcPts val="2467"/>
              </a:lnSpc>
              <a:buFont typeface="Arial"/>
              <a:buChar char="•"/>
            </a:pPr>
            <a:r>
              <a:rPr lang="en-US" sz="1762" dirty="0">
                <a:solidFill>
                  <a:srgbClr val="223440"/>
                </a:solidFill>
                <a:latin typeface="Alegreya"/>
              </a:rPr>
              <a:t>Domaine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général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de formation :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Environnement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consommation</a:t>
            </a:r>
            <a:endParaRPr lang="en-US" sz="1762" dirty="0">
              <a:solidFill>
                <a:srgbClr val="223440"/>
              </a:solidFill>
              <a:latin typeface="Alegreya"/>
            </a:endParaRPr>
          </a:p>
          <a:p>
            <a:pPr marL="380565" lvl="1" indent="-190282" algn="just">
              <a:lnSpc>
                <a:spcPts val="2467"/>
              </a:lnSpc>
              <a:buFont typeface="Arial"/>
              <a:buChar char="•"/>
            </a:pPr>
            <a:r>
              <a:rPr lang="en-US" sz="1762" dirty="0" err="1">
                <a:solidFill>
                  <a:srgbClr val="223440"/>
                </a:solidFill>
                <a:latin typeface="Alegreya"/>
              </a:rPr>
              <a:t>Compétences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disciplinaires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 :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Créer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des images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personnelles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apprécier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œuvres</a:t>
            </a:r>
            <a:endParaRPr lang="en-US" sz="1762" dirty="0">
              <a:solidFill>
                <a:srgbClr val="223440"/>
              </a:solidFill>
              <a:latin typeface="Alegreya"/>
            </a:endParaRPr>
          </a:p>
          <a:p>
            <a:pPr marL="380565" lvl="1" indent="-190282" algn="just">
              <a:lnSpc>
                <a:spcPts val="2467"/>
              </a:lnSpc>
              <a:buFont typeface="Arial"/>
              <a:buChar char="•"/>
            </a:pPr>
            <a:r>
              <a:rPr lang="en-US" sz="1762" dirty="0" err="1">
                <a:solidFill>
                  <a:srgbClr val="223440"/>
                </a:solidFill>
                <a:latin typeface="Alegreya"/>
              </a:rPr>
              <a:t>Compétences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transversales</a:t>
            </a:r>
            <a:r>
              <a:rPr lang="en-US" sz="1762" dirty="0">
                <a:solidFill>
                  <a:srgbClr val="223440"/>
                </a:solidFill>
                <a:latin typeface="Alegreya Italics"/>
              </a:rPr>
              <a:t> :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Mettre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en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œuvre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sa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pensée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créatrice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, exploiter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l’information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résoudre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62" dirty="0" err="1">
                <a:solidFill>
                  <a:srgbClr val="223440"/>
                </a:solidFill>
                <a:latin typeface="Alegreya"/>
              </a:rPr>
              <a:t>problèmes</a:t>
            </a:r>
            <a:r>
              <a:rPr lang="en-US" sz="1762" dirty="0">
                <a:solidFill>
                  <a:srgbClr val="223440"/>
                </a:solidFill>
                <a:latin typeface="Alegreya"/>
              </a:rPr>
              <a:t> </a:t>
            </a:r>
          </a:p>
        </p:txBody>
      </p:sp>
      <p:sp>
        <p:nvSpPr>
          <p:cNvPr id="6" name="TextBox 6"/>
          <p:cNvSpPr txBox="1"/>
          <p:nvPr>
            <p:custDataLst>
              <p:tags r:id="rId3"/>
            </p:custDataLst>
          </p:nvPr>
        </p:nvSpPr>
        <p:spPr>
          <a:xfrm>
            <a:off x="228600" y="5424963"/>
            <a:ext cx="2722099" cy="1462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TECHNIQUES </a:t>
            </a:r>
          </a:p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Dessin </a:t>
            </a:r>
          </a:p>
          <a:p>
            <a:pPr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Peinture</a:t>
            </a: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Lavis</a:t>
            </a: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Observation</a:t>
            </a:r>
            <a:endParaRPr lang="en-US" sz="164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7" name="AutoShape 7"/>
          <p:cNvSpPr/>
          <p:nvPr>
            <p:custDataLst>
              <p:tags r:id="rId4"/>
            </p:custDataLst>
          </p:nvPr>
        </p:nvSpPr>
        <p:spPr>
          <a:xfrm>
            <a:off x="1981200" y="5487706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>
            <p:custDataLst>
              <p:tags r:id="rId5"/>
            </p:custDataLst>
          </p:nvPr>
        </p:nvSpPr>
        <p:spPr>
          <a:xfrm>
            <a:off x="4035478" y="5393338"/>
            <a:ext cx="5122763" cy="2347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MATÉRIAUX ET OUTILS</a:t>
            </a:r>
          </a:p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Aquarelle en pastilles / tubes</a:t>
            </a:r>
          </a:p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Papier aquarelle</a:t>
            </a:r>
          </a:p>
          <a:p>
            <a:pPr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Pinceaux</a:t>
            </a: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Contenants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d’eau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Crayon à la mine</a:t>
            </a:r>
          </a:p>
          <a:p>
            <a:pPr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Gomme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à effacer </a:t>
            </a:r>
          </a:p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"/>
              </a:rPr>
              <a:t>Banque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d'images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de glaciers (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choisies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 par </a:t>
            </a:r>
            <a:r>
              <a:rPr lang="en-US" sz="1599" dirty="0" err="1">
                <a:solidFill>
                  <a:srgbClr val="000000"/>
                </a:solidFill>
                <a:latin typeface="Alegreya"/>
              </a:rPr>
              <a:t>l'enseignant∙e</a:t>
            </a:r>
            <a:r>
              <a:rPr lang="en-US" sz="1599" dirty="0">
                <a:solidFill>
                  <a:srgbClr val="000000"/>
                </a:solidFill>
                <a:latin typeface="Alegreya"/>
              </a:rPr>
              <a:t>)</a:t>
            </a:r>
          </a:p>
        </p:txBody>
      </p:sp>
      <p:sp>
        <p:nvSpPr>
          <p:cNvPr id="12" name="TextBox 12"/>
          <p:cNvSpPr txBox="1"/>
          <p:nvPr>
            <p:custDataLst>
              <p:tags r:id="rId6"/>
            </p:custDataLst>
          </p:nvPr>
        </p:nvSpPr>
        <p:spPr>
          <a:xfrm>
            <a:off x="2390329" y="5424963"/>
            <a:ext cx="2168892" cy="872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5"/>
              </a:lnSpc>
            </a:pPr>
            <a:r>
              <a:rPr lang="en-US" sz="1599" dirty="0">
                <a:solidFill>
                  <a:srgbClr val="000000"/>
                </a:solidFill>
                <a:latin typeface="Alegreya Bold"/>
              </a:rPr>
              <a:t>GESTES</a:t>
            </a:r>
          </a:p>
          <a:p>
            <a:pPr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Dessiner</a:t>
            </a:r>
            <a:endParaRPr lang="en-US" sz="1599" dirty="0">
              <a:solidFill>
                <a:srgbClr val="000000"/>
              </a:solidFill>
              <a:latin typeface="Alegreya"/>
            </a:endParaRPr>
          </a:p>
          <a:p>
            <a:pPr>
              <a:lnSpc>
                <a:spcPts val="2335"/>
              </a:lnSpc>
            </a:pPr>
            <a:r>
              <a:rPr lang="en-US" sz="1599" dirty="0" err="1">
                <a:solidFill>
                  <a:srgbClr val="000000"/>
                </a:solidFill>
                <a:latin typeface="Alegreya"/>
              </a:rPr>
              <a:t>Peindre</a:t>
            </a:r>
            <a:endParaRPr lang="en-US" sz="1599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3" name="AutoShape 13"/>
          <p:cNvSpPr/>
          <p:nvPr>
            <p:custDataLst>
              <p:tags r:id="rId7"/>
            </p:custDataLst>
          </p:nvPr>
        </p:nvSpPr>
        <p:spPr>
          <a:xfrm>
            <a:off x="3733800" y="5487706"/>
            <a:ext cx="0" cy="1671861"/>
          </a:xfrm>
          <a:prstGeom prst="line">
            <a:avLst/>
          </a:prstGeom>
          <a:ln w="19050" cap="rnd">
            <a:solidFill>
              <a:srgbClr val="A6A6A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4" name="AutoShape 14"/>
          <p:cNvSpPr/>
          <p:nvPr>
            <p:custDataLst>
              <p:tags r:id="rId8"/>
            </p:custDataLst>
          </p:nvPr>
        </p:nvSpPr>
        <p:spPr>
          <a:xfrm>
            <a:off x="0" y="5296651"/>
            <a:ext cx="8377773" cy="96621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pic>
        <p:nvPicPr>
          <p:cNvPr id="17" name="Image 16" descr="Une image contenant nature, iceberg, Calotte polaire, glace&#10;&#10;Description générée automatiquement">
            <a:extLst>
              <a:ext uri="{FF2B5EF4-FFF2-40B4-BE49-F238E27FC236}">
                <a16:creationId xmlns:a16="http://schemas.microsoft.com/office/drawing/2014/main" id="{EF7745C9-D6C0-4826-8212-B1E9E77FFF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057" y="509519"/>
            <a:ext cx="2765527" cy="195496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0EF9075E-1D27-9863-53CC-167C65E914CD}"/>
              </a:ext>
            </a:extLst>
          </p:cNvPr>
          <p:cNvSpPr txBox="1"/>
          <p:nvPr/>
        </p:nvSpPr>
        <p:spPr>
          <a:xfrm>
            <a:off x="228600" y="3071130"/>
            <a:ext cx="9710110" cy="2498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460"/>
              </a:lnSpc>
            </a:pPr>
            <a:r>
              <a:rPr lang="en-US" sz="1800" dirty="0">
                <a:solidFill>
                  <a:srgbClr val="223440"/>
                </a:solidFill>
                <a:latin typeface="Alegreya Bold"/>
              </a:rPr>
              <a:t>CYCLE ET ANNÉE SCOLAIRE </a:t>
            </a:r>
          </a:p>
          <a:p>
            <a:pPr algn="just">
              <a:lnSpc>
                <a:spcPts val="2460"/>
              </a:lnSpc>
            </a:pPr>
            <a:r>
              <a:rPr lang="en-US" sz="1800" dirty="0">
                <a:solidFill>
                  <a:srgbClr val="223440"/>
                </a:solidFill>
                <a:latin typeface="Alegreya"/>
              </a:rPr>
              <a:t>1er et 2e cycle du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secondaire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 </a:t>
            </a:r>
          </a:p>
          <a:p>
            <a:pPr algn="just">
              <a:lnSpc>
                <a:spcPts val="798"/>
              </a:lnSpc>
            </a:pPr>
            <a:endParaRPr lang="en-US" sz="180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798"/>
              </a:lnSpc>
            </a:pPr>
            <a:endParaRPr lang="en-US" sz="1800" dirty="0">
              <a:solidFill>
                <a:srgbClr val="223440"/>
              </a:solidFill>
              <a:latin typeface="Alegreya"/>
            </a:endParaRPr>
          </a:p>
          <a:p>
            <a:pPr algn="just">
              <a:lnSpc>
                <a:spcPts val="2460"/>
              </a:lnSpc>
            </a:pPr>
            <a:r>
              <a:rPr lang="en-US" sz="1800" dirty="0">
                <a:solidFill>
                  <a:srgbClr val="223440"/>
                </a:solidFill>
                <a:latin typeface="Alegreya Bold"/>
              </a:rPr>
              <a:t>VOCABULAIRE ET LANGAGE PLASTIQUE </a:t>
            </a:r>
          </a:p>
          <a:p>
            <a:pPr algn="just">
              <a:lnSpc>
                <a:spcPts val="2460"/>
              </a:lnSpc>
            </a:pPr>
            <a:r>
              <a:rPr lang="en-US" sz="1800" dirty="0">
                <a:solidFill>
                  <a:srgbClr val="223440"/>
                </a:solidFill>
                <a:latin typeface="Alegreya"/>
              </a:rPr>
              <a:t>Pigment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coloré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à la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tache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ligne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, dessin -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abstrait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et tangible,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encre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de couleur, textures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réelles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représentées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, motifs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variés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, volumes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réels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suggérés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, couleur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primaire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, couleur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froide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(bleu),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valeur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 dans les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teintes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, superposition, </a:t>
            </a:r>
            <a:r>
              <a:rPr lang="en-US" sz="1800" dirty="0" err="1">
                <a:solidFill>
                  <a:srgbClr val="223440"/>
                </a:solidFill>
                <a:latin typeface="Alegreya"/>
              </a:rPr>
              <a:t>mouvement</a:t>
            </a:r>
            <a:r>
              <a:rPr lang="en-US" sz="1800" dirty="0">
                <a:solidFill>
                  <a:srgbClr val="223440"/>
                </a:solidFill>
                <a:latin typeface="Alegreya"/>
              </a:rPr>
              <a:t>.</a:t>
            </a:r>
          </a:p>
          <a:p>
            <a:endParaRPr lang="fr-CA" dirty="0"/>
          </a:p>
        </p:txBody>
      </p:sp>
      <p:pic>
        <p:nvPicPr>
          <p:cNvPr id="20" name="Image 19" descr="Une image contenant nature, neige, nuage, plein air&#10;&#10;Description générée automatiquement">
            <a:extLst>
              <a:ext uri="{FF2B5EF4-FFF2-40B4-BE49-F238E27FC236}">
                <a16:creationId xmlns:a16="http://schemas.microsoft.com/office/drawing/2014/main" id="{146C330F-F611-6D5A-F8F8-AACA926CED8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"/>
          <a:stretch/>
        </p:blipFill>
        <p:spPr>
          <a:xfrm>
            <a:off x="7303016" y="2342742"/>
            <a:ext cx="2765527" cy="1841149"/>
          </a:xfrm>
          <a:prstGeom prst="rect">
            <a:avLst/>
          </a:prstGeom>
        </p:spPr>
      </p:pic>
      <p:sp>
        <p:nvSpPr>
          <p:cNvPr id="4" name="TextBox 4"/>
          <p:cNvSpPr txBox="1"/>
          <p:nvPr>
            <p:custDataLst>
              <p:tags r:id="rId9"/>
            </p:custDataLst>
          </p:nvPr>
        </p:nvSpPr>
        <p:spPr>
          <a:xfrm>
            <a:off x="70289" y="31625"/>
            <a:ext cx="4915551" cy="448310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marL="85725">
              <a:lnSpc>
                <a:spcPts val="3640"/>
              </a:lnSpc>
            </a:pPr>
            <a:r>
              <a:rPr lang="en-US" sz="2600" spc="98" dirty="0">
                <a:solidFill>
                  <a:schemeClr val="bg1"/>
                </a:solidFill>
                <a:latin typeface="Alegreya Bold"/>
              </a:rPr>
              <a:t> CONTENU DISCIPLINAIRE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3352800" cy="7772400"/>
            <a:chOff x="0" y="0"/>
            <a:chExt cx="1913890" cy="44367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4436745"/>
            </a:xfrm>
            <a:custGeom>
              <a:avLst/>
              <a:gdLst/>
              <a:ahLst/>
              <a:cxnLst/>
              <a:rect l="l" t="t" r="r" b="b"/>
              <a:pathLst>
                <a:path w="1913890" h="4436745">
                  <a:moveTo>
                    <a:pt x="0" y="0"/>
                  </a:moveTo>
                  <a:lnTo>
                    <a:pt x="1913890" y="0"/>
                  </a:lnTo>
                  <a:lnTo>
                    <a:pt x="1913890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0BEE6"/>
            </a:solidFill>
          </p:spPr>
          <p:txBody>
            <a:bodyPr/>
            <a:lstStyle/>
            <a:p>
              <a:endParaRPr lang="fr-CA" dirty="0"/>
            </a:p>
          </p:txBody>
        </p:sp>
      </p:grpSp>
      <p:sp>
        <p:nvSpPr>
          <p:cNvPr id="16" name="Freeform 3">
            <a:extLst>
              <a:ext uri="{FF2B5EF4-FFF2-40B4-BE49-F238E27FC236}">
                <a16:creationId xmlns:a16="http://schemas.microsoft.com/office/drawing/2014/main" id="{0E142D21-2030-315D-1B16-D9CBF831762E}"/>
              </a:ext>
            </a:extLst>
          </p:cNvPr>
          <p:cNvSpPr/>
          <p:nvPr/>
        </p:nvSpPr>
        <p:spPr>
          <a:xfrm>
            <a:off x="0" y="0"/>
            <a:ext cx="10058289" cy="505322"/>
          </a:xfrm>
          <a:custGeom>
            <a:avLst/>
            <a:gdLst/>
            <a:ahLst/>
            <a:cxnLst/>
            <a:rect l="l" t="t" r="r" b="b"/>
            <a:pathLst>
              <a:path w="5907441" h="288455">
                <a:moveTo>
                  <a:pt x="0" y="0"/>
                </a:moveTo>
                <a:lnTo>
                  <a:pt x="5907441" y="0"/>
                </a:lnTo>
                <a:lnTo>
                  <a:pt x="5907441" y="288455"/>
                </a:lnTo>
                <a:lnTo>
                  <a:pt x="0" y="288455"/>
                </a:lnTo>
                <a:close/>
              </a:path>
            </a:pathLst>
          </a:cu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011D5D76-A2B4-DD53-4E4C-E7A36550DAF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499016"/>
            <a:ext cx="6953452" cy="1967532"/>
            <a:chOff x="0" y="0"/>
            <a:chExt cx="3827780" cy="1289545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EC7529C-922C-D88B-C11A-34172FBDB6A7}"/>
                </a:ext>
              </a:extLst>
            </p:cNvPr>
            <p:cNvSpPr/>
            <p:nvPr/>
          </p:nvSpPr>
          <p:spPr>
            <a:xfrm>
              <a:off x="0" y="0"/>
              <a:ext cx="3827780" cy="1289545"/>
            </a:xfrm>
            <a:custGeom>
              <a:avLst/>
              <a:gdLst/>
              <a:ahLst/>
              <a:cxnLst/>
              <a:rect l="l" t="t" r="r" b="b"/>
              <a:pathLst>
                <a:path w="3827780" h="1289545">
                  <a:moveTo>
                    <a:pt x="0" y="0"/>
                  </a:moveTo>
                  <a:lnTo>
                    <a:pt x="3827780" y="0"/>
                  </a:lnTo>
                  <a:lnTo>
                    <a:pt x="3827780" y="1289545"/>
                  </a:lnTo>
                  <a:lnTo>
                    <a:pt x="0" y="12895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4" name="Group 4"/>
          <p:cNvGrpSpPr/>
          <p:nvPr>
            <p:custDataLst>
              <p:tags r:id="rId3"/>
            </p:custDataLst>
          </p:nvPr>
        </p:nvGrpSpPr>
        <p:grpSpPr>
          <a:xfrm>
            <a:off x="6705600" y="0"/>
            <a:ext cx="3352800" cy="7772400"/>
            <a:chOff x="0" y="0"/>
            <a:chExt cx="1973578" cy="44367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73578" cy="4436745"/>
            </a:xfrm>
            <a:custGeom>
              <a:avLst/>
              <a:gdLst/>
              <a:ahLst/>
              <a:cxnLst/>
              <a:rect l="l" t="t" r="r" b="b"/>
              <a:pathLst>
                <a:path w="1973578" h="4436745">
                  <a:moveTo>
                    <a:pt x="0" y="0"/>
                  </a:moveTo>
                  <a:lnTo>
                    <a:pt x="1973578" y="0"/>
                  </a:lnTo>
                  <a:lnTo>
                    <a:pt x="1973578" y="4436745"/>
                  </a:lnTo>
                  <a:lnTo>
                    <a:pt x="0" y="4436745"/>
                  </a:lnTo>
                  <a:close/>
                </a:path>
              </a:pathLst>
            </a:custGeom>
            <a:solidFill>
              <a:srgbClr val="A0BEE6"/>
            </a:solidFill>
          </p:spPr>
          <p:txBody>
            <a:bodyPr/>
            <a:lstStyle/>
            <a:p>
              <a:endParaRPr lang="fr-CA"/>
            </a:p>
          </p:txBody>
        </p:sp>
      </p:grpSp>
      <p:pic>
        <p:nvPicPr>
          <p:cNvPr id="18" name="Image 17" descr="Une image contenant plein air, nature, ciel, Relief glaciaire&#10;&#10;Description générée automatiquement">
            <a:extLst>
              <a:ext uri="{FF2B5EF4-FFF2-40B4-BE49-F238E27FC236}">
                <a16:creationId xmlns:a16="http://schemas.microsoft.com/office/drawing/2014/main" id="{50D5874E-A233-9391-1F2B-D089BEEC2C4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7"/>
          <a:stretch/>
        </p:blipFill>
        <p:spPr>
          <a:xfrm>
            <a:off x="6705599" y="-2240"/>
            <a:ext cx="3352801" cy="2212340"/>
          </a:xfrm>
          <a:prstGeom prst="rect">
            <a:avLst/>
          </a:prstGeom>
        </p:spPr>
      </p:pic>
      <p:sp>
        <p:nvSpPr>
          <p:cNvPr id="6" name="TextBox 6"/>
          <p:cNvSpPr txBox="1"/>
          <p:nvPr>
            <p:custDataLst>
              <p:tags r:id="rId4"/>
            </p:custDataLst>
          </p:nvPr>
        </p:nvSpPr>
        <p:spPr>
          <a:xfrm>
            <a:off x="98223" y="789849"/>
            <a:ext cx="6509153" cy="5758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8"/>
              </a:lnSpc>
            </a:pPr>
            <a:endParaRPr lang="en-US" sz="2471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344"/>
              </a:lnSpc>
            </a:pPr>
            <a:endParaRPr lang="en-US" sz="2471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1204"/>
              </a:lnSpc>
            </a:pPr>
            <a:r>
              <a:rPr lang="en-US" sz="2075" dirty="0">
                <a:solidFill>
                  <a:srgbClr val="223440"/>
                </a:solidFill>
                <a:latin typeface="Alegreya Bold"/>
              </a:rPr>
              <a:t>Attention</a:t>
            </a:r>
          </a:p>
          <a:p>
            <a:pPr>
              <a:lnSpc>
                <a:spcPts val="111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57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344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6"/>
              </a:lnSpc>
            </a:pPr>
            <a:r>
              <a:rPr lang="en-US" sz="1774" dirty="0" err="1">
                <a:solidFill>
                  <a:srgbClr val="476876"/>
                </a:solidFill>
                <a:latin typeface="Alegreya"/>
              </a:rPr>
              <a:t>I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ntéresser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à : la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présence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des glaciers dans les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archipels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l’Arctique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canadien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; à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leur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déplacement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lent et au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façonnement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paysages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lors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leur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passage; la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présence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particules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sédimentaires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fines et à la lumière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responsables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des variations de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teintes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 bleu dans les glaciers. </a:t>
            </a:r>
          </a:p>
          <a:p>
            <a:pPr>
              <a:lnSpc>
                <a:spcPts val="344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344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1028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1204"/>
              </a:lnSpc>
            </a:pPr>
            <a:r>
              <a:rPr lang="en-US" sz="2075" dirty="0" err="1">
                <a:solidFill>
                  <a:srgbClr val="223440"/>
                </a:solidFill>
                <a:latin typeface="Alegreya Bold"/>
              </a:rPr>
              <a:t>Sensibilisation</a:t>
            </a: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119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717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6"/>
              </a:lnSpc>
            </a:pPr>
            <a:r>
              <a:rPr lang="en-US" sz="1774" dirty="0" err="1">
                <a:solidFill>
                  <a:srgbClr val="223440"/>
                </a:solidFill>
                <a:latin typeface="Alegreya"/>
              </a:rPr>
              <a:t>Sensibiliser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aux :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rôles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fondamentaux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des glaciers dans les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écosystèmes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(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débit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des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eaux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, apport local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d’eau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douce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,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hébergement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d’une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faune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).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Mettre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en lien avec le travail de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l’artiste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Eveline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Boulva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.</a:t>
            </a:r>
          </a:p>
          <a:p>
            <a:pPr>
              <a:lnSpc>
                <a:spcPts val="57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458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344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1028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1204"/>
              </a:lnSpc>
            </a:pPr>
            <a:r>
              <a:rPr lang="en-US" sz="2075" dirty="0" err="1">
                <a:solidFill>
                  <a:srgbClr val="223440"/>
                </a:solidFill>
                <a:latin typeface="Alegreya Bold"/>
              </a:rPr>
              <a:t>Création</a:t>
            </a: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717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6"/>
              </a:lnSpc>
            </a:pPr>
            <a:r>
              <a:rPr lang="en-US" sz="1774" dirty="0" err="1">
                <a:solidFill>
                  <a:srgbClr val="223440"/>
                </a:solidFill>
                <a:latin typeface="Alegreya"/>
              </a:rPr>
              <a:t>Amener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à :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réaliser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une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image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personnelle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réaliste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 glacier en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recourant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à la technique de la mise aux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carreaux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et à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l’observation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;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maitriser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la technique de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l’aquarelle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et le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procédé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 de </a:t>
            </a:r>
            <a:r>
              <a:rPr lang="en-US" sz="1774" dirty="0" err="1">
                <a:solidFill>
                  <a:srgbClr val="223440"/>
                </a:solidFill>
                <a:latin typeface="Alegreya"/>
              </a:rPr>
              <a:t>lavis</a:t>
            </a:r>
            <a:r>
              <a:rPr lang="en-US" sz="1774" dirty="0">
                <a:solidFill>
                  <a:srgbClr val="223440"/>
                </a:solidFill>
                <a:latin typeface="Alegreya"/>
              </a:rPr>
              <a:t>.</a:t>
            </a:r>
          </a:p>
          <a:p>
            <a:pPr>
              <a:lnSpc>
                <a:spcPts val="717"/>
              </a:lnSpc>
            </a:pPr>
            <a:endParaRPr lang="en-US" sz="1774" dirty="0">
              <a:solidFill>
                <a:srgbClr val="223440"/>
              </a:solidFill>
              <a:latin typeface="Alegreya"/>
            </a:endParaRPr>
          </a:p>
          <a:p>
            <a:pPr>
              <a:lnSpc>
                <a:spcPts val="1972"/>
              </a:lnSpc>
            </a:pPr>
            <a:r>
              <a:rPr lang="en-US" sz="2075" dirty="0" err="1">
                <a:solidFill>
                  <a:srgbClr val="223440"/>
                </a:solidFill>
                <a:latin typeface="Alegreya Bold"/>
              </a:rPr>
              <a:t>Appréciation</a:t>
            </a:r>
            <a:r>
              <a:rPr lang="en-US" sz="2075" dirty="0">
                <a:solidFill>
                  <a:srgbClr val="223440"/>
                </a:solidFill>
                <a:latin typeface="Alegreya Bold"/>
              </a:rPr>
              <a:t> </a:t>
            </a:r>
          </a:p>
          <a:p>
            <a:pPr>
              <a:lnSpc>
                <a:spcPts val="563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>
              <a:lnSpc>
                <a:spcPts val="458"/>
              </a:lnSpc>
            </a:pPr>
            <a:endParaRPr lang="en-US" sz="2075" dirty="0">
              <a:solidFill>
                <a:srgbClr val="223440"/>
              </a:solidFill>
              <a:latin typeface="Alegreya Bold"/>
            </a:endParaRPr>
          </a:p>
          <a:p>
            <a:pPr algn="just">
              <a:lnSpc>
                <a:spcPts val="2141"/>
              </a:lnSpc>
            </a:pPr>
            <a:r>
              <a:rPr lang="en-US" sz="1769" dirty="0">
                <a:solidFill>
                  <a:srgbClr val="223440"/>
                </a:solidFill>
                <a:latin typeface="Alegreya"/>
              </a:rPr>
              <a:t>À travers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œuvres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réalisées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,</a:t>
            </a:r>
            <a:r>
              <a:rPr lang="en-US" sz="1769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amener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les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élèves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à :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s’éveiller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et à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discuter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 la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beauté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, de la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diversité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formelle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, de la force, de la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fragilité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et des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rôles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des glaciers.*Se reporter aux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modèles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formel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et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perceptuel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dans le tableau des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synthèses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d’appréciation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placé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 en </a:t>
            </a:r>
            <a:r>
              <a:rPr lang="en-US" sz="1769" dirty="0" err="1">
                <a:solidFill>
                  <a:srgbClr val="223440"/>
                </a:solidFill>
                <a:latin typeface="Alegreya"/>
              </a:rPr>
              <a:t>annexe</a:t>
            </a:r>
            <a:r>
              <a:rPr lang="en-US" sz="1769" dirty="0">
                <a:solidFill>
                  <a:srgbClr val="223440"/>
                </a:solidFill>
                <a:latin typeface="Alegreya"/>
              </a:rPr>
              <a:t>.</a:t>
            </a:r>
          </a:p>
        </p:txBody>
      </p:sp>
      <p:sp>
        <p:nvSpPr>
          <p:cNvPr id="9" name="TextBox 9"/>
          <p:cNvSpPr txBox="1"/>
          <p:nvPr>
            <p:custDataLst>
              <p:tags r:id="rId5"/>
            </p:custDataLst>
          </p:nvPr>
        </p:nvSpPr>
        <p:spPr>
          <a:xfrm>
            <a:off x="6781222" y="2196754"/>
            <a:ext cx="3166966" cy="5192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51"/>
              </a:lnSpc>
            </a:pPr>
            <a:r>
              <a:rPr lang="en-US" sz="2465" dirty="0">
                <a:solidFill>
                  <a:srgbClr val="476876"/>
                </a:solidFill>
                <a:latin typeface="Alegreya Bold"/>
              </a:rPr>
              <a:t>Intention </a:t>
            </a:r>
            <a:r>
              <a:rPr lang="en-US" sz="2465" dirty="0" err="1">
                <a:solidFill>
                  <a:srgbClr val="476876"/>
                </a:solidFill>
                <a:latin typeface="Alegreya Bold"/>
              </a:rPr>
              <a:t>pédagogique</a:t>
            </a:r>
            <a:r>
              <a:rPr lang="en-US" sz="2465" dirty="0">
                <a:solidFill>
                  <a:srgbClr val="476876"/>
                </a:solidFill>
                <a:latin typeface="Alegreya Bold"/>
              </a:rPr>
              <a:t> </a:t>
            </a:r>
          </a:p>
          <a:p>
            <a:pPr algn="ctr">
              <a:lnSpc>
                <a:spcPts val="2208"/>
              </a:lnSpc>
            </a:pPr>
            <a:r>
              <a:rPr lang="en-US" sz="1577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Sensibiliser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les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splendeur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des glaciers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canadiens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à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leur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rôle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dans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l'environnement</a:t>
            </a:r>
            <a:endParaRPr lang="en-US" sz="1972" dirty="0">
              <a:solidFill>
                <a:srgbClr val="000000"/>
              </a:solidFill>
              <a:latin typeface="Alegreya"/>
            </a:endParaRPr>
          </a:p>
          <a:p>
            <a:pPr algn="ctr">
              <a:lnSpc>
                <a:spcPts val="4141"/>
              </a:lnSpc>
            </a:pPr>
            <a:r>
              <a:rPr lang="en-US" sz="2958" dirty="0">
                <a:solidFill>
                  <a:srgbClr val="476876"/>
                </a:solidFill>
                <a:latin typeface="Alegreya"/>
              </a:rPr>
              <a:t>•</a:t>
            </a:r>
            <a:r>
              <a:rPr lang="en-US" sz="2958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ctr">
              <a:lnSpc>
                <a:spcPts val="2760"/>
              </a:lnSpc>
            </a:pPr>
            <a:r>
              <a:rPr lang="en-US" sz="1972" dirty="0" err="1">
                <a:solidFill>
                  <a:srgbClr val="000000"/>
                </a:solidFill>
                <a:latin typeface="Alegreya"/>
              </a:rPr>
              <a:t>Déployer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démarche de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création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formaliste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perceptuelle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, par la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réalisation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image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personnelle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de glacier à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l'aquarelle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, en lien avec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972" dirty="0">
                <a:solidFill>
                  <a:srgbClr val="000000"/>
                </a:solidFill>
                <a:latin typeface="Alegreya"/>
              </a:rPr>
              <a:t> image </a:t>
            </a:r>
            <a:r>
              <a:rPr lang="en-US" sz="1972" dirty="0" err="1">
                <a:solidFill>
                  <a:srgbClr val="000000"/>
                </a:solidFill>
                <a:latin typeface="Alegreya"/>
              </a:rPr>
              <a:t>choisie</a:t>
            </a:r>
            <a:endParaRPr lang="en-US" sz="1972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0" name="AutoShape 10"/>
          <p:cNvSpPr/>
          <p:nvPr>
            <p:custDataLst>
              <p:tags r:id="rId6"/>
            </p:custDataLst>
          </p:nvPr>
        </p:nvSpPr>
        <p:spPr>
          <a:xfrm>
            <a:off x="213535" y="533400"/>
            <a:ext cx="5501465" cy="0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1" name="AutoShape 11"/>
          <p:cNvSpPr/>
          <p:nvPr>
            <p:custDataLst>
              <p:tags r:id="rId7"/>
            </p:custDataLst>
          </p:nvPr>
        </p:nvSpPr>
        <p:spPr>
          <a:xfrm>
            <a:off x="3225026" y="7676729"/>
            <a:ext cx="6856682" cy="97912"/>
          </a:xfrm>
          <a:prstGeom prst="rect">
            <a:avLst/>
          </a:prstGeom>
          <a:solidFill>
            <a:srgbClr val="476876"/>
          </a:solidFill>
        </p:spPr>
        <p:txBody>
          <a:bodyPr/>
          <a:lstStyle/>
          <a:p>
            <a:endParaRPr lang="fr-CA"/>
          </a:p>
        </p:txBody>
      </p:sp>
      <p:sp>
        <p:nvSpPr>
          <p:cNvPr id="12" name="AutoShape 12"/>
          <p:cNvSpPr/>
          <p:nvPr>
            <p:custDataLst>
              <p:tags r:id="rId8"/>
            </p:custDataLst>
          </p:nvPr>
        </p:nvSpPr>
        <p:spPr>
          <a:xfrm flipV="1">
            <a:off x="6812173" y="2692498"/>
            <a:ext cx="3246116" cy="15181"/>
          </a:xfrm>
          <a:prstGeom prst="line">
            <a:avLst/>
          </a:prstGeom>
          <a:ln w="47625" cap="rnd">
            <a:solidFill>
              <a:srgbClr val="476876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CA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6C3CEE-FF55-1D0E-49F2-091EDE550318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103946" y="36475"/>
            <a:ext cx="6150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  <a:latin typeface="Alegreya Bold"/>
              </a:rPr>
              <a:t>Progression de </a:t>
            </a:r>
            <a:r>
              <a:rPr lang="en-US" sz="2600" dirty="0" err="1">
                <a:solidFill>
                  <a:schemeClr val="bg1"/>
                </a:solidFill>
                <a:latin typeface="Alegreya Bold"/>
              </a:rPr>
              <a:t>l'intention</a:t>
            </a:r>
            <a:r>
              <a:rPr lang="en-US" sz="2600" dirty="0">
                <a:solidFill>
                  <a:schemeClr val="bg1"/>
                </a:solidFill>
                <a:latin typeface="Alegreya Bold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Alegreya Bold"/>
              </a:rPr>
              <a:t>pédagogique</a:t>
            </a:r>
            <a:endParaRPr lang="fr-CA" sz="2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0058400" cy="505322"/>
            <a:chOff x="0" y="0"/>
            <a:chExt cx="5907441" cy="28845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07441" cy="288455"/>
            </a:xfrm>
            <a:custGeom>
              <a:avLst/>
              <a:gdLst/>
              <a:ahLst/>
              <a:cxnLst/>
              <a:rect l="l" t="t" r="r" b="b"/>
              <a:pathLst>
                <a:path w="5907441" h="288455">
                  <a:moveTo>
                    <a:pt x="0" y="0"/>
                  </a:moveTo>
                  <a:lnTo>
                    <a:pt x="5907441" y="0"/>
                  </a:lnTo>
                  <a:lnTo>
                    <a:pt x="5907441" y="288455"/>
                  </a:lnTo>
                  <a:lnTo>
                    <a:pt x="0" y="288455"/>
                  </a:lnTo>
                  <a:close/>
                </a:path>
              </a:pathLst>
            </a:custGeom>
            <a:solidFill>
              <a:srgbClr val="A0BEE6"/>
            </a:solid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8" name="TextBox 8"/>
          <p:cNvSpPr txBox="1"/>
          <p:nvPr>
            <p:custDataLst>
              <p:tags r:id="rId2"/>
            </p:custDataLst>
          </p:nvPr>
        </p:nvSpPr>
        <p:spPr>
          <a:xfrm>
            <a:off x="169411" y="38348"/>
            <a:ext cx="961750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 dirty="0">
                <a:solidFill>
                  <a:srgbClr val="476876"/>
                </a:solidFill>
                <a:latin typeface="Alegreya Bold"/>
              </a:rPr>
              <a:t>Phases du processus de </a:t>
            </a:r>
            <a:r>
              <a:rPr lang="en-US" sz="2499" dirty="0" err="1">
                <a:solidFill>
                  <a:srgbClr val="476876"/>
                </a:solidFill>
                <a:latin typeface="Alegreya Bold"/>
              </a:rPr>
              <a:t>création</a:t>
            </a:r>
            <a:endParaRPr lang="en-US" sz="2499" dirty="0">
              <a:solidFill>
                <a:srgbClr val="476876"/>
              </a:solidFill>
              <a:latin typeface="Alegreya Bold"/>
            </a:endParaRPr>
          </a:p>
        </p:txBody>
      </p:sp>
      <p:sp>
        <p:nvSpPr>
          <p:cNvPr id="9" name="TextBox 9"/>
          <p:cNvSpPr txBox="1"/>
          <p:nvPr>
            <p:custDataLst>
              <p:tags r:id="rId3"/>
            </p:custDataLst>
          </p:nvPr>
        </p:nvSpPr>
        <p:spPr>
          <a:xfrm>
            <a:off x="169412" y="2484273"/>
            <a:ext cx="9719576" cy="22935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61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Élaboration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                                                                                                                    </a:t>
            </a:r>
            <a:r>
              <a:rPr lang="en-US" sz="1700" dirty="0">
                <a:solidFill>
                  <a:srgbClr val="E48D36"/>
                </a:solidFill>
                <a:latin typeface="Alegreya Bold"/>
              </a:rPr>
              <a:t> </a:t>
            </a:r>
          </a:p>
          <a:p>
            <a:pPr algn="just">
              <a:lnSpc>
                <a:spcPts val="2538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Démonstrations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techniques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: mise aux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carreaux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utilisation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l'aquarelle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</a:p>
          <a:p>
            <a:pPr algn="just">
              <a:lnSpc>
                <a:spcPts val="2538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Exercices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de base 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: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lavis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l'aquarelle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avec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teintes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bleu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diluées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en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variété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d'intensités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· Mise aux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carreaux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·  Croquis de glaciers à la mine, par observation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d'images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</a:p>
          <a:p>
            <a:pPr algn="just">
              <a:lnSpc>
                <a:spcPts val="2538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Création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: impression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d'une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image en couleur de glacier · Mise aux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carreaux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celle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-ci ·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Transfert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la mise aux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carreaux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l'échelle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sur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feuille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papier aquarelle, à la mine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pâle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· Dans un premier temps, reproduction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réaliste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du glacier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choisi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par dessin, et dans un second temps, en le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peignant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une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teinte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fois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  <a:endParaRPr lang="en-US" sz="1800" dirty="0">
              <a:solidFill>
                <a:srgbClr val="000000"/>
              </a:solidFill>
              <a:latin typeface="Alegreya"/>
            </a:endParaRPr>
          </a:p>
        </p:txBody>
      </p:sp>
      <p:sp>
        <p:nvSpPr>
          <p:cNvPr id="10" name="TextBox 10"/>
          <p:cNvSpPr txBox="1"/>
          <p:nvPr>
            <p:custDataLst>
              <p:tags r:id="rId4"/>
            </p:custDataLst>
          </p:nvPr>
        </p:nvSpPr>
        <p:spPr>
          <a:xfrm>
            <a:off x="169411" y="5586078"/>
            <a:ext cx="9719577" cy="167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45"/>
              </a:lnSpc>
            </a:pPr>
            <a:r>
              <a:rPr lang="en-US" sz="1700" dirty="0" err="1">
                <a:solidFill>
                  <a:srgbClr val="000000"/>
                </a:solidFill>
                <a:latin typeface="Alegreya Bold"/>
              </a:rPr>
              <a:t>Distanciation</a:t>
            </a:r>
            <a:r>
              <a:rPr lang="en-US" sz="1700" dirty="0">
                <a:solidFill>
                  <a:srgbClr val="000000"/>
                </a:solidFill>
                <a:latin typeface="Alegreya Bold"/>
              </a:rPr>
              <a:t> </a:t>
            </a:r>
          </a:p>
          <a:p>
            <a:pPr algn="just">
              <a:lnSpc>
                <a:spcPts val="2595"/>
              </a:lnSpc>
            </a:pPr>
            <a:r>
              <a:rPr lang="en-US" sz="1700" dirty="0" err="1">
                <a:solidFill>
                  <a:srgbClr val="000000"/>
                </a:solidFill>
                <a:latin typeface="Alegreya"/>
              </a:rPr>
              <a:t>Affichage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exercices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base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élèves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sur un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mur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avec un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espace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entre chacun · Installation des images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glacier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créées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sur un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autre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mur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Activité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formelle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perceptuelle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(se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référer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modèles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dans le tableau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synthèses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d'appréciation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annexe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), à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partir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exercices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base et des images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personnelles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réalisées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, avec discussion sur les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rôles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glaciers dans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l'environnement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.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BB22874C-0E96-CAE4-3707-3BED1F5918E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0" y="1940602"/>
            <a:ext cx="10058400" cy="505322"/>
            <a:chOff x="0" y="1977026"/>
            <a:chExt cx="10058400" cy="505322"/>
          </a:xfrm>
        </p:grpSpPr>
        <p:grpSp>
          <p:nvGrpSpPr>
            <p:cNvPr id="4" name="Group 4"/>
            <p:cNvGrpSpPr/>
            <p:nvPr>
              <p:custDataLst>
                <p:tags r:id="rId10"/>
              </p:custDataLst>
            </p:nvPr>
          </p:nvGrpSpPr>
          <p:grpSpPr>
            <a:xfrm>
              <a:off x="0" y="1977026"/>
              <a:ext cx="10058400" cy="505322"/>
              <a:chOff x="0" y="0"/>
              <a:chExt cx="5907441" cy="288455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5907441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A0BEE6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1" name="AutoShape 11"/>
            <p:cNvSpPr/>
            <p:nvPr>
              <p:custDataLst>
                <p:tags r:id="rId11"/>
              </p:custDataLst>
            </p:nvPr>
          </p:nvSpPr>
          <p:spPr>
            <a:xfrm>
              <a:off x="28124" y="2205875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E0A6236-3FD7-C59B-19AD-AF92B6CC6A3D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0" y="4929303"/>
            <a:ext cx="10058400" cy="505322"/>
            <a:chOff x="0" y="5101559"/>
            <a:chExt cx="10058400" cy="505322"/>
          </a:xfrm>
        </p:grpSpPr>
        <p:grpSp>
          <p:nvGrpSpPr>
            <p:cNvPr id="6" name="Group 6"/>
            <p:cNvGrpSpPr/>
            <p:nvPr>
              <p:custDataLst>
                <p:tags r:id="rId8"/>
              </p:custDataLst>
            </p:nvPr>
          </p:nvGrpSpPr>
          <p:grpSpPr>
            <a:xfrm>
              <a:off x="0" y="5101559"/>
              <a:ext cx="10058400" cy="505322"/>
              <a:chOff x="0" y="0"/>
              <a:chExt cx="5785512" cy="28845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5785512" cy="288455"/>
              </a:xfrm>
              <a:custGeom>
                <a:avLst/>
                <a:gdLst/>
                <a:ahLst/>
                <a:cxnLst/>
                <a:rect l="l" t="t" r="r" b="b"/>
                <a:pathLst>
                  <a:path w="5907441" h="288455">
                    <a:moveTo>
                      <a:pt x="0" y="0"/>
                    </a:moveTo>
                    <a:lnTo>
                      <a:pt x="5907441" y="0"/>
                    </a:lnTo>
                    <a:lnTo>
                      <a:pt x="5907441" y="288455"/>
                    </a:lnTo>
                    <a:lnTo>
                      <a:pt x="0" y="288455"/>
                    </a:lnTo>
                    <a:close/>
                  </a:path>
                </a:pathLst>
              </a:custGeom>
              <a:solidFill>
                <a:srgbClr val="A0BEE6"/>
              </a:solidFill>
            </p:spPr>
            <p:txBody>
              <a:bodyPr/>
              <a:lstStyle/>
              <a:p>
                <a:endParaRPr lang="fr-CA"/>
              </a:p>
            </p:txBody>
          </p:sp>
        </p:grpSp>
        <p:sp>
          <p:nvSpPr>
            <p:cNvPr id="12" name="AutoShape 12"/>
            <p:cNvSpPr/>
            <p:nvPr>
              <p:custDataLst>
                <p:tags r:id="rId9"/>
              </p:custDataLst>
            </p:nvPr>
          </p:nvSpPr>
          <p:spPr>
            <a:xfrm>
              <a:off x="5379" y="5354220"/>
              <a:ext cx="8430076" cy="23812"/>
            </a:xfrm>
            <a:prstGeom prst="line">
              <a:avLst/>
            </a:prstGeom>
            <a:ln w="47625" cap="rnd">
              <a:solidFill>
                <a:srgbClr val="476876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" name="TextBox 13"/>
          <p:cNvSpPr txBox="1"/>
          <p:nvPr>
            <p:custDataLst>
              <p:tags r:id="rId7"/>
            </p:custDataLst>
          </p:nvPr>
        </p:nvSpPr>
        <p:spPr>
          <a:xfrm>
            <a:off x="171204" y="513406"/>
            <a:ext cx="9719577" cy="13189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72"/>
              </a:lnSpc>
            </a:pPr>
            <a:r>
              <a:rPr lang="en-US" sz="1700" dirty="0">
                <a:solidFill>
                  <a:srgbClr val="000000"/>
                </a:solidFill>
                <a:latin typeface="Alegreya Bold"/>
              </a:rPr>
              <a:t>Inspiration </a:t>
            </a:r>
          </a:p>
          <a:p>
            <a:pPr algn="just">
              <a:lnSpc>
                <a:spcPts val="2461"/>
              </a:lnSpc>
            </a:pP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sur les glaciers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canadiens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Découverte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œuvres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d’Eveline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Boulva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de son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approche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sensible du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sujet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en relation avec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l’environnement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·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Présentation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des techniques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plastiques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à explorer ·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Sélection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d’images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divers glaciers, avec attention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portée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sur la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diversité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leurs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formes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et </a:t>
            </a:r>
            <a:r>
              <a:rPr lang="en-US" sz="1700" dirty="0" err="1">
                <a:solidFill>
                  <a:srgbClr val="000000"/>
                </a:solidFill>
                <a:latin typeface="Alegreya"/>
              </a:rPr>
              <a:t>tonalités</a:t>
            </a:r>
            <a:r>
              <a:rPr lang="en-US" sz="1700" dirty="0">
                <a:solidFill>
                  <a:srgbClr val="000000"/>
                </a:solidFill>
                <a:latin typeface="Alegreya"/>
              </a:rPr>
              <a:t> de bleu.</a:t>
            </a:r>
            <a:endParaRPr lang="en-US" sz="1758" dirty="0">
              <a:solidFill>
                <a:srgbClr val="000000"/>
              </a:solidFill>
              <a:latin typeface="Alegrey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3FAF7F1B-EBEC-5C45-63DD-2C27EC3F301E}"/>
              </a:ext>
            </a:extLst>
          </p:cNvPr>
          <p:cNvGrpSpPr/>
          <p:nvPr/>
        </p:nvGrpSpPr>
        <p:grpSpPr>
          <a:xfrm>
            <a:off x="0" y="0"/>
            <a:ext cx="10070055" cy="2743200"/>
            <a:chOff x="-11656" y="5029200"/>
            <a:chExt cx="10070055" cy="2743200"/>
          </a:xfrm>
        </p:grpSpPr>
        <p:sp>
          <p:nvSpPr>
            <p:cNvPr id="3" name="AutoShape 3"/>
            <p:cNvSpPr/>
            <p:nvPr>
              <p:custDataLst>
                <p:tags r:id="rId3"/>
              </p:custDataLst>
            </p:nvPr>
          </p:nvSpPr>
          <p:spPr>
            <a:xfrm>
              <a:off x="-11656" y="5029200"/>
              <a:ext cx="10070055" cy="2743200"/>
            </a:xfrm>
            <a:prstGeom prst="rect">
              <a:avLst/>
            </a:prstGeom>
            <a:solidFill>
              <a:srgbClr val="A0BEE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" name="TextBox 4"/>
            <p:cNvSpPr txBox="1"/>
            <p:nvPr>
              <p:custDataLst>
                <p:tags r:id="rId4"/>
              </p:custDataLst>
            </p:nvPr>
          </p:nvSpPr>
          <p:spPr>
            <a:xfrm>
              <a:off x="108873" y="5135069"/>
              <a:ext cx="9786865" cy="25314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818"/>
                </a:lnSpc>
              </a:pPr>
              <a:r>
                <a:rPr lang="en-US" dirty="0">
                  <a:solidFill>
                    <a:srgbClr val="000000"/>
                  </a:solidFill>
                  <a:latin typeface="Alegreya Bold"/>
                </a:rPr>
                <a:t>VISITEZ LES OEUVRES DE L’ARTISTE:</a:t>
              </a:r>
            </a:p>
            <a:p>
              <a:pPr marL="268288">
                <a:lnSpc>
                  <a:spcPts val="1818"/>
                </a:lnSpc>
              </a:pPr>
              <a:r>
                <a:rPr lang="fr-CA" sz="1699" dirty="0">
                  <a:solidFill>
                    <a:srgbClr val="000000"/>
                  </a:solidFill>
                  <a:latin typeface="Alegreya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https://galerielacerte.com/fr/faaq-2018-2/boulva_02_br-2/</a:t>
              </a:r>
              <a:endParaRPr lang="fr-CA" sz="1699" dirty="0">
                <a:solidFill>
                  <a:srgbClr val="000000"/>
                </a:solidFill>
                <a:latin typeface="Alegreya"/>
              </a:endParaRPr>
            </a:p>
            <a:p>
              <a:pPr marL="1258888" indent="-990600">
                <a:lnSpc>
                  <a:spcPts val="1818"/>
                </a:lnSpc>
              </a:pPr>
              <a:r>
                <a:rPr lang="en-US" sz="1299" dirty="0">
                  <a:solidFill>
                    <a:srgbClr val="000000"/>
                  </a:solidFill>
                  <a:latin typeface="Alegreya Bold"/>
                </a:rPr>
                <a:t>Suggestion 1 :  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BOULVA, Eveline, Dis-Location; glacier 1, 2018, Aquarelle sur papier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marouflé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sur support de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bois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51 x 51 cm.</a:t>
              </a:r>
            </a:p>
            <a:p>
              <a:pPr marL="1258888" indent="-990600">
                <a:lnSpc>
                  <a:spcPts val="1818"/>
                </a:lnSpc>
              </a:pPr>
              <a:r>
                <a:rPr lang="en-US" sz="1299" dirty="0">
                  <a:solidFill>
                    <a:srgbClr val="000000"/>
                  </a:solidFill>
                  <a:latin typeface="Alegreya Bold"/>
                </a:rPr>
                <a:t>Suggestion 2 :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BOULVA, Eveline, Dis-location; glacier 2, 2018, Aquarelle sur papier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marouflé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sur support de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bois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41,5 x 51 cm. </a:t>
              </a:r>
            </a:p>
            <a:p>
              <a:pPr marL="1258888" indent="-990600">
                <a:lnSpc>
                  <a:spcPts val="1818"/>
                </a:lnSpc>
              </a:pPr>
              <a:r>
                <a:rPr lang="en-US" sz="1299" dirty="0">
                  <a:solidFill>
                    <a:srgbClr val="000000"/>
                  </a:solidFill>
                  <a:latin typeface="Alegreya Bold"/>
                </a:rPr>
                <a:t>Suggestion 3 : 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BOULVA, Eveline, Transgression; le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mouvement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des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glaces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Aquarelle et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acrylique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sur papier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marouflé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sur support de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bois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</a:t>
              </a:r>
              <a:br>
                <a:rPr lang="en-US" sz="1299" dirty="0">
                  <a:solidFill>
                    <a:srgbClr val="000000"/>
                  </a:solidFill>
                  <a:latin typeface="Alegreya"/>
                </a:rPr>
              </a:b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51 x 51 cm.</a:t>
              </a:r>
            </a:p>
            <a:p>
              <a:pPr marL="1258888" indent="-990600">
                <a:lnSpc>
                  <a:spcPts val="1818"/>
                </a:lnSpc>
              </a:pPr>
              <a:r>
                <a:rPr lang="en-US" sz="1299" dirty="0">
                  <a:solidFill>
                    <a:srgbClr val="000000"/>
                  </a:solidFill>
                  <a:latin typeface="Alegreya Bold"/>
                </a:rPr>
                <a:t>Suggestion 4: 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BOULVA, Eveline, Série : Le carnet des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disparus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2019, Dessins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photosensibles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21 x 29,7 cm chacun. </a:t>
              </a:r>
            </a:p>
            <a:p>
              <a:pPr marL="1258888" indent="-990600">
                <a:lnSpc>
                  <a:spcPts val="1818"/>
                </a:lnSpc>
              </a:pPr>
              <a:r>
                <a:rPr lang="en-US" sz="1299" dirty="0">
                  <a:solidFill>
                    <a:srgbClr val="000000"/>
                  </a:solidFill>
                  <a:latin typeface="Alegreya Bold"/>
                </a:rPr>
                <a:t>Suggestion 5 :  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BOULVA, Eveline, Série : Le carnet des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disparus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2019, Dessins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photosensibles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21 x 29,7 cm chacun. </a:t>
              </a:r>
            </a:p>
            <a:p>
              <a:pPr marL="1258888" indent="-990600">
                <a:lnSpc>
                  <a:spcPts val="1818"/>
                </a:lnSpc>
              </a:pPr>
              <a:r>
                <a:rPr lang="en-US" sz="1299" dirty="0">
                  <a:solidFill>
                    <a:srgbClr val="000000"/>
                  </a:solidFill>
                  <a:latin typeface="Alegreya Bold"/>
                </a:rPr>
                <a:t>Suggestion 6 :  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BOULVA, Eveline, Dis-Location; glacier 3, 2018, Aquarelle sur papier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marouflé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sur support de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bois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, 51 x 61 cm.</a:t>
              </a:r>
            </a:p>
            <a:p>
              <a:pPr>
                <a:lnSpc>
                  <a:spcPts val="1818"/>
                </a:lnSpc>
              </a:pPr>
              <a:endParaRPr lang="en-US" sz="1299" dirty="0">
                <a:solidFill>
                  <a:srgbClr val="000000"/>
                </a:solidFill>
                <a:latin typeface="Alegreya"/>
              </a:endParaRPr>
            </a:p>
            <a:p>
              <a:pPr>
                <a:lnSpc>
                  <a:spcPts val="1818"/>
                </a:lnSpc>
              </a:pPr>
              <a:r>
                <a:rPr lang="en-US" sz="1299" b="1" cap="small" dirty="0">
                  <a:solidFill>
                    <a:srgbClr val="000000"/>
                  </a:solidFill>
                  <a:latin typeface="Alegreya"/>
                </a:rPr>
                <a:t>Source des images :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Quelques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photos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composées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à </a:t>
              </a:r>
              <a:r>
                <a:rPr lang="en-US" sz="1299" dirty="0" err="1">
                  <a:solidFill>
                    <a:srgbClr val="000000"/>
                  </a:solidFill>
                  <a:latin typeface="Alegreya"/>
                </a:rPr>
                <a:t>partir</a:t>
              </a:r>
              <a:r>
                <a:rPr lang="en-US" sz="1299" dirty="0">
                  <a:solidFill>
                    <a:srgbClr val="000000"/>
                  </a:solidFill>
                  <a:latin typeface="Alegreya"/>
                </a:rPr>
                <a:t> de Canva Pro.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33723A4A-C08E-D4C4-2C07-074D73D41639}"/>
              </a:ext>
            </a:extLst>
          </p:cNvPr>
          <p:cNvGrpSpPr/>
          <p:nvPr/>
        </p:nvGrpSpPr>
        <p:grpSpPr>
          <a:xfrm>
            <a:off x="0" y="2849069"/>
            <a:ext cx="9907394" cy="4690775"/>
            <a:chOff x="124113" y="153065"/>
            <a:chExt cx="9249880" cy="4690775"/>
          </a:xfrm>
        </p:grpSpPr>
        <p:sp>
          <p:nvSpPr>
            <p:cNvPr id="2" name="TextBox 2"/>
            <p:cNvSpPr txBox="1"/>
            <p:nvPr>
              <p:custDataLst>
                <p:tags r:id="rId1"/>
              </p:custDataLst>
            </p:nvPr>
          </p:nvSpPr>
          <p:spPr>
            <a:xfrm>
              <a:off x="228600" y="751694"/>
              <a:ext cx="9145393" cy="4092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80"/>
                </a:lnSpc>
              </a:pPr>
              <a:endParaRPr lang="en-US" sz="557" dirty="0">
                <a:solidFill>
                  <a:srgbClr val="000000"/>
                </a:solidFill>
                <a:latin typeface="Arimo"/>
              </a:endParaRPr>
            </a:p>
            <a:p>
              <a:pPr>
                <a:lnSpc>
                  <a:spcPts val="2379"/>
                </a:lnSpc>
              </a:pPr>
              <a:r>
                <a:rPr lang="en-US" sz="1699" dirty="0">
                  <a:solidFill>
                    <a:srgbClr val="000000"/>
                  </a:solidFill>
                  <a:latin typeface="Alegreya Bold"/>
                </a:rPr>
                <a:t>Site Web de </a:t>
              </a:r>
              <a:r>
                <a:rPr lang="en-US" sz="1699" dirty="0" err="1">
                  <a:solidFill>
                    <a:srgbClr val="000000"/>
                  </a:solidFill>
                  <a:latin typeface="Alegreya Bold"/>
                </a:rPr>
                <a:t>l'artiste</a:t>
              </a:r>
              <a:r>
                <a:rPr lang="en-US" sz="1699" dirty="0">
                  <a:solidFill>
                    <a:srgbClr val="000000"/>
                  </a:solidFill>
                  <a:latin typeface="Alegreya Bold"/>
                </a:rPr>
                <a:t> Eveline </a:t>
              </a:r>
              <a:r>
                <a:rPr lang="en-US" sz="1699" dirty="0" err="1">
                  <a:solidFill>
                    <a:srgbClr val="000000"/>
                  </a:solidFill>
                  <a:latin typeface="Alegreya Bold"/>
                </a:rPr>
                <a:t>Boulva</a:t>
              </a:r>
              <a:r>
                <a:rPr lang="en-US" sz="1699" dirty="0">
                  <a:solidFill>
                    <a:srgbClr val="000000"/>
                  </a:solidFill>
                  <a:latin typeface="Alegreya Bold"/>
                </a:rPr>
                <a:t> </a:t>
              </a:r>
            </a:p>
            <a:p>
              <a:pPr marL="182563">
                <a:lnSpc>
                  <a:spcPts val="2379"/>
                </a:lnSpc>
              </a:pPr>
              <a:r>
                <a:rPr lang="en-US" sz="1699" dirty="0">
                  <a:solidFill>
                    <a:srgbClr val="000000"/>
                  </a:solidFill>
                  <a:latin typeface="Alegreya"/>
                  <a:hlinkClick r:id="rId7"/>
                </a:rPr>
                <a:t>https://www.evelineboulva.com/ </a:t>
              </a:r>
              <a:endParaRPr lang="en-US" sz="1699" dirty="0">
                <a:solidFill>
                  <a:srgbClr val="000000"/>
                </a:solidFill>
                <a:latin typeface="Alegreya"/>
              </a:endParaRPr>
            </a:p>
            <a:p>
              <a:pPr marL="182563">
                <a:lnSpc>
                  <a:spcPts val="2379"/>
                </a:lnSpc>
              </a:pPr>
              <a:r>
                <a:rPr lang="en-US" sz="1699" dirty="0">
                  <a:solidFill>
                    <a:srgbClr val="000000"/>
                  </a:solidFill>
                  <a:latin typeface="Alegreya"/>
                  <a:hlinkClick r:id="rId8" tooltip="https://www.evelineboulva.com/2019-l-emballement-des-echos"/>
                </a:rPr>
                <a:t>https://www.evelineboulva.com/2019-l-emballement-des-echos</a:t>
              </a:r>
              <a:r>
                <a:rPr lang="en-US" sz="1699" dirty="0">
                  <a:solidFill>
                    <a:srgbClr val="000000"/>
                  </a:solidFill>
                  <a:latin typeface="Alegreya"/>
                </a:rPr>
                <a:t>  </a:t>
              </a:r>
            </a:p>
            <a:p>
              <a:pPr>
                <a:lnSpc>
                  <a:spcPts val="2379"/>
                </a:lnSpc>
              </a:pPr>
              <a:endParaRPr lang="en-US" sz="1699" dirty="0">
                <a:solidFill>
                  <a:srgbClr val="000000"/>
                </a:solidFill>
                <a:latin typeface="Alegreya"/>
              </a:endParaRPr>
            </a:p>
            <a:p>
              <a:pPr>
                <a:lnSpc>
                  <a:spcPts val="2379"/>
                </a:lnSpc>
              </a:pPr>
              <a:r>
                <a:rPr lang="en-US" sz="1699" dirty="0" err="1">
                  <a:solidFill>
                    <a:srgbClr val="000000"/>
                  </a:solidFill>
                  <a:latin typeface="Alegreya Bold"/>
                </a:rPr>
                <a:t>Références</a:t>
              </a:r>
              <a:r>
                <a:rPr lang="en-US" sz="1699" dirty="0">
                  <a:solidFill>
                    <a:srgbClr val="000000"/>
                  </a:solidFill>
                  <a:latin typeface="Alegreya Bold"/>
                </a:rPr>
                <a:t> sur les glaciers </a:t>
              </a:r>
              <a:r>
                <a:rPr lang="en-US" sz="1699" dirty="0" err="1">
                  <a:solidFill>
                    <a:srgbClr val="000000"/>
                  </a:solidFill>
                  <a:latin typeface="Alegreya Bold"/>
                </a:rPr>
                <a:t>canadiens</a:t>
              </a:r>
              <a:endParaRPr lang="en-US" sz="1699" dirty="0">
                <a:solidFill>
                  <a:srgbClr val="000000"/>
                </a:solidFill>
                <a:latin typeface="Alegreya Bold"/>
              </a:endParaRPr>
            </a:p>
            <a:p>
              <a:pPr>
                <a:lnSpc>
                  <a:spcPts val="2379"/>
                </a:lnSpc>
              </a:pPr>
              <a:r>
                <a:rPr lang="en-US" sz="1699" dirty="0" err="1">
                  <a:solidFill>
                    <a:srgbClr val="000000"/>
                  </a:solidFill>
                  <a:latin typeface="Alegreya"/>
                </a:rPr>
                <a:t>Rendez-vous</a:t>
              </a:r>
              <a:r>
                <a:rPr lang="en-US" sz="1699" dirty="0">
                  <a:solidFill>
                    <a:srgbClr val="000000"/>
                  </a:solidFill>
                  <a:latin typeface="Alegreya"/>
                </a:rPr>
                <a:t> sur le site du </a:t>
              </a:r>
              <a:r>
                <a:rPr lang="en-US" sz="1699" dirty="0" err="1">
                  <a:solidFill>
                    <a:srgbClr val="000000"/>
                  </a:solidFill>
                  <a:latin typeface="Alegreya"/>
                </a:rPr>
                <a:t>Gouvernement</a:t>
              </a:r>
              <a:r>
                <a:rPr lang="en-US" sz="1699" dirty="0">
                  <a:solidFill>
                    <a:srgbClr val="000000"/>
                  </a:solidFill>
                  <a:latin typeface="Alegreya"/>
                </a:rPr>
                <a:t> du Canada pour de </a:t>
              </a:r>
              <a:r>
                <a:rPr lang="en-US" sz="1699" dirty="0" err="1">
                  <a:solidFill>
                    <a:srgbClr val="000000"/>
                  </a:solidFill>
                  <a:latin typeface="Alegreya"/>
                </a:rPr>
                <a:t>l’information</a:t>
              </a:r>
              <a:r>
                <a:rPr lang="en-US" sz="1699" dirty="0">
                  <a:solidFill>
                    <a:srgbClr val="000000"/>
                  </a:solidFill>
                  <a:latin typeface="Alegreya"/>
                </a:rPr>
                <a:t> sur les glaciers </a:t>
              </a:r>
              <a:r>
                <a:rPr lang="en-US" sz="1699" dirty="0" err="1">
                  <a:solidFill>
                    <a:srgbClr val="000000"/>
                  </a:solidFill>
                  <a:latin typeface="Alegreya"/>
                </a:rPr>
                <a:t>canadiens</a:t>
              </a:r>
              <a:r>
                <a:rPr lang="en-US" sz="1699" dirty="0">
                  <a:solidFill>
                    <a:srgbClr val="000000"/>
                  </a:solidFill>
                  <a:latin typeface="Alegreya"/>
                </a:rPr>
                <a:t> :</a:t>
              </a:r>
            </a:p>
            <a:p>
              <a:pPr marL="182563">
                <a:lnSpc>
                  <a:spcPts val="2379"/>
                </a:lnSpc>
              </a:pPr>
              <a:r>
                <a:rPr lang="en-US" sz="1699" dirty="0">
                  <a:solidFill>
                    <a:srgbClr val="000000"/>
                  </a:solidFill>
                  <a:latin typeface="Alegreya"/>
                  <a:hlinkClick r:id="rId9"/>
                </a:rPr>
                <a:t>https://ressources-naturelles.canada.ca/le-nord/sciences/pergelisol-glace-neige/glaciers/10956</a:t>
              </a:r>
              <a:endParaRPr lang="en-US" sz="1699" dirty="0">
                <a:solidFill>
                  <a:srgbClr val="000000"/>
                </a:solidFill>
                <a:latin typeface="Alegreya"/>
              </a:endParaRPr>
            </a:p>
            <a:p>
              <a:pPr marL="182563">
                <a:lnSpc>
                  <a:spcPts val="2379"/>
                </a:lnSpc>
              </a:pPr>
              <a:endParaRPr lang="en-US" sz="1699" dirty="0">
                <a:solidFill>
                  <a:srgbClr val="000000"/>
                </a:solidFill>
                <a:latin typeface="Alegreya"/>
              </a:endParaRPr>
            </a:p>
            <a:p>
              <a:pPr marL="182563">
                <a:lnSpc>
                  <a:spcPts val="2379"/>
                </a:lnSpc>
              </a:pPr>
              <a:r>
                <a:rPr lang="en-US" sz="1699" dirty="0">
                  <a:solidFill>
                    <a:srgbClr val="000000"/>
                  </a:solidFill>
                  <a:latin typeface="Alegreya"/>
                  <a:hlinkClick r:id="rId10"/>
                </a:rPr>
                <a:t>https://www.canada.ca/fr/environnement-changement-climatique/services/previsions-observations-glaces/conditions-glaces-plus-recentes/services-educatifs/icebergs/formes-tailles-couleurs.html</a:t>
              </a:r>
              <a:endParaRPr lang="en-US" sz="1699" dirty="0">
                <a:solidFill>
                  <a:srgbClr val="000000"/>
                </a:solidFill>
                <a:latin typeface="Alegreya"/>
              </a:endParaRPr>
            </a:p>
            <a:p>
              <a:pPr marL="182563">
                <a:lnSpc>
                  <a:spcPts val="2379"/>
                </a:lnSpc>
              </a:pPr>
              <a:endParaRPr lang="en-US" sz="1699" dirty="0">
                <a:solidFill>
                  <a:srgbClr val="000000"/>
                </a:solidFill>
                <a:latin typeface="Alegreya"/>
              </a:endParaRPr>
            </a:p>
            <a:p>
              <a:pPr marL="182563">
                <a:lnSpc>
                  <a:spcPts val="2379"/>
                </a:lnSpc>
              </a:pPr>
              <a:r>
                <a:rPr lang="en-US" sz="1699" dirty="0">
                  <a:solidFill>
                    <a:srgbClr val="000000"/>
                  </a:solidFill>
                  <a:latin typeface="Alegreya"/>
                  <a:hlinkClick r:id="rId11"/>
                </a:rPr>
                <a:t>https://www.canada.ca/fr/environnement-changement-climatique/services/previsions-observations-glaces/conditions-glaces-plus-recentes/glossaire.html</a:t>
              </a:r>
              <a:endParaRPr lang="en-US" sz="1699" dirty="0">
                <a:solidFill>
                  <a:srgbClr val="000000"/>
                </a:solidFill>
                <a:latin typeface="Alegreya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23B0F57-6675-B252-DA20-84F74B7871B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24113" y="153065"/>
              <a:ext cx="90254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00" spc="98" dirty="0">
                  <a:solidFill>
                    <a:srgbClr val="476876"/>
                  </a:solidFill>
                  <a:latin typeface="Alegreya Bold"/>
                </a:rPr>
                <a:t>LIENS INFORMATIFS SUR L'ARTISTE ET SUR L'ACTIVITÉ</a:t>
              </a:r>
            </a:p>
          </p:txBody>
        </p:sp>
      </p:grp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6232</Words>
  <Application>Microsoft Macintosh PowerPoint</Application>
  <PresentationFormat>Personnalisé</PresentationFormat>
  <Paragraphs>551</Paragraphs>
  <Slides>37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37</vt:i4>
      </vt:variant>
    </vt:vector>
  </HeadingPairs>
  <TitlesOfParts>
    <vt:vector size="53" baseType="lpstr">
      <vt:lpstr>Glacial Indifference</vt:lpstr>
      <vt:lpstr>Canva Sans</vt:lpstr>
      <vt:lpstr>Alegreya Italics</vt:lpstr>
      <vt:lpstr>Berlin Sans FB Demi</vt:lpstr>
      <vt:lpstr>Calibri</vt:lpstr>
      <vt:lpstr>Ruda Regular Bold</vt:lpstr>
      <vt:lpstr>Oswald Bold</vt:lpstr>
      <vt:lpstr>Alegreya Bold</vt:lpstr>
      <vt:lpstr>Arial</vt:lpstr>
      <vt:lpstr>Alegreya Bold Italics</vt:lpstr>
      <vt:lpstr>Arimo</vt:lpstr>
      <vt:lpstr>Alegreya</vt:lpstr>
      <vt:lpstr>Arial Narrow</vt:lpstr>
      <vt:lpstr>Oswald</vt:lpstr>
      <vt:lpstr>Glacial Indifference 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 courte durée</dc:title>
  <cp:lastModifiedBy>Anonyme</cp:lastModifiedBy>
  <cp:revision>17</cp:revision>
  <dcterms:created xsi:type="dcterms:W3CDTF">2006-08-16T00:00:00Z</dcterms:created>
  <dcterms:modified xsi:type="dcterms:W3CDTF">2023-11-14T01:17:21Z</dcterms:modified>
  <dc:identifier>DAEmRIQSfQU</dc:identifier>
</cp:coreProperties>
</file>